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2" r:id="rId5"/>
    <p:sldId id="263" r:id="rId6"/>
    <p:sldId id="264" r:id="rId7"/>
    <p:sldId id="265" r:id="rId8"/>
    <p:sldId id="266" r:id="rId9"/>
    <p:sldId id="270" r:id="rId10"/>
    <p:sldId id="271" r:id="rId11"/>
    <p:sldId id="272" r:id="rId12"/>
    <p:sldId id="273"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Vashishtha" userId="S::prateek@edunetfoundation.org::fa86bdca-bb39-45ce-8467-55c695273912" providerId="AD" clId="Web-{EDDFC7A5-5D8D-3A19-0E58-C6BC154F7671}"/>
    <pc:docChg chg="modSld modMainMaster">
      <pc:chgData name="Prateek Vashishtha" userId="S::prateek@edunetfoundation.org::fa86bdca-bb39-45ce-8467-55c695273912" providerId="AD" clId="Web-{EDDFC7A5-5D8D-3A19-0E58-C6BC154F7671}" dt="2021-07-13T03:50:54.074" v="13"/>
      <pc:docMkLst>
        <pc:docMk/>
      </pc:docMkLst>
      <pc:sldChg chg="addSp delSp mod setBg">
        <pc:chgData name="Prateek Vashishtha" userId="S::prateek@edunetfoundation.org::fa86bdca-bb39-45ce-8467-55c695273912" providerId="AD" clId="Web-{EDDFC7A5-5D8D-3A19-0E58-C6BC154F7671}" dt="2021-07-13T03:50:40.714" v="12"/>
        <pc:sldMkLst>
          <pc:docMk/>
          <pc:sldMk cId="953325580" sldId="256"/>
        </pc:sldMkLst>
        <pc:spChg chg="add del">
          <ac:chgData name="Prateek Vashishtha" userId="S::prateek@edunetfoundation.org::fa86bdca-bb39-45ce-8467-55c695273912" providerId="AD" clId="Web-{EDDFC7A5-5D8D-3A19-0E58-C6BC154F7671}" dt="2021-07-13T03:50:40.714" v="12"/>
          <ac:spMkLst>
            <pc:docMk/>
            <pc:sldMk cId="953325580" sldId="256"/>
            <ac:spMk id="3" creationId="{3E44A620-34E9-4EF4-9551-CC00A0C37660}"/>
          </ac:spMkLst>
        </pc:spChg>
      </pc:sldChg>
      <pc:sldChg chg="modSp mod">
        <pc:chgData name="Prateek Vashishtha" userId="S::prateek@edunetfoundation.org::fa86bdca-bb39-45ce-8467-55c695273912" providerId="AD" clId="Web-{EDDFC7A5-5D8D-3A19-0E58-C6BC154F7671}" dt="2021-07-13T03:49:28.306" v="2" actId="1076"/>
        <pc:sldMkLst>
          <pc:docMk/>
          <pc:sldMk cId="2900153716" sldId="257"/>
        </pc:sldMkLst>
        <pc:spChg chg="mod">
          <ac:chgData name="Prateek Vashishtha" userId="S::prateek@edunetfoundation.org::fa86bdca-bb39-45ce-8467-55c695273912" providerId="AD" clId="Web-{EDDFC7A5-5D8D-3A19-0E58-C6BC154F7671}" dt="2021-07-13T03:49:28.306" v="2" actId="1076"/>
          <ac:spMkLst>
            <pc:docMk/>
            <pc:sldMk cId="2900153716" sldId="257"/>
            <ac:spMk id="2" creationId="{49FFEB4C-F209-4AE7-AA2B-B3C26CE2C51D}"/>
          </ac:spMkLst>
        </pc:spChg>
      </pc:sldChg>
      <pc:sldChg chg="modSp mod">
        <pc:chgData name="Prateek Vashishtha" userId="S::prateek@edunetfoundation.org::fa86bdca-bb39-45ce-8467-55c695273912" providerId="AD" clId="Web-{EDDFC7A5-5D8D-3A19-0E58-C6BC154F7671}" dt="2021-07-13T03:49:36.525" v="3" actId="1076"/>
        <pc:sldMkLst>
          <pc:docMk/>
          <pc:sldMk cId="3881096322" sldId="258"/>
        </pc:sldMkLst>
        <pc:spChg chg="mod">
          <ac:chgData name="Prateek Vashishtha" userId="S::prateek@edunetfoundation.org::fa86bdca-bb39-45ce-8467-55c695273912" providerId="AD" clId="Web-{EDDFC7A5-5D8D-3A19-0E58-C6BC154F7671}" dt="2021-07-13T03:49:36.525" v="3" actId="1076"/>
          <ac:spMkLst>
            <pc:docMk/>
            <pc:sldMk cId="3881096322" sldId="258"/>
            <ac:spMk id="4" creationId="{ED5199A8-1E6A-4A1E-9DFC-D2B2FAA68437}"/>
          </ac:spMkLst>
        </pc:spChg>
      </pc:sldChg>
      <pc:sldChg chg="mod">
        <pc:chgData name="Prateek Vashishtha" userId="S::prateek@edunetfoundation.org::fa86bdca-bb39-45ce-8467-55c695273912" providerId="AD" clId="Web-{EDDFC7A5-5D8D-3A19-0E58-C6BC154F7671}" dt="2021-07-13T03:49:18.165" v="1"/>
        <pc:sldMkLst>
          <pc:docMk/>
          <pc:sldMk cId="4066255318" sldId="259"/>
        </pc:sldMkLst>
      </pc:sldChg>
      <pc:sldChg chg="addSp modSp mod">
        <pc:chgData name="Prateek Vashishtha" userId="S::prateek@edunetfoundation.org::fa86bdca-bb39-45ce-8467-55c695273912" providerId="AD" clId="Web-{EDDFC7A5-5D8D-3A19-0E58-C6BC154F7671}" dt="2021-07-13T03:50:54.074" v="13"/>
        <pc:sldMkLst>
          <pc:docMk/>
          <pc:sldMk cId="1262182653" sldId="260"/>
        </pc:sldMkLst>
        <pc:spChg chg="mod">
          <ac:chgData name="Prateek Vashishtha" userId="S::prateek@edunetfoundation.org::fa86bdca-bb39-45ce-8467-55c695273912" providerId="AD" clId="Web-{EDDFC7A5-5D8D-3A19-0E58-C6BC154F7671}" dt="2021-07-13T03:50:08.307" v="9" actId="20577"/>
          <ac:spMkLst>
            <pc:docMk/>
            <pc:sldMk cId="1262182653" sldId="260"/>
            <ac:spMk id="2" creationId="{3BC33BAE-80DC-4FF9-B868-01D00CFCD72F}"/>
          </ac:spMkLst>
        </pc:spChg>
        <pc:spChg chg="add">
          <ac:chgData name="Prateek Vashishtha" userId="S::prateek@edunetfoundation.org::fa86bdca-bb39-45ce-8467-55c695273912" providerId="AD" clId="Web-{EDDFC7A5-5D8D-3A19-0E58-C6BC154F7671}" dt="2021-07-13T03:50:54.074" v="13"/>
          <ac:spMkLst>
            <pc:docMk/>
            <pc:sldMk cId="1262182653" sldId="260"/>
            <ac:spMk id="3" creationId="{1CE8450B-3017-46AB-A19F-4AF9F5CDC24D}"/>
          </ac:spMkLst>
        </pc:spChg>
        <pc:spChg chg="mod">
          <ac:chgData name="Prateek Vashishtha" userId="S::prateek@edunetfoundation.org::fa86bdca-bb39-45ce-8467-55c695273912" providerId="AD" clId="Web-{EDDFC7A5-5D8D-3A19-0E58-C6BC154F7671}" dt="2021-07-13T03:49:49.447" v="5" actId="1076"/>
          <ac:spMkLst>
            <pc:docMk/>
            <pc:sldMk cId="1262182653" sldId="260"/>
            <ac:spMk id="5" creationId="{D9418388-18C0-47EA-B93F-A6B7979F253C}"/>
          </ac:spMkLst>
        </pc:spChg>
        <pc:spChg chg="mod">
          <ac:chgData name="Prateek Vashishtha" userId="S::prateek@edunetfoundation.org::fa86bdca-bb39-45ce-8467-55c695273912" providerId="AD" clId="Web-{EDDFC7A5-5D8D-3A19-0E58-C6BC154F7671}" dt="2021-07-13T03:49:48.604" v="4" actId="1076"/>
          <ac:spMkLst>
            <pc:docMk/>
            <pc:sldMk cId="1262182653" sldId="260"/>
            <ac:spMk id="7" creationId="{79393CCB-BECF-4B7E-832C-714D8144CD29}"/>
          </ac:spMkLst>
        </pc:spChg>
      </pc:sldChg>
      <pc:sldChg chg="modSp mod">
        <pc:chgData name="Prateek Vashishtha" userId="S::prateek@edunetfoundation.org::fa86bdca-bb39-45ce-8467-55c695273912" providerId="AD" clId="Web-{EDDFC7A5-5D8D-3A19-0E58-C6BC154F7671}" dt="2021-07-13T03:50:16.901" v="10" actId="1076"/>
        <pc:sldMkLst>
          <pc:docMk/>
          <pc:sldMk cId="1186421160" sldId="261"/>
        </pc:sldMkLst>
        <pc:spChg chg="mod">
          <ac:chgData name="Prateek Vashishtha" userId="S::prateek@edunetfoundation.org::fa86bdca-bb39-45ce-8467-55c695273912" providerId="AD" clId="Web-{EDDFC7A5-5D8D-3A19-0E58-C6BC154F7671}" dt="2021-07-13T03:50:16.901" v="10" actId="1076"/>
          <ac:spMkLst>
            <pc:docMk/>
            <pc:sldMk cId="1186421160" sldId="261"/>
            <ac:spMk id="5" creationId="{8FBA75B4-2DD5-42EB-9397-F36BFB8BA723}"/>
          </ac:spMkLst>
        </pc:spChg>
      </pc:sldChg>
      <pc:sldMasterChg chg="mod setBg modSldLayout">
        <pc:chgData name="Prateek Vashishtha" userId="S::prateek@edunetfoundation.org::fa86bdca-bb39-45ce-8467-55c695273912" providerId="AD" clId="Web-{EDDFC7A5-5D8D-3A19-0E58-C6BC154F7671}" dt="2021-07-13T03:49:18.165" v="1"/>
        <pc:sldMasterMkLst>
          <pc:docMk/>
          <pc:sldMasterMk cId="3353340235" sldId="2147483648"/>
        </pc:sldMasterMkLst>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211613454" sldId="2147483649"/>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02948163" sldId="2147483650"/>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035570627" sldId="2147483651"/>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07307847" sldId="2147483652"/>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95766802" sldId="2147483653"/>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4025480238" sldId="2147483654"/>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62608516" sldId="2147483655"/>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77598195" sldId="2147483656"/>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0924557" sldId="2147483657"/>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622286393" sldId="2147483658"/>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349164512" sldId="2147483659"/>
          </pc:sldLayoutMkLst>
        </pc:sldLayoutChg>
      </pc:sldMasterChg>
    </pc:docChg>
  </pc:docChgLst>
  <pc:docChgLst>
    <pc:chgData name="Pankaj Waghralkar" userId="S::pankaj@edunetfoundation.org::f56085fc-5351-4f96-98b4-57efee01bc35" providerId="AD" clId="Web-{B0ED514D-1965-9C21-0B7D-692F84A328FC}"/>
    <pc:docChg chg="addSld modSld">
      <pc:chgData name="Pankaj Waghralkar" userId="S::pankaj@edunetfoundation.org::f56085fc-5351-4f96-98b4-57efee01bc35" providerId="AD" clId="Web-{B0ED514D-1965-9C21-0B7D-692F84A328FC}" dt="2022-01-27T08:46:33.624" v="36" actId="20577"/>
      <pc:docMkLst>
        <pc:docMk/>
      </pc:docMkLst>
      <pc:sldChg chg="modSp">
        <pc:chgData name="Pankaj Waghralkar" userId="S::pankaj@edunetfoundation.org::f56085fc-5351-4f96-98b4-57efee01bc35" providerId="AD" clId="Web-{B0ED514D-1965-9C21-0B7D-692F84A328FC}" dt="2022-01-27T08:44:28.246" v="12" actId="20577"/>
        <pc:sldMkLst>
          <pc:docMk/>
          <pc:sldMk cId="2900153716" sldId="257"/>
        </pc:sldMkLst>
        <pc:spChg chg="mod">
          <ac:chgData name="Pankaj Waghralkar" userId="S::pankaj@edunetfoundation.org::f56085fc-5351-4f96-98b4-57efee01bc35" providerId="AD" clId="Web-{B0ED514D-1965-9C21-0B7D-692F84A328FC}" dt="2022-01-27T08:44:28.246" v="12" actId="20577"/>
          <ac:spMkLst>
            <pc:docMk/>
            <pc:sldMk cId="2900153716" sldId="257"/>
            <ac:spMk id="3" creationId="{B2678641-EEA3-4EC4-BF39-4075B0C120E8}"/>
          </ac:spMkLst>
        </pc:spChg>
      </pc:sldChg>
      <pc:sldChg chg="modSp add replId">
        <pc:chgData name="Pankaj Waghralkar" userId="S::pankaj@edunetfoundation.org::f56085fc-5351-4f96-98b4-57efee01bc35" providerId="AD" clId="Web-{B0ED514D-1965-9C21-0B7D-692F84A328FC}" dt="2022-01-27T08:46:01.545" v="25" actId="20577"/>
        <pc:sldMkLst>
          <pc:docMk/>
          <pc:sldMk cId="3202024527" sldId="265"/>
        </pc:sldMkLst>
        <pc:spChg chg="mod">
          <ac:chgData name="Pankaj Waghralkar" userId="S::pankaj@edunetfoundation.org::f56085fc-5351-4f96-98b4-57efee01bc35" providerId="AD" clId="Web-{B0ED514D-1965-9C21-0B7D-692F84A328FC}" dt="2022-01-27T08:46:01.545" v="25" actId="20577"/>
          <ac:spMkLst>
            <pc:docMk/>
            <pc:sldMk cId="3202024527" sldId="265"/>
            <ac:spMk id="5" creationId="{8FBA75B4-2DD5-42EB-9397-F36BFB8BA723}"/>
          </ac:spMkLst>
        </pc:spChg>
      </pc:sldChg>
      <pc:sldChg chg="modSp add replId">
        <pc:chgData name="Pankaj Waghralkar" userId="S::pankaj@edunetfoundation.org::f56085fc-5351-4f96-98b4-57efee01bc35" providerId="AD" clId="Web-{B0ED514D-1965-9C21-0B7D-692F84A328FC}" dt="2022-01-27T08:46:33.624" v="36" actId="20577"/>
        <pc:sldMkLst>
          <pc:docMk/>
          <pc:sldMk cId="4154508776" sldId="266"/>
        </pc:sldMkLst>
        <pc:spChg chg="mod">
          <ac:chgData name="Pankaj Waghralkar" userId="S::pankaj@edunetfoundation.org::f56085fc-5351-4f96-98b4-57efee01bc35" providerId="AD" clId="Web-{B0ED514D-1965-9C21-0B7D-692F84A328FC}" dt="2022-01-27T08:46:33.624" v="36" actId="20577"/>
          <ac:spMkLst>
            <pc:docMk/>
            <pc:sldMk cId="4154508776" sldId="266"/>
            <ac:spMk id="5" creationId="{8FBA75B4-2DD5-42EB-9397-F36BFB8BA723}"/>
          </ac:spMkLst>
        </pc:spChg>
      </pc:sldChg>
    </pc:docChg>
  </pc:docChgLst>
  <pc:docChgLst>
    <pc:chgData name="Mohammed Ameer" userId="0ba69699-a8fd-4d8a-81c0-2d02775d6c8c" providerId="ADAL" clId="{BA7805AE-79D5-4AA2-BED2-DD724D2CD0E9}"/>
    <pc:docChg chg="custSel modSld">
      <pc:chgData name="Mohammed Ameer" userId="0ba69699-a8fd-4d8a-81c0-2d02775d6c8c" providerId="ADAL" clId="{BA7805AE-79D5-4AA2-BED2-DD724D2CD0E9}" dt="2021-05-25T06:26:39.021" v="2" actId="1076"/>
      <pc:docMkLst>
        <pc:docMk/>
      </pc:docMkLst>
      <pc:sldChg chg="addSp delSp modSp mod">
        <pc:chgData name="Mohammed Ameer" userId="0ba69699-a8fd-4d8a-81c0-2d02775d6c8c" providerId="ADAL" clId="{BA7805AE-79D5-4AA2-BED2-DD724D2CD0E9}" dt="2021-05-25T06:26:39.021" v="2" actId="1076"/>
        <pc:sldMkLst>
          <pc:docMk/>
          <pc:sldMk cId="953325580" sldId="256"/>
        </pc:sldMkLst>
        <pc:spChg chg="mod">
          <ac:chgData name="Mohammed Ameer" userId="0ba69699-a8fd-4d8a-81c0-2d02775d6c8c" providerId="ADAL" clId="{BA7805AE-79D5-4AA2-BED2-DD724D2CD0E9}" dt="2021-05-25T06:26:39.021" v="2" actId="1076"/>
          <ac:spMkLst>
            <pc:docMk/>
            <pc:sldMk cId="953325580" sldId="256"/>
            <ac:spMk id="2" creationId="{A8A11E26-4C38-41A6-9857-11032CEECD80}"/>
          </ac:spMkLst>
        </pc:spChg>
        <pc:spChg chg="del">
          <ac:chgData name="Mohammed Ameer" userId="0ba69699-a8fd-4d8a-81c0-2d02775d6c8c" providerId="ADAL" clId="{BA7805AE-79D5-4AA2-BED2-DD724D2CD0E9}" dt="2021-05-25T06:26:32.631" v="0" actId="478"/>
          <ac:spMkLst>
            <pc:docMk/>
            <pc:sldMk cId="953325580" sldId="256"/>
            <ac:spMk id="3" creationId="{5A47FEF0-AD51-4879-9539-61EB17709907}"/>
          </ac:spMkLst>
        </pc:spChg>
        <pc:spChg chg="add del mod">
          <ac:chgData name="Mohammed Ameer" userId="0ba69699-a8fd-4d8a-81c0-2d02775d6c8c" providerId="ADAL" clId="{BA7805AE-79D5-4AA2-BED2-DD724D2CD0E9}" dt="2021-05-25T06:26:35.140" v="1" actId="478"/>
          <ac:spMkLst>
            <pc:docMk/>
            <pc:sldMk cId="953325580" sldId="256"/>
            <ac:spMk id="5" creationId="{2FC9BD02-AAEA-4063-B392-5DABBC661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4/30/2023</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4/30/2023</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4/30/2023</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4/30/2023</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4/30/2023</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4/30/2023</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4/30/2023</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4/30/2023</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4/30/2023</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4/30/2023</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4/30/2023</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4/30/2023</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matplotlib.org/" TargetMode="External"/><Relationship Id="rId3" Type="http://schemas.openxmlformats.org/officeDocument/2006/relationships/hyperlink" Target="http://numpy.org/" TargetMode="External"/><Relationship Id="rId7" Type="http://schemas.openxmlformats.org/officeDocument/2006/relationships/hyperlink" Target="http://pandas.pydata.org/" TargetMode="External"/><Relationship Id="rId2" Type="http://schemas.openxmlformats.org/officeDocument/2006/relationships/hyperlink" Target="http://www.anaconda.com/" TargetMode="External"/><Relationship Id="rId1" Type="http://schemas.openxmlformats.org/officeDocument/2006/relationships/slideLayout" Target="../slideLayouts/slideLayout1.xml"/><Relationship Id="rId6" Type="http://schemas.openxmlformats.org/officeDocument/2006/relationships/hyperlink" Target="http://www.kaggle.com/" TargetMode="External"/><Relationship Id="rId5" Type="http://schemas.openxmlformats.org/officeDocument/2006/relationships/hyperlink" Target="http://seaborn.pydata.org/" TargetMode="External"/><Relationship Id="rId10" Type="http://schemas.openxmlformats.org/officeDocument/2006/relationships/hyperlink" Target="https://bit/" TargetMode="External"/><Relationship Id="rId4" Type="http://schemas.openxmlformats.org/officeDocument/2006/relationships/hyperlink" Target="http://www.oreily.com/data/the-new-artificial-inteligence-market.csp" TargetMode="External"/><Relationship Id="rId9" Type="http://schemas.openxmlformats.org/officeDocument/2006/relationships/hyperlink" Target="http://scikit-learn.or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r>
              <a:rPr lang="en-IN" b="1" dirty="0" smtClean="0">
                <a:solidFill>
                  <a:schemeClr val="accent1"/>
                </a:solidFill>
                <a:latin typeface="Arial" panose="020B0604020202020204" pitchFamily="34" charset="0"/>
                <a:cs typeface="Arial" panose="020B0604020202020204" pitchFamily="34" charset="0"/>
              </a:rPr>
              <a:t>FAKE NEWS 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dirty="0" smtClean="0">
                <a:solidFill>
                  <a:schemeClr val="accent1">
                    <a:lumMod val="75000"/>
                  </a:schemeClr>
                </a:solidFill>
                <a:latin typeface="Arial" pitchFamily="34" charset="0"/>
                <a:cs typeface="Arial" pitchFamily="34" charset="0"/>
              </a:rPr>
              <a:t>1.G.Ragavi</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2.S.Susmitha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3.D.Kowsalya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4.M.Kaviya</a:t>
            </a: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a:t>
            </a:r>
            <a:r>
              <a:rPr lang="en-US" sz="2000" b="1" dirty="0" err="1" smtClean="0">
                <a:solidFill>
                  <a:schemeClr val="accent1">
                    <a:lumMod val="75000"/>
                  </a:schemeClr>
                </a:solidFill>
                <a:latin typeface="Arial" pitchFamily="34" charset="0"/>
                <a:cs typeface="Arial" pitchFamily="34" charset="0"/>
              </a:rPr>
              <a:t>By:Mayank</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shrivastava</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1" y="1246910"/>
            <a:ext cx="3518476" cy="969818"/>
          </a:xfrm>
        </p:spPr>
        <p:txBody>
          <a:bodyPr>
            <a:normAutofit fontScale="90000"/>
          </a:bodyPr>
          <a:lstStyle/>
          <a:p>
            <a:r>
              <a:rPr lang="en-IN" dirty="0" smtClean="0">
                <a:solidFill>
                  <a:srgbClr val="0070C0"/>
                </a:solidFill>
              </a:rPr>
              <a:t>Conclusion</a:t>
            </a:r>
            <a:endParaRPr lang="en-US" dirty="0">
              <a:solidFill>
                <a:srgbClr val="0070C0"/>
              </a:solidFill>
            </a:endParaRPr>
          </a:p>
        </p:txBody>
      </p:sp>
      <p:sp>
        <p:nvSpPr>
          <p:cNvPr id="3" name="Text Placeholder 2"/>
          <p:cNvSpPr>
            <a:spLocks noGrp="1"/>
          </p:cNvSpPr>
          <p:nvPr>
            <p:ph type="body" idx="1"/>
          </p:nvPr>
        </p:nvSpPr>
        <p:spPr>
          <a:xfrm>
            <a:off x="831850" y="2369127"/>
            <a:ext cx="10515600" cy="2729346"/>
          </a:xfrm>
        </p:spPr>
        <p:txBody>
          <a:bodyPr/>
          <a:lstStyle/>
          <a:p>
            <a:pPr lvl="0">
              <a:buFont typeface="Arial" pitchFamily="34" charset="0"/>
              <a:buChar char="•"/>
            </a:pPr>
            <a:r>
              <a:rPr lang="en-US" sz="2600" dirty="0" smtClean="0">
                <a:solidFill>
                  <a:schemeClr val="tx1"/>
                </a:solidFill>
              </a:rPr>
              <a:t>The rise of fake news has become a global problem that even major tech companies like </a:t>
            </a:r>
            <a:r>
              <a:rPr lang="en-US" sz="2600" dirty="0" err="1" smtClean="0">
                <a:solidFill>
                  <a:schemeClr val="tx1"/>
                </a:solidFill>
              </a:rPr>
              <a:t>Facebook</a:t>
            </a:r>
            <a:r>
              <a:rPr lang="en-US" sz="2600" dirty="0" smtClean="0">
                <a:solidFill>
                  <a:schemeClr val="tx1"/>
                </a:solidFill>
              </a:rPr>
              <a:t> and Google are struggling to solve.</a:t>
            </a:r>
          </a:p>
          <a:p>
            <a:pPr lvl="0">
              <a:buFont typeface="Arial" pitchFamily="34" charset="0"/>
              <a:buChar char="•"/>
            </a:pPr>
            <a:r>
              <a:rPr lang="en-US" sz="2600" dirty="0" smtClean="0">
                <a:solidFill>
                  <a:schemeClr val="tx1"/>
                </a:solidFill>
              </a:rPr>
              <a:t>It can be difficult to determine whether a text is factual without additional context and human </a:t>
            </a:r>
            <a:r>
              <a:rPr lang="en-US" sz="2600" dirty="0" err="1" smtClean="0">
                <a:solidFill>
                  <a:schemeClr val="tx1"/>
                </a:solidFill>
              </a:rPr>
              <a:t>judgement</a:t>
            </a:r>
            <a:r>
              <a:rPr lang="en-US" sz="2600" dirty="0" smtClean="0">
                <a:solidFill>
                  <a:schemeClr val="tx1"/>
                </a:solidFill>
              </a:rPr>
              <a:t> .</a:t>
            </a:r>
          </a:p>
          <a:p>
            <a:endParaRPr lang="en-US"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473" y="1454727"/>
            <a:ext cx="5999018" cy="872837"/>
          </a:xfrm>
        </p:spPr>
        <p:txBody>
          <a:bodyPr>
            <a:normAutofit fontScale="90000"/>
          </a:bodyPr>
          <a:lstStyle/>
          <a:p>
            <a:r>
              <a:rPr lang="en-US" b="1" dirty="0" smtClean="0"/>
              <a:t>REFERENCES</a:t>
            </a:r>
            <a:endParaRPr lang="en-US" dirty="0"/>
          </a:p>
        </p:txBody>
      </p:sp>
      <p:sp>
        <p:nvSpPr>
          <p:cNvPr id="3" name="Subtitle 2"/>
          <p:cNvSpPr>
            <a:spLocks noGrp="1"/>
          </p:cNvSpPr>
          <p:nvPr>
            <p:ph type="subTitle" idx="1"/>
          </p:nvPr>
        </p:nvSpPr>
        <p:spPr>
          <a:xfrm>
            <a:off x="1524000" y="2313709"/>
            <a:ext cx="8728364" cy="4114799"/>
          </a:xfrm>
        </p:spPr>
        <p:txBody>
          <a:bodyPr>
            <a:normAutofit fontScale="70000" lnSpcReduction="20000"/>
          </a:bodyPr>
          <a:lstStyle/>
          <a:p>
            <a:pPr lvl="0" algn="l"/>
            <a:r>
              <a:rPr lang="en-US" u="sng" dirty="0" smtClean="0">
                <a:hlinkClick r:id="rId2"/>
              </a:rPr>
              <a:t>1.http://</a:t>
            </a:r>
            <a:r>
              <a:rPr lang="en-US" u="sng" dirty="0" err="1" smtClean="0">
                <a:hlinkClick r:id="rId2"/>
              </a:rPr>
              <a:t>www.anaconda.com</a:t>
            </a:r>
            <a:r>
              <a:rPr lang="en-US" u="sng" dirty="0" smtClean="0">
                <a:hlinkClick r:id="rId2"/>
              </a:rPr>
              <a:t>/</a:t>
            </a:r>
            <a:endParaRPr lang="en-US" u="sng" dirty="0" smtClean="0"/>
          </a:p>
          <a:p>
            <a:pPr lvl="0" algn="l"/>
            <a:r>
              <a:rPr lang="en-US" u="sng" dirty="0" smtClean="0">
                <a:solidFill>
                  <a:srgbClr val="0070C0"/>
                </a:solidFill>
              </a:rPr>
              <a:t>2.http://en. Wikipedia.org/wiki/Anaconda (python _distribution)</a:t>
            </a:r>
          </a:p>
          <a:p>
            <a:pPr lvl="0" algn="l"/>
            <a:r>
              <a:rPr lang="en-US" u="sng" dirty="0" smtClean="0">
                <a:hlinkClick r:id="rId3"/>
              </a:rPr>
              <a:t>3.http://</a:t>
            </a:r>
            <a:r>
              <a:rPr lang="en-US" u="sng" dirty="0" err="1" smtClean="0">
                <a:hlinkClick r:id="rId3"/>
              </a:rPr>
              <a:t>numpy.org</a:t>
            </a:r>
            <a:r>
              <a:rPr lang="en-US" u="sng" dirty="0" smtClean="0">
                <a:hlinkClick r:id="rId3"/>
              </a:rPr>
              <a:t>/</a:t>
            </a:r>
            <a:endParaRPr lang="en-US" u="sng" dirty="0" smtClean="0"/>
          </a:p>
          <a:p>
            <a:pPr lvl="0" algn="l"/>
            <a:r>
              <a:rPr lang="en-US" u="sng" dirty="0" smtClean="0">
                <a:hlinkClick r:id="rId4"/>
              </a:rPr>
              <a:t>4.http://</a:t>
            </a:r>
            <a:r>
              <a:rPr lang="en-US" u="sng" dirty="0" err="1" smtClean="0">
                <a:hlinkClick r:id="rId4"/>
              </a:rPr>
              <a:t>www.oreily.com</a:t>
            </a:r>
            <a:r>
              <a:rPr lang="en-US" u="sng" dirty="0" smtClean="0">
                <a:hlinkClick r:id="rId4"/>
              </a:rPr>
              <a:t>/data/the-new-artificial-</a:t>
            </a:r>
            <a:r>
              <a:rPr lang="en-US" u="sng" dirty="0" err="1" smtClean="0">
                <a:hlinkClick r:id="rId4"/>
              </a:rPr>
              <a:t>inteligence</a:t>
            </a:r>
            <a:r>
              <a:rPr lang="en-US" u="sng" dirty="0" smtClean="0">
                <a:hlinkClick r:id="rId4"/>
              </a:rPr>
              <a:t>-</a:t>
            </a:r>
            <a:r>
              <a:rPr lang="en-US" u="sng" dirty="0" err="1" smtClean="0">
                <a:hlinkClick r:id="rId4"/>
              </a:rPr>
              <a:t>market.csp</a:t>
            </a:r>
            <a:endParaRPr lang="en-US" u="sng" dirty="0" smtClean="0"/>
          </a:p>
          <a:p>
            <a:pPr lvl="0" algn="l"/>
            <a:r>
              <a:rPr lang="en-US" u="sng" dirty="0" smtClean="0">
                <a:hlinkClick r:id="rId5"/>
              </a:rPr>
              <a:t>5.http://</a:t>
            </a:r>
            <a:r>
              <a:rPr lang="en-US" u="sng" dirty="0" err="1" smtClean="0">
                <a:hlinkClick r:id="rId5"/>
              </a:rPr>
              <a:t>seaborn.pydata.org</a:t>
            </a:r>
            <a:r>
              <a:rPr lang="en-US" u="sng" dirty="0" smtClean="0"/>
              <a:t>/</a:t>
            </a:r>
          </a:p>
          <a:p>
            <a:pPr lvl="0" algn="l"/>
            <a:r>
              <a:rPr lang="en-US" u="sng" dirty="0" smtClean="0">
                <a:hlinkClick r:id="rId6"/>
              </a:rPr>
              <a:t>6.http://</a:t>
            </a:r>
            <a:r>
              <a:rPr lang="en-US" u="sng" dirty="0" err="1" smtClean="0">
                <a:hlinkClick r:id="rId6"/>
              </a:rPr>
              <a:t>www.kaggle.com</a:t>
            </a:r>
            <a:r>
              <a:rPr lang="en-US" u="sng" dirty="0" smtClean="0">
                <a:hlinkClick r:id="rId6"/>
              </a:rPr>
              <a:t>/</a:t>
            </a:r>
            <a:endParaRPr lang="en-US" u="sng" dirty="0" smtClean="0"/>
          </a:p>
          <a:p>
            <a:pPr lvl="0" algn="l"/>
            <a:r>
              <a:rPr lang="en-US" u="sng" dirty="0" smtClean="0">
                <a:hlinkClick r:id="rId7"/>
              </a:rPr>
              <a:t>7.http://</a:t>
            </a:r>
            <a:r>
              <a:rPr lang="en-US" u="sng" dirty="0" err="1" smtClean="0">
                <a:hlinkClick r:id="rId7"/>
              </a:rPr>
              <a:t>pandas.pydata.org</a:t>
            </a:r>
            <a:r>
              <a:rPr lang="en-US" u="sng" dirty="0" smtClean="0">
                <a:hlinkClick r:id="rId7"/>
              </a:rPr>
              <a:t>/</a:t>
            </a:r>
            <a:endParaRPr lang="en-US" u="sng" dirty="0" smtClean="0"/>
          </a:p>
          <a:p>
            <a:pPr lvl="0" algn="l"/>
            <a:r>
              <a:rPr lang="en-US" u="sng" dirty="0" smtClean="0">
                <a:hlinkClick r:id="rId8"/>
              </a:rPr>
              <a:t>8.http://</a:t>
            </a:r>
            <a:r>
              <a:rPr lang="en-US" u="sng" dirty="0" err="1" smtClean="0">
                <a:hlinkClick r:id="rId8"/>
              </a:rPr>
              <a:t>matplotlib.org</a:t>
            </a:r>
            <a:r>
              <a:rPr lang="en-US" u="sng" dirty="0" smtClean="0">
                <a:hlinkClick r:id="rId8"/>
              </a:rPr>
              <a:t>/</a:t>
            </a:r>
            <a:endParaRPr lang="en-US" u="sng" dirty="0" smtClean="0"/>
          </a:p>
          <a:p>
            <a:pPr lvl="0" algn="l"/>
            <a:r>
              <a:rPr lang="en-US" u="sng" dirty="0" smtClean="0">
                <a:hlinkClick r:id="rId9"/>
              </a:rPr>
              <a:t>9.http://</a:t>
            </a:r>
            <a:r>
              <a:rPr lang="en-US" u="sng" dirty="0" err="1" smtClean="0">
                <a:hlinkClick r:id="rId9"/>
              </a:rPr>
              <a:t>scikit-learn.org</a:t>
            </a:r>
            <a:r>
              <a:rPr lang="en-US" u="sng" dirty="0" smtClean="0">
                <a:hlinkClick r:id="rId9"/>
              </a:rPr>
              <a:t>/</a:t>
            </a:r>
            <a:endParaRPr lang="en-US" u="sng" dirty="0" smtClean="0"/>
          </a:p>
          <a:p>
            <a:pPr lvl="0" algn="l"/>
            <a:r>
              <a:rPr lang="en-US" u="sng" dirty="0" smtClean="0">
                <a:solidFill>
                  <a:srgbClr val="0070C0"/>
                </a:solidFill>
              </a:rPr>
              <a:t>10.Link for data set;-https://www.simlilearn.com/learn-mac…</a:t>
            </a:r>
          </a:p>
          <a:p>
            <a:pPr lvl="0" algn="l"/>
            <a:r>
              <a:rPr lang="en-US" u="sng" dirty="0" smtClean="0">
                <a:solidFill>
                  <a:srgbClr val="0070C0"/>
                </a:solidFill>
              </a:rPr>
              <a:t>11. You tube  channel:- </a:t>
            </a:r>
            <a:r>
              <a:rPr lang="en-US" u="sng" dirty="0" smtClean="0">
                <a:solidFill>
                  <a:srgbClr val="0070C0"/>
                </a:solidFill>
                <a:hlinkClick r:id="rId10"/>
              </a:rPr>
              <a:t>https://bit</a:t>
            </a:r>
            <a:r>
              <a:rPr lang="en-US" u="sng" dirty="0" smtClean="0">
                <a:solidFill>
                  <a:srgbClr val="0070C0"/>
                </a:solidFill>
              </a:rPr>
              <a:t>.zVT4WtH</a:t>
            </a:r>
            <a:endParaRPr lang="en-US" dirty="0" smtClean="0">
              <a:solidFill>
                <a:srgbClr val="0070C0"/>
              </a:solidFill>
            </a:endParaRPr>
          </a:p>
          <a:p>
            <a:r>
              <a:rPr lang="en-US" dirty="0" smtClean="0"/>
              <a:t> </a:t>
            </a:r>
          </a:p>
          <a:p>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8255"/>
            <a:ext cx="10647218" cy="955963"/>
          </a:xfrm>
        </p:spPr>
        <p:txBody>
          <a:bodyPr>
            <a:normAutofit fontScale="90000"/>
          </a:bodyPr>
          <a:lstStyle/>
          <a:p>
            <a:r>
              <a:rPr lang="en-US" b="1" dirty="0" smtClean="0">
                <a:latin typeface="Arial"/>
                <a:ea typeface="+mn-lt"/>
                <a:cs typeface="Arial"/>
              </a:rPr>
              <a:t>Future Scope</a:t>
            </a:r>
            <a:r>
              <a:rPr lang="en-US" dirty="0" smtClean="0">
                <a:latin typeface="Arial"/>
                <a:cs typeface="Arial"/>
              </a:rPr>
              <a:t/>
            </a:r>
            <a:br>
              <a:rPr lang="en-US" dirty="0" smtClean="0">
                <a:latin typeface="Arial"/>
                <a:cs typeface="Arial"/>
              </a:rPr>
            </a:br>
            <a:endParaRPr lang="en-US" dirty="0"/>
          </a:p>
        </p:txBody>
      </p:sp>
      <p:sp>
        <p:nvSpPr>
          <p:cNvPr id="3" name="Content Placeholder 2"/>
          <p:cNvSpPr>
            <a:spLocks noGrp="1"/>
          </p:cNvSpPr>
          <p:nvPr>
            <p:ph idx="1"/>
          </p:nvPr>
        </p:nvSpPr>
        <p:spPr>
          <a:xfrm>
            <a:off x="838200" y="2036617"/>
            <a:ext cx="10515600" cy="4140345"/>
          </a:xfrm>
        </p:spPr>
        <p:txBody>
          <a:bodyPr/>
          <a:lstStyle/>
          <a:p>
            <a:r>
              <a:rPr lang="en-US" dirty="0" smtClean="0"/>
              <a:t> The </a:t>
            </a:r>
            <a:r>
              <a:rPr lang="en-US" dirty="0" err="1" smtClean="0"/>
              <a:t>unfactual</a:t>
            </a:r>
            <a:r>
              <a:rPr lang="en-US" dirty="0" smtClean="0"/>
              <a:t> knowledge it conveys, its style of writing or content-based, its propagation patterns or social, and the credibility of its source.</a:t>
            </a:r>
          </a:p>
          <a:p>
            <a:pPr>
              <a:buNone/>
            </a:pPr>
            <a:endParaRPr lang="en-US"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pic>
        <p:nvPicPr>
          <p:cNvPr id="5" name="Picture 4" descr="How_to_Spot_Fake_News.pdf.jpg"/>
          <p:cNvPicPr>
            <a:picLocks noChangeAspect="1"/>
          </p:cNvPicPr>
          <p:nvPr/>
        </p:nvPicPr>
        <p:blipFill>
          <a:blip r:embed="rId2"/>
          <a:stretch>
            <a:fillRect/>
          </a:stretch>
        </p:blipFill>
        <p:spPr>
          <a:xfrm>
            <a:off x="4502727" y="3061790"/>
            <a:ext cx="4281055" cy="33697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5" name="Picture 8" descr="FNID: Fake News Inference Dataset | IEEE DataPort"/>
          <p:cNvPicPr>
            <a:picLocks noChangeAspect="1" noChangeArrowheads="1"/>
          </p:cNvPicPr>
          <p:nvPr/>
        </p:nvPicPr>
        <p:blipFill>
          <a:blip r:embed="rId2"/>
          <a:srcRect/>
          <a:stretch>
            <a:fillRect/>
          </a:stretch>
        </p:blipFill>
        <p:spPr bwMode="auto">
          <a:xfrm>
            <a:off x="8548255" y="1288473"/>
            <a:ext cx="2868470" cy="4572000"/>
          </a:xfrm>
          <a:prstGeom prst="rect">
            <a:avLst/>
          </a:prstGeom>
          <a:noFill/>
        </p:spPr>
      </p:pic>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IN" sz="2600" dirty="0" smtClean="0">
                <a:latin typeface="Arial" panose="020B0604020202020204" pitchFamily="34" charset="0"/>
                <a:cs typeface="Arial" panose="020B0604020202020204" pitchFamily="34" charset="0"/>
              </a:rPr>
              <a:t>Most of the fake news detection system utilize the linguistic feature of the</a:t>
            </a:r>
          </a:p>
          <a:p>
            <a:pPr algn="l"/>
            <a:r>
              <a:rPr lang="en-IN" sz="2600" dirty="0" smtClean="0">
                <a:latin typeface="Arial" panose="020B0604020202020204" pitchFamily="34" charset="0"/>
                <a:cs typeface="Arial" panose="020B0604020202020204" pitchFamily="34" charset="0"/>
              </a:rPr>
              <a:t>the news.</a:t>
            </a:r>
          </a:p>
          <a:p>
            <a:pPr algn="l">
              <a:buFont typeface="Arial" pitchFamily="34" charset="0"/>
              <a:buChar char="•"/>
            </a:pPr>
            <a:r>
              <a:rPr lang="en-IN" sz="2600" dirty="0" smtClean="0">
                <a:latin typeface="Arial" panose="020B0604020202020204" pitchFamily="34" charset="0"/>
                <a:cs typeface="Arial" panose="020B0604020202020204" pitchFamily="34" charset="0"/>
              </a:rPr>
              <a:t>However , they have difficulty in sensing highly ambiguous fake news           which can be detected only after identifying meaning and latest related information.</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7170" name="Picture 2" descr="Fake News Detection using NLP and Machine Learning in Python — Wisdom ML |  by Manu Siddhartha | Medium"/>
          <p:cNvPicPr>
            <a:picLocks noChangeAspect="1" noChangeArrowheads="1"/>
          </p:cNvPicPr>
          <p:nvPr/>
        </p:nvPicPr>
        <p:blipFill>
          <a:blip r:embed="rId2"/>
          <a:srcRect/>
          <a:stretch>
            <a:fillRect/>
          </a:stretch>
        </p:blipFill>
        <p:spPr bwMode="auto">
          <a:xfrm>
            <a:off x="2784764" y="4069339"/>
            <a:ext cx="6982691" cy="2505076"/>
          </a:xfrm>
          <a:prstGeom prst="rect">
            <a:avLst/>
          </a:prstGeom>
          <a:noFill/>
        </p:spPr>
      </p:pic>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800" dirty="0" smtClean="0"/>
              <a:t>In this day and age, it is extremely difficult to decide whether the news we come across is real or not. There are very few options to check the authenticity and all of them are sophisticated and not accessible to the average person. There is an acute need for a web-based fact-checking platform that harnesses the power of Machine Learning to provide us with that opportunity.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6146" name="Picture 2" descr="Deep learning for misinformation detection on online social networks: a  survey and new perspectives | SpringerLink"/>
          <p:cNvPicPr>
            <a:picLocks noChangeAspect="1" noChangeArrowheads="1"/>
          </p:cNvPicPr>
          <p:nvPr/>
        </p:nvPicPr>
        <p:blipFill>
          <a:blip r:embed="rId2"/>
          <a:srcRect/>
          <a:stretch>
            <a:fillRect/>
          </a:stretch>
        </p:blipFill>
        <p:spPr bwMode="auto">
          <a:xfrm>
            <a:off x="4017818" y="4433454"/>
            <a:ext cx="4419600" cy="2096257"/>
          </a:xfrm>
          <a:prstGeom prst="rect">
            <a:avLst/>
          </a:prstGeom>
          <a:noFill/>
        </p:spPr>
      </p:pic>
    </p:spTree>
    <p:extLst>
      <p:ext uri="{BB962C8B-B14F-4D97-AF65-F5344CB8AC3E}">
        <p14:creationId xmlns=""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IN" sz="2600" dirty="0" smtClean="0">
                <a:latin typeface="Arial" panose="020B0604020202020204" pitchFamily="34" charset="0"/>
                <a:cs typeface="Arial" panose="020B0604020202020204" pitchFamily="34" charset="0"/>
              </a:rPr>
              <a:t>If a website has published fake  news before, there’s a good chance they’ll do it again . By automatically scraping data about these sites the hope is that our  system can help figure out which once are likely to do it in the first place .</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5122" name="Picture 2" descr="Pattern Recognition Solutions for Fake News Detection | SpringerLink"/>
          <p:cNvPicPr>
            <a:picLocks noChangeAspect="1" noChangeArrowheads="1"/>
          </p:cNvPicPr>
          <p:nvPr/>
        </p:nvPicPr>
        <p:blipFill>
          <a:blip r:embed="rId2"/>
          <a:srcRect/>
          <a:stretch>
            <a:fillRect/>
          </a:stretch>
        </p:blipFill>
        <p:spPr bwMode="auto">
          <a:xfrm>
            <a:off x="3134303" y="3405180"/>
            <a:ext cx="4790497" cy="3162740"/>
          </a:xfrm>
          <a:prstGeom prst="rect">
            <a:avLst/>
          </a:prstGeom>
          <a:noFill/>
        </p:spPr>
      </p:pic>
    </p:spTree>
    <p:extLst>
      <p:ext uri="{BB962C8B-B14F-4D97-AF65-F5344CB8AC3E}">
        <p14:creationId xmlns=""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471055" y="1773382"/>
            <a:ext cx="11296224" cy="4364182"/>
          </a:xfrm>
        </p:spPr>
        <p:txBody>
          <a:bodyPr>
            <a:normAutofit/>
          </a:bodyPr>
          <a:lstStyle/>
          <a:p>
            <a:pPr algn="l"/>
            <a:endParaRPr lang="en-IN" sz="2600" dirty="0" smtClean="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Picture 7" descr="8885861.fig.001.jpg"/>
          <p:cNvPicPr>
            <a:picLocks noChangeAspect="1"/>
          </p:cNvPicPr>
          <p:nvPr/>
        </p:nvPicPr>
        <p:blipFill>
          <a:blip r:embed="rId2"/>
          <a:stretch>
            <a:fillRect/>
          </a:stretch>
        </p:blipFill>
        <p:spPr>
          <a:xfrm>
            <a:off x="889512" y="2216726"/>
            <a:ext cx="10570978" cy="3740729"/>
          </a:xfrm>
          <a:prstGeom prst="rect">
            <a:avLst/>
          </a:prstGeom>
        </p:spPr>
      </p:pic>
    </p:spTree>
    <p:extLst>
      <p:ext uri="{BB962C8B-B14F-4D97-AF65-F5344CB8AC3E}">
        <p14:creationId xmlns=""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568035" y="1759527"/>
            <a:ext cx="10570791" cy="4092768"/>
          </a:xfrm>
        </p:spPr>
        <p:txBody>
          <a:bodyPr>
            <a:normAutofit/>
          </a:bodyPr>
          <a:lstStyle/>
          <a:p>
            <a:pPr algn="l">
              <a:buFont typeface="Arial" pitchFamily="34" charset="0"/>
              <a:buChar char="•"/>
            </a:pPr>
            <a:r>
              <a:rPr lang="en-IN" sz="2600" dirty="0" smtClean="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We want to using  the OS of windows 10 that the used to easy way of downloading Anaconda in the size of 64 bit.</a:t>
            </a:r>
          </a:p>
          <a:p>
            <a:pPr algn="l">
              <a:buFont typeface="Arial" pitchFamily="34" charset="0"/>
              <a:buChar char="•"/>
            </a:pPr>
            <a:r>
              <a:rPr lang="en-IN" sz="2000" dirty="0" smtClean="0">
                <a:latin typeface="Arial" panose="020B0604020202020204" pitchFamily="34" charset="0"/>
                <a:cs typeface="Arial" panose="020B0604020202020204" pitchFamily="34" charset="0"/>
              </a:rPr>
              <a:t>We have </a:t>
            </a:r>
            <a:r>
              <a:rPr lang="en-IN" sz="2000" dirty="0" err="1" smtClean="0">
                <a:latin typeface="Arial" panose="020B0604020202020204" pitchFamily="34" charset="0"/>
                <a:cs typeface="Arial" panose="020B0604020202020204" pitchFamily="34" charset="0"/>
              </a:rPr>
              <a:t>approaced</a:t>
            </a:r>
            <a:r>
              <a:rPr lang="en-IN" sz="2000" dirty="0" smtClean="0">
                <a:latin typeface="Arial" panose="020B0604020202020204" pitchFamily="34" charset="0"/>
                <a:cs typeface="Arial" panose="020B0604020202020204" pitchFamily="34" charset="0"/>
              </a:rPr>
              <a:t> to </a:t>
            </a:r>
            <a:r>
              <a:rPr lang="en-IN" sz="2000" dirty="0" err="1" smtClean="0">
                <a:latin typeface="Arial" panose="020B0604020202020204" pitchFamily="34" charset="0"/>
                <a:cs typeface="Arial" panose="020B0604020202020204" pitchFamily="34" charset="0"/>
              </a:rPr>
              <a:t>lanch</a:t>
            </a:r>
            <a:r>
              <a:rPr lang="en-IN" sz="2000" dirty="0" smtClean="0">
                <a:latin typeface="Arial" panose="020B0604020202020204" pitchFamily="34" charset="0"/>
                <a:cs typeface="Arial" panose="020B0604020202020204" pitchFamily="34" charset="0"/>
              </a:rPr>
              <a:t> the </a:t>
            </a:r>
            <a:r>
              <a:rPr lang="en-IN" sz="2000" dirty="0" err="1" smtClean="0">
                <a:latin typeface="Arial" panose="020B0604020202020204" pitchFamily="34" charset="0"/>
                <a:cs typeface="Arial" panose="020B0604020202020204" pitchFamily="34" charset="0"/>
              </a:rPr>
              <a:t>jupiter</a:t>
            </a:r>
            <a:r>
              <a:rPr lang="en-IN" sz="2000" dirty="0" smtClean="0">
                <a:latin typeface="Arial" panose="020B0604020202020204" pitchFamily="34" charset="0"/>
                <a:cs typeface="Arial" panose="020B0604020202020204" pitchFamily="34" charset="0"/>
              </a:rPr>
              <a:t> notebook on the working the python coding.</a:t>
            </a:r>
          </a:p>
          <a:p>
            <a:pPr algn="l">
              <a:buFont typeface="Arial" pitchFamily="34" charset="0"/>
              <a:buChar char="•"/>
            </a:pPr>
            <a:r>
              <a:rPr lang="en-IN" sz="2000" dirty="0" smtClean="0">
                <a:latin typeface="Arial" panose="020B0604020202020204" pitchFamily="34" charset="0"/>
                <a:cs typeface="Arial" panose="020B0604020202020204" pitchFamily="34" charset="0"/>
              </a:rPr>
              <a:t>We have </a:t>
            </a:r>
            <a:r>
              <a:rPr lang="en-IN" sz="2000" dirty="0" err="1" smtClean="0">
                <a:latin typeface="Arial" panose="020B0604020202020204" pitchFamily="34" charset="0"/>
                <a:cs typeface="Arial" panose="020B0604020202020204" pitchFamily="34" charset="0"/>
              </a:rPr>
              <a:t>downloding</a:t>
            </a:r>
            <a:r>
              <a:rPr lang="en-IN" sz="2000" dirty="0" smtClean="0">
                <a:latin typeface="Arial" panose="020B0604020202020204" pitchFamily="34" charset="0"/>
                <a:cs typeface="Arial" panose="020B0604020202020204" pitchFamily="34" charset="0"/>
              </a:rPr>
              <a:t> all libraries in Anaconda Navigator like </a:t>
            </a:r>
            <a:r>
              <a:rPr lang="en-IN" sz="2000" dirty="0" err="1" smtClean="0">
                <a:latin typeface="Arial" panose="020B0604020202020204" pitchFamily="34" charset="0"/>
                <a:cs typeface="Arial" panose="020B0604020202020204" pitchFamily="34" charset="0"/>
              </a:rPr>
              <a:t>pandas,numpy,seaborn</a:t>
            </a:r>
            <a:r>
              <a:rPr lang="en-IN" sz="2000" dirty="0" smtClean="0">
                <a:latin typeface="Arial" panose="020B0604020202020204" pitchFamily="34" charset="0"/>
                <a:cs typeface="Arial" panose="020B0604020202020204" pitchFamily="34" charset="0"/>
              </a:rPr>
              <a:t>,..</a:t>
            </a:r>
            <a:r>
              <a:rPr lang="en-IN" sz="2000" dirty="0" err="1" smtClean="0">
                <a:latin typeface="Arial" panose="020B0604020202020204" pitchFamily="34" charset="0"/>
                <a:cs typeface="Arial" panose="020B0604020202020204" pitchFamily="34" charset="0"/>
              </a:rPr>
              <a:t>etc.And</a:t>
            </a:r>
            <a:r>
              <a:rPr lang="en-IN" sz="2000" dirty="0" smtClean="0">
                <a:latin typeface="Arial" panose="020B0604020202020204" pitchFamily="34" charset="0"/>
                <a:cs typeface="Arial" panose="020B0604020202020204" pitchFamily="34" charset="0"/>
              </a:rPr>
              <a:t> then working on the </a:t>
            </a:r>
            <a:r>
              <a:rPr lang="en-IN" sz="2000" dirty="0" err="1" smtClean="0">
                <a:latin typeface="Arial" panose="020B0604020202020204" pitchFamily="34" charset="0"/>
                <a:cs typeface="Arial" panose="020B0604020202020204" pitchFamily="34" charset="0"/>
              </a:rPr>
              <a:t>jupiter</a:t>
            </a:r>
            <a:r>
              <a:rPr lang="en-IN" sz="2000" dirty="0" smtClean="0">
                <a:latin typeface="Arial" panose="020B0604020202020204" pitchFamily="34" charset="0"/>
                <a:cs typeface="Arial" panose="020B0604020202020204" pitchFamily="34" charset="0"/>
              </a:rPr>
              <a:t> notebook running on </a:t>
            </a:r>
            <a:r>
              <a:rPr lang="en-IN" sz="2000" dirty="0" err="1" smtClean="0">
                <a:latin typeface="Arial" panose="020B0604020202020204" pitchFamily="34" charset="0"/>
                <a:cs typeface="Arial" panose="020B0604020202020204" pitchFamily="34" charset="0"/>
              </a:rPr>
              <a:t>kernal</a:t>
            </a:r>
            <a:r>
              <a:rPr lang="en-IN"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3076" name="AutoShape 4" descr="https://miro.medium.com/v2/resize:fit:408/1*x16Yj9Mh5rGsDqsbZ14xEQ.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https://miro.medium.com/v2/resize:fit:408/1*x16Yj9Mh5rGsDqsbZ14xEQ.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py.png"/>
          <p:cNvPicPr>
            <a:picLocks noChangeAspect="1"/>
          </p:cNvPicPr>
          <p:nvPr/>
        </p:nvPicPr>
        <p:blipFill>
          <a:blip r:embed="rId2"/>
          <a:stretch>
            <a:fillRect/>
          </a:stretch>
        </p:blipFill>
        <p:spPr>
          <a:xfrm>
            <a:off x="2396836" y="3602182"/>
            <a:ext cx="6719455" cy="2992581"/>
          </a:xfrm>
          <a:prstGeom prst="rect">
            <a:avLst/>
          </a:prstGeom>
        </p:spPr>
      </p:pic>
    </p:spTree>
    <p:extLst>
      <p:ext uri="{BB962C8B-B14F-4D97-AF65-F5344CB8AC3E}">
        <p14:creationId xmlns=""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numCol="1">
            <a:normAutofit/>
          </a:bodyPr>
          <a:lstStyle/>
          <a:p>
            <a:pPr algn="l">
              <a:buFont typeface="Arial" pitchFamily="34" charset="0"/>
              <a:buChar char="•"/>
            </a:pPr>
            <a:r>
              <a:rPr lang="en-IN" sz="2600" dirty="0" smtClean="0">
                <a:latin typeface="Arial" panose="020B0604020202020204" pitchFamily="34" charset="0"/>
                <a:cs typeface="Arial" panose="020B0604020202020204" pitchFamily="34" charset="0"/>
              </a:rPr>
              <a:t>We have used on the some libraries in python such as:</a:t>
            </a:r>
          </a:p>
          <a:p>
            <a:pPr algn="l">
              <a:buFont typeface="Wingdings" pitchFamily="2" charset="2"/>
              <a:buChar char="Ø"/>
            </a:pPr>
            <a:r>
              <a:rPr lang="en-IN" sz="2600" dirty="0" smtClean="0">
                <a:latin typeface="Arial" panose="020B0604020202020204" pitchFamily="34" charset="0"/>
                <a:cs typeface="Arial" panose="020B0604020202020204" pitchFamily="34" charset="0"/>
              </a:rPr>
              <a:t>Pandas                                </a:t>
            </a:r>
          </a:p>
          <a:p>
            <a:pPr algn="l">
              <a:buFont typeface="Wingdings" pitchFamily="2" charset="2"/>
              <a:buChar char="Ø"/>
            </a:pPr>
            <a:r>
              <a:rPr lang="en-IN" sz="2600" dirty="0" err="1" smtClean="0">
                <a:latin typeface="Arial" panose="020B0604020202020204" pitchFamily="34" charset="0"/>
                <a:cs typeface="Arial" panose="020B0604020202020204" pitchFamily="34" charset="0"/>
              </a:rPr>
              <a:t>Seaborn</a:t>
            </a:r>
            <a:r>
              <a:rPr lang="en-IN" sz="2600" dirty="0" smtClean="0">
                <a:latin typeface="Arial" panose="020B0604020202020204" pitchFamily="34" charset="0"/>
                <a:cs typeface="Arial" panose="020B0604020202020204" pitchFamily="34" charset="0"/>
              </a:rPr>
              <a:t>   </a:t>
            </a:r>
          </a:p>
          <a:p>
            <a:pPr algn="l">
              <a:buFont typeface="Wingdings" pitchFamily="2" charset="2"/>
              <a:buChar char="Ø"/>
            </a:pPr>
            <a:r>
              <a:rPr lang="en-IN" sz="2600" dirty="0" err="1" smtClean="0">
                <a:latin typeface="Arial" panose="020B0604020202020204" pitchFamily="34" charset="0"/>
                <a:cs typeface="Arial" panose="020B0604020202020204" pitchFamily="34" charset="0"/>
              </a:rPr>
              <a:t>Numpy</a:t>
            </a:r>
            <a:endParaRPr lang="en-IN" sz="2600" dirty="0" smtClean="0">
              <a:latin typeface="Arial" panose="020B0604020202020204" pitchFamily="34" charset="0"/>
              <a:cs typeface="Arial" panose="020B0604020202020204" pitchFamily="34" charset="0"/>
            </a:endParaRPr>
          </a:p>
          <a:p>
            <a:pPr algn="l">
              <a:buFont typeface="Wingdings" pitchFamily="2" charset="2"/>
              <a:buChar char="Ø"/>
            </a:pPr>
            <a:r>
              <a:rPr lang="en-IN" sz="2600" dirty="0" err="1" smtClean="0">
                <a:latin typeface="Arial" panose="020B0604020202020204" pitchFamily="34" charset="0"/>
                <a:cs typeface="Arial" panose="020B0604020202020204" pitchFamily="34" charset="0"/>
              </a:rPr>
              <a:t>Matplotlib</a:t>
            </a:r>
            <a:endParaRPr lang="en-IN" sz="2600" dirty="0" smtClean="0">
              <a:latin typeface="Arial" panose="020B0604020202020204" pitchFamily="34" charset="0"/>
              <a:cs typeface="Arial" panose="020B0604020202020204" pitchFamily="34" charset="0"/>
            </a:endParaRPr>
          </a:p>
          <a:p>
            <a:pPr algn="l">
              <a:buFont typeface="Wingdings" pitchFamily="2" charset="2"/>
              <a:buChar char="Ø"/>
            </a:pPr>
            <a:r>
              <a:rPr lang="en-IN" sz="2600" dirty="0" err="1" smtClean="0">
                <a:latin typeface="Arial" panose="020B0604020202020204" pitchFamily="34" charset="0"/>
                <a:cs typeface="Arial" panose="020B0604020202020204" pitchFamily="34" charset="0"/>
              </a:rPr>
              <a:t>Sklearn</a:t>
            </a:r>
            <a:endParaRPr lang="en-IN" sz="2600" dirty="0" smtClean="0">
              <a:latin typeface="Arial" panose="020B0604020202020204" pitchFamily="34" charset="0"/>
              <a:cs typeface="Arial" panose="020B0604020202020204" pitchFamily="34" charset="0"/>
            </a:endParaRPr>
          </a:p>
          <a:p>
            <a:pPr algn="l">
              <a:buFont typeface="Wingdings" pitchFamily="2" charset="2"/>
              <a:buChar char="Ø"/>
            </a:pPr>
            <a:r>
              <a:rPr lang="en-US" sz="2600" dirty="0" err="1" smtClean="0"/>
              <a:t>TfidVectorizer</a:t>
            </a:r>
            <a:endParaRPr lang="en-US" sz="2600" dirty="0" smtClean="0"/>
          </a:p>
          <a:p>
            <a:pPr algn="l">
              <a:buFont typeface="Wingdings" pitchFamily="2" charset="2"/>
              <a:buChar char="Ø"/>
            </a:pPr>
            <a:r>
              <a:rPr lang="en-US" sz="2600" dirty="0" err="1" smtClean="0"/>
              <a:t>LogisticRegression</a:t>
            </a:r>
            <a:endParaRPr lang="en-US" sz="2600" dirty="0" smtClean="0"/>
          </a:p>
          <a:p>
            <a:pPr algn="l">
              <a:buFont typeface="Wingdings" pitchFamily="2" charset="2"/>
              <a:buChar char="Ø"/>
            </a:pPr>
            <a:r>
              <a:rPr lang="en-US" sz="2600" dirty="0" err="1" smtClean="0"/>
              <a:t>DecisionTreeClassifier,Re,string</a:t>
            </a:r>
            <a:r>
              <a:rPr lang="en-US" sz="2600" dirty="0" smtClean="0"/>
              <a:t> ….etc.</a:t>
            </a:r>
          </a:p>
          <a:p>
            <a:pPr algn="l"/>
            <a:endParaRPr lang="en-US" sz="2600" dirty="0" smtClean="0"/>
          </a:p>
          <a:p>
            <a:pPr algn="l"/>
            <a:endParaRPr lang="en-US" sz="2600" dirty="0" smtClean="0"/>
          </a:p>
          <a:p>
            <a:pPr lvl="5" algn="l"/>
            <a:endParaRPr lang="en-IN" sz="1800" dirty="0" smtClean="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0492" y="845128"/>
            <a:ext cx="10868890" cy="1731818"/>
          </a:xfrm>
        </p:spPr>
        <p:txBody>
          <a:bodyPr>
            <a:normAutofit fontScale="90000"/>
          </a:bodyPr>
          <a:lstStyle/>
          <a:p>
            <a:r>
              <a:rPr lang="en-IN" sz="2600" b="1" dirty="0" err="1" smtClean="0"/>
              <a:t>Deployement</a:t>
            </a:r>
            <a:r>
              <a:rPr lang="en-IN" sz="2600" b="1" dirty="0" smtClean="0"/>
              <a:t>: </a:t>
            </a:r>
            <a:br>
              <a:rPr lang="en-IN" sz="2600" b="1" dirty="0" smtClean="0"/>
            </a:br>
            <a:r>
              <a:rPr lang="en-IN" sz="2600" b="1" dirty="0" smtClean="0"/>
              <a:t>we can use the  it give below diagrams that first diagram is we find the news copy and paste the search bar and the second diagram is </a:t>
            </a:r>
            <a:r>
              <a:rPr lang="en-IN" sz="2600" b="1" dirty="0" err="1" smtClean="0"/>
              <a:t>gievn</a:t>
            </a:r>
            <a:r>
              <a:rPr lang="en-IN" sz="2600" b="1" dirty="0" smtClean="0"/>
              <a:t> the answer in the fake or true news.</a:t>
            </a:r>
            <a:br>
              <a:rPr lang="en-IN" sz="2600" b="1" dirty="0" smtClean="0"/>
            </a:br>
            <a:endParaRPr lang="en-US" sz="2600" b="1" dirty="0"/>
          </a:p>
        </p:txBody>
      </p:sp>
      <p:sp>
        <p:nvSpPr>
          <p:cNvPr id="3" name="Footer Placeholder 2"/>
          <p:cNvSpPr>
            <a:spLocks noGrp="1"/>
          </p:cNvSpPr>
          <p:nvPr>
            <p:ph type="ftr" sz="quarter" idx="11"/>
          </p:nvPr>
        </p:nvSpPr>
        <p:spPr/>
        <p:txBody>
          <a:bodyPr/>
          <a:lstStyle/>
          <a:p>
            <a:r>
              <a:rPr lang="en-US" smtClean="0"/>
              <a:t>© Edunet Foundation. All rights reserved.</a:t>
            </a:r>
            <a:endParaRPr lang="en-US"/>
          </a:p>
        </p:txBody>
      </p:sp>
      <p:pic>
        <p:nvPicPr>
          <p:cNvPr id="6" name="Picture 5" descr="dep1.png"/>
          <p:cNvPicPr>
            <a:picLocks noChangeAspect="1"/>
          </p:cNvPicPr>
          <p:nvPr/>
        </p:nvPicPr>
        <p:blipFill>
          <a:blip r:embed="rId2"/>
          <a:stretch>
            <a:fillRect/>
          </a:stretch>
        </p:blipFill>
        <p:spPr>
          <a:xfrm>
            <a:off x="429490" y="3480875"/>
            <a:ext cx="3879273" cy="1093258"/>
          </a:xfrm>
          <a:prstGeom prst="rect">
            <a:avLst/>
          </a:prstGeom>
        </p:spPr>
      </p:pic>
      <p:pic>
        <p:nvPicPr>
          <p:cNvPr id="7" name="Picture 6" descr="dep2.png"/>
          <p:cNvPicPr>
            <a:picLocks noChangeAspect="1"/>
          </p:cNvPicPr>
          <p:nvPr/>
        </p:nvPicPr>
        <p:blipFill>
          <a:blip r:embed="rId3"/>
          <a:stretch>
            <a:fillRect/>
          </a:stretch>
        </p:blipFill>
        <p:spPr>
          <a:xfrm>
            <a:off x="4897972" y="3007173"/>
            <a:ext cx="6028101" cy="27701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489</Words>
  <Application>Microsoft Office PowerPoint</Application>
  <PresentationFormat>Custom</PresentationFormat>
  <Paragraphs>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FAKE NEWS DETECTION</vt:lpstr>
      <vt:lpstr>OUTLINE</vt:lpstr>
      <vt:lpstr>Abstract</vt:lpstr>
      <vt:lpstr>Problem Statement</vt:lpstr>
      <vt:lpstr>Proposed Solution</vt:lpstr>
      <vt:lpstr>System Architecture</vt:lpstr>
      <vt:lpstr>System Deployment Approach</vt:lpstr>
      <vt:lpstr>Algorithm &amp; Deployment</vt:lpstr>
      <vt:lpstr>Deployement:  we can use the  it give below diagrams that first diagram is we find the news copy and paste the search bar and the second diagram is gievn the answer in the fake or true news. </vt:lpstr>
      <vt:lpstr>Conclusion</vt:lpstr>
      <vt:lpstr>REFERENCES</vt:lpstr>
      <vt:lpstr>Future Scope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ELCOT</cp:lastModifiedBy>
  <cp:revision>87</cp:revision>
  <dcterms:created xsi:type="dcterms:W3CDTF">2021-04-26T07:43:48Z</dcterms:created>
  <dcterms:modified xsi:type="dcterms:W3CDTF">2023-04-30T16:42:11Z</dcterms:modified>
</cp:coreProperties>
</file>