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1e757287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71e757287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1e757287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71e757287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1e75728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71e75728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1e757287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71e757287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71e757287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71e757287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1e757287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71e757287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1e757287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71e757287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1e757287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71e757287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1e757287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71e757287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26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Brain Tumor Prediction using ANN</a:t>
            </a:r>
            <a:endParaRPr/>
          </a:p>
        </p:txBody>
      </p:sp>
      <p:sp>
        <p:nvSpPr>
          <p:cNvPr id="73" name="Google Shape;73;p13"/>
          <p:cNvSpPr txBox="1"/>
          <p:nvPr>
            <p:ph idx="1" type="subTitle"/>
          </p:nvPr>
        </p:nvSpPr>
        <p:spPr>
          <a:xfrm>
            <a:off x="2371725" y="3271725"/>
            <a:ext cx="6227400" cy="102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 presentation by </a:t>
            </a:r>
            <a:endParaRPr sz="2400"/>
          </a:p>
          <a:p>
            <a:pPr indent="0" lvl="0" marL="0" rtl="0" algn="l">
              <a:spcBef>
                <a:spcPts val="0"/>
              </a:spcBef>
              <a:spcAft>
                <a:spcPts val="0"/>
              </a:spcAft>
              <a:buNone/>
            </a:pPr>
            <a:r>
              <a:rPr lang="en" sz="2400"/>
              <a:t>Ragava Krishnan &amp; Sadiq Peer Mohamed</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2"/>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3"/>
          <p:cNvPicPr preferRelativeResize="0"/>
          <p:nvPr/>
        </p:nvPicPr>
        <p:blipFill rotWithShape="1">
          <a:blip r:embed="rId3">
            <a:alphaModFix/>
          </a:blip>
          <a:srcRect b="79" l="0" r="0" t="69"/>
          <a:stretch/>
        </p:blipFill>
        <p:spPr>
          <a:xfrm>
            <a:off x="0" y="0"/>
            <a:ext cx="91440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423600" y="1800750"/>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600"/>
              <a:t>THANK YOU FOR YOUR TIME</a:t>
            </a:r>
            <a:endParaRPr sz="4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 name="Shape 77"/>
        <p:cNvGrpSpPr/>
        <p:nvPr/>
      </p:nvGrpSpPr>
      <p:grpSpPr>
        <a:xfrm>
          <a:off x="0" y="0"/>
          <a:ext cx="0" cy="0"/>
          <a:chOff x="0" y="0"/>
          <a:chExt cx="0" cy="0"/>
        </a:xfrm>
      </p:grpSpPr>
      <p:pic>
        <p:nvPicPr>
          <p:cNvPr id="78" name="Google Shape;78;p1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79" name="Google Shape;79;p1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0" name="Google Shape;80;p14"/>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Agenda</a:t>
            </a:r>
            <a:endParaRPr b="1" sz="3000">
              <a:solidFill>
                <a:schemeClr val="lt2"/>
              </a:solidFill>
              <a:latin typeface="Raleway"/>
              <a:ea typeface="Raleway"/>
              <a:cs typeface="Raleway"/>
              <a:sym typeface="Raleway"/>
            </a:endParaRPr>
          </a:p>
        </p:txBody>
      </p:sp>
      <p:sp>
        <p:nvSpPr>
          <p:cNvPr id="81" name="Google Shape;81;p14"/>
          <p:cNvSpPr txBox="1"/>
          <p:nvPr>
            <p:ph idx="4294967295" type="body"/>
          </p:nvPr>
        </p:nvSpPr>
        <p:spPr>
          <a:xfrm>
            <a:off x="2855550" y="1450005"/>
            <a:ext cx="3432900" cy="332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aleway"/>
              <a:buChar char="➔"/>
            </a:pPr>
            <a:r>
              <a:rPr b="1" lang="en">
                <a:solidFill>
                  <a:schemeClr val="dk1"/>
                </a:solidFill>
                <a:latin typeface="Raleway"/>
                <a:ea typeface="Raleway"/>
                <a:cs typeface="Raleway"/>
                <a:sym typeface="Raleway"/>
              </a:rPr>
              <a:t>Abstract</a:t>
            </a:r>
            <a:endParaRPr sz="1600">
              <a:solidFill>
                <a:schemeClr val="dk2"/>
              </a:solidFill>
              <a:latin typeface="Raleway"/>
              <a:ea typeface="Raleway"/>
              <a:cs typeface="Raleway"/>
              <a:sym typeface="Raleway"/>
            </a:endParaRPr>
          </a:p>
          <a:p>
            <a:pPr indent="-342900" lvl="0" marL="457200" rtl="0" algn="l">
              <a:spcBef>
                <a:spcPts val="1000"/>
              </a:spcBef>
              <a:spcAft>
                <a:spcPts val="0"/>
              </a:spcAft>
              <a:buClr>
                <a:schemeClr val="dk1"/>
              </a:buClr>
              <a:buSzPts val="1800"/>
              <a:buFont typeface="Raleway"/>
              <a:buChar char="➔"/>
            </a:pPr>
            <a:r>
              <a:rPr b="1" lang="en">
                <a:solidFill>
                  <a:schemeClr val="dk1"/>
                </a:solidFill>
                <a:latin typeface="Raleway"/>
                <a:ea typeface="Raleway"/>
                <a:cs typeface="Raleway"/>
                <a:sym typeface="Raleway"/>
              </a:rPr>
              <a:t>Objectives</a:t>
            </a:r>
            <a:endParaRPr b="1">
              <a:solidFill>
                <a:schemeClr val="dk1"/>
              </a:solidFill>
              <a:latin typeface="Raleway"/>
              <a:ea typeface="Raleway"/>
              <a:cs typeface="Raleway"/>
              <a:sym typeface="Raleway"/>
            </a:endParaRPr>
          </a:p>
          <a:p>
            <a:pPr indent="-342900" lvl="0" marL="457200" rtl="0" algn="l">
              <a:spcBef>
                <a:spcPts val="1000"/>
              </a:spcBef>
              <a:spcAft>
                <a:spcPts val="0"/>
              </a:spcAft>
              <a:buClr>
                <a:schemeClr val="dk1"/>
              </a:buClr>
              <a:buSzPts val="1800"/>
              <a:buFont typeface="Raleway"/>
              <a:buChar char="➔"/>
            </a:pPr>
            <a:r>
              <a:rPr b="1" lang="en">
                <a:solidFill>
                  <a:schemeClr val="dk1"/>
                </a:solidFill>
                <a:latin typeface="Raleway"/>
                <a:ea typeface="Raleway"/>
                <a:cs typeface="Raleway"/>
                <a:sym typeface="Raleway"/>
              </a:rPr>
              <a:t>Existing System</a:t>
            </a:r>
            <a:endParaRPr b="1">
              <a:solidFill>
                <a:schemeClr val="dk1"/>
              </a:solidFill>
              <a:latin typeface="Raleway"/>
              <a:ea typeface="Raleway"/>
              <a:cs typeface="Raleway"/>
              <a:sym typeface="Raleway"/>
            </a:endParaRPr>
          </a:p>
          <a:p>
            <a:pPr indent="-342900" lvl="0" marL="457200" rtl="0" algn="l">
              <a:spcBef>
                <a:spcPts val="1000"/>
              </a:spcBef>
              <a:spcAft>
                <a:spcPts val="0"/>
              </a:spcAft>
              <a:buClr>
                <a:schemeClr val="dk1"/>
              </a:buClr>
              <a:buSzPts val="1800"/>
              <a:buFont typeface="Raleway"/>
              <a:buChar char="➔"/>
            </a:pPr>
            <a:r>
              <a:rPr b="1" lang="en">
                <a:solidFill>
                  <a:schemeClr val="dk1"/>
                </a:solidFill>
                <a:latin typeface="Raleway"/>
                <a:ea typeface="Raleway"/>
                <a:cs typeface="Raleway"/>
                <a:sym typeface="Raleway"/>
              </a:rPr>
              <a:t>Proposed System</a:t>
            </a:r>
            <a:endParaRPr sz="1600">
              <a:latin typeface="Raleway"/>
              <a:ea typeface="Raleway"/>
              <a:cs typeface="Raleway"/>
              <a:sym typeface="Raleway"/>
            </a:endParaRPr>
          </a:p>
          <a:p>
            <a:pPr indent="-342900" lvl="0" marL="457200" rtl="0" algn="l">
              <a:spcBef>
                <a:spcPts val="1000"/>
              </a:spcBef>
              <a:spcAft>
                <a:spcPts val="0"/>
              </a:spcAft>
              <a:buClr>
                <a:schemeClr val="dk1"/>
              </a:buClr>
              <a:buSzPts val="1800"/>
              <a:buFont typeface="Raleway"/>
              <a:buChar char="➔"/>
            </a:pPr>
            <a:r>
              <a:rPr b="1" lang="en">
                <a:solidFill>
                  <a:schemeClr val="dk1"/>
                </a:solidFill>
                <a:latin typeface="Raleway"/>
                <a:ea typeface="Raleway"/>
                <a:cs typeface="Raleway"/>
                <a:sym typeface="Raleway"/>
              </a:rPr>
              <a:t>System Architecture</a:t>
            </a:r>
            <a:endParaRPr b="1">
              <a:solidFill>
                <a:schemeClr val="dk1"/>
              </a:solidFill>
              <a:latin typeface="Raleway"/>
              <a:ea typeface="Raleway"/>
              <a:cs typeface="Raleway"/>
              <a:sym typeface="Raleway"/>
            </a:endParaRPr>
          </a:p>
          <a:p>
            <a:pPr indent="-342900" lvl="0" marL="457200" rtl="0" algn="l">
              <a:spcBef>
                <a:spcPts val="1000"/>
              </a:spcBef>
              <a:spcAft>
                <a:spcPts val="0"/>
              </a:spcAft>
              <a:buClr>
                <a:schemeClr val="dk1"/>
              </a:buClr>
              <a:buSzPts val="1800"/>
              <a:buFont typeface="Raleway"/>
              <a:buChar char="➔"/>
            </a:pPr>
            <a:r>
              <a:rPr b="1" lang="en">
                <a:solidFill>
                  <a:schemeClr val="dk1"/>
                </a:solidFill>
                <a:latin typeface="Raleway"/>
                <a:ea typeface="Raleway"/>
                <a:cs typeface="Raleway"/>
                <a:sym typeface="Raleway"/>
              </a:rPr>
              <a:t>Modules Used</a:t>
            </a:r>
            <a:endParaRPr b="1">
              <a:solidFill>
                <a:schemeClr val="dk1"/>
              </a:solidFill>
              <a:latin typeface="Raleway"/>
              <a:ea typeface="Raleway"/>
              <a:cs typeface="Raleway"/>
              <a:sym typeface="Raleway"/>
            </a:endParaRPr>
          </a:p>
          <a:p>
            <a:pPr indent="-342900" lvl="0" marL="457200" rtl="0" algn="l">
              <a:spcBef>
                <a:spcPts val="1000"/>
              </a:spcBef>
              <a:spcAft>
                <a:spcPts val="1000"/>
              </a:spcAft>
              <a:buClr>
                <a:schemeClr val="dk1"/>
              </a:buClr>
              <a:buSzPts val="1800"/>
              <a:buFont typeface="Raleway"/>
              <a:buChar char="➔"/>
            </a:pPr>
            <a:r>
              <a:rPr b="1" lang="en">
                <a:solidFill>
                  <a:schemeClr val="dk1"/>
                </a:solidFill>
                <a:latin typeface="Raleway"/>
                <a:ea typeface="Raleway"/>
                <a:cs typeface="Raleway"/>
                <a:sym typeface="Raleway"/>
              </a:rPr>
              <a:t>Output</a:t>
            </a:r>
            <a:br>
              <a:rPr lang="en">
                <a:latin typeface="Raleway"/>
                <a:ea typeface="Raleway"/>
                <a:cs typeface="Raleway"/>
                <a:sym typeface="Raleway"/>
              </a:rPr>
            </a:br>
            <a:endParaRPr sz="1600">
              <a:solidFill>
                <a:schemeClr val="dk2"/>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Abstract</a:t>
            </a:r>
            <a:endParaRPr sz="2400"/>
          </a:p>
        </p:txBody>
      </p:sp>
      <p:sp>
        <p:nvSpPr>
          <p:cNvPr id="87" name="Google Shape;87;p15"/>
          <p:cNvSpPr txBox="1"/>
          <p:nvPr>
            <p:ph idx="4294967295" type="title"/>
          </p:nvPr>
        </p:nvSpPr>
        <p:spPr>
          <a:xfrm>
            <a:off x="535775" y="1480150"/>
            <a:ext cx="8159400" cy="3391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Early detection of brain tumors is crucial for proper treatment and improved patients care. This research introduces a methodology employing artificial neural networks (ANN) to predict the presence of brain tumors based on doctor reports. </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Doctor reports serves as the dataset, from which relevant features like radius mean, symmetry mean, concavity, fractal dimensions are extracted as inputs for the ANN model. </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The model utilizes sigmoid function to predict the tumor, and 250 neurons are used in each layer. This approach offers support for early detection and decision-making, there by enhancing patient care.</a:t>
            </a:r>
            <a:endParaRPr b="0" sz="1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Objectives</a:t>
            </a:r>
            <a:endParaRPr sz="2400"/>
          </a:p>
        </p:txBody>
      </p:sp>
      <p:sp>
        <p:nvSpPr>
          <p:cNvPr id="93" name="Google Shape;93;p16"/>
          <p:cNvSpPr txBox="1"/>
          <p:nvPr>
            <p:ph idx="4294967295" type="title"/>
          </p:nvPr>
        </p:nvSpPr>
        <p:spPr>
          <a:xfrm>
            <a:off x="535775" y="1480150"/>
            <a:ext cx="8159400" cy="3391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Lato"/>
              <a:buChar char="●"/>
            </a:pPr>
            <a:r>
              <a:rPr lang="en" sz="1800">
                <a:latin typeface="Lato"/>
                <a:ea typeface="Lato"/>
                <a:cs typeface="Lato"/>
                <a:sym typeface="Lato"/>
              </a:rPr>
              <a:t>Early Detection of Brain Tumors: </a:t>
            </a:r>
            <a:r>
              <a:rPr b="0" lang="en" sz="1800">
                <a:latin typeface="Lato"/>
                <a:ea typeface="Lato"/>
                <a:cs typeface="Lato"/>
                <a:sym typeface="Lato"/>
              </a:rPr>
              <a:t>Implement a methodology that aids in</a:t>
            </a:r>
            <a:r>
              <a:rPr lang="en" sz="1800">
                <a:latin typeface="Lato"/>
                <a:ea typeface="Lato"/>
                <a:cs typeface="Lato"/>
                <a:sym typeface="Lato"/>
              </a:rPr>
              <a:t> the </a:t>
            </a:r>
            <a:r>
              <a:rPr b="0" lang="en" sz="1800">
                <a:latin typeface="Lato"/>
                <a:ea typeface="Lato"/>
                <a:cs typeface="Lato"/>
                <a:sym typeface="Lato"/>
              </a:rPr>
              <a:t>early detection of brain tumors to improve treatment outcomes.</a:t>
            </a:r>
            <a:endParaRPr b="0" sz="1800">
              <a:latin typeface="Lato"/>
              <a:ea typeface="Lato"/>
              <a:cs typeface="Lato"/>
              <a:sym typeface="Lato"/>
            </a:endParaRPr>
          </a:p>
          <a:p>
            <a:pPr indent="-342900" lvl="0" marL="457200" rtl="0" algn="l">
              <a:lnSpc>
                <a:spcPct val="150000"/>
              </a:lnSpc>
              <a:spcBef>
                <a:spcPts val="0"/>
              </a:spcBef>
              <a:spcAft>
                <a:spcPts val="0"/>
              </a:spcAft>
              <a:buSzPts val="1800"/>
              <a:buFont typeface="Lato"/>
              <a:buChar char="●"/>
            </a:pPr>
            <a:r>
              <a:rPr lang="en" sz="1800">
                <a:latin typeface="Lato"/>
                <a:ea typeface="Lato"/>
                <a:cs typeface="Lato"/>
                <a:sym typeface="Lato"/>
              </a:rPr>
              <a:t>Utilization of Artificial Neural Networks (ANN):</a:t>
            </a:r>
            <a:r>
              <a:rPr b="0" lang="en" sz="1800">
                <a:latin typeface="Lato"/>
                <a:ea typeface="Lato"/>
                <a:cs typeface="Lato"/>
                <a:sym typeface="Lato"/>
              </a:rPr>
              <a:t> Develop and train an ANN model to predict the presence of brain tumors based on features extracted from doctors' reports.</a:t>
            </a:r>
            <a:endParaRPr b="0" sz="1800">
              <a:latin typeface="Lato"/>
              <a:ea typeface="Lato"/>
              <a:cs typeface="Lato"/>
              <a:sym typeface="Lato"/>
            </a:endParaRPr>
          </a:p>
          <a:p>
            <a:pPr indent="-342900" lvl="0" marL="457200" rtl="0" algn="l">
              <a:lnSpc>
                <a:spcPct val="150000"/>
              </a:lnSpc>
              <a:spcBef>
                <a:spcPts val="0"/>
              </a:spcBef>
              <a:spcAft>
                <a:spcPts val="0"/>
              </a:spcAft>
              <a:buSzPts val="1800"/>
              <a:buFont typeface="Lato"/>
              <a:buChar char="●"/>
            </a:pPr>
            <a:r>
              <a:rPr lang="en" sz="1800">
                <a:latin typeface="Lato"/>
                <a:ea typeface="Lato"/>
                <a:cs typeface="Lato"/>
                <a:sym typeface="Lato"/>
              </a:rPr>
              <a:t>Support for Medical Professionals:</a:t>
            </a:r>
            <a:r>
              <a:rPr b="0" lang="en" sz="1800">
                <a:latin typeface="Lato"/>
                <a:ea typeface="Lato"/>
                <a:cs typeface="Lato"/>
                <a:sym typeface="Lato"/>
              </a:rPr>
              <a:t> Assists healthcare professionals in making quicker and more accurate diagnoses.</a:t>
            </a:r>
            <a:endParaRPr b="0" sz="1800">
              <a:latin typeface="Lato"/>
              <a:ea typeface="Lato"/>
              <a:cs typeface="Lato"/>
              <a:sym typeface="Lato"/>
            </a:endParaRPr>
          </a:p>
          <a:p>
            <a:pPr indent="0" lvl="0" marL="457200" rtl="0" algn="l">
              <a:lnSpc>
                <a:spcPct val="115000"/>
              </a:lnSpc>
              <a:spcBef>
                <a:spcPts val="1600"/>
              </a:spcBef>
              <a:spcAft>
                <a:spcPts val="0"/>
              </a:spcAft>
              <a:buNone/>
            </a:pPr>
            <a:r>
              <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Existing System</a:t>
            </a:r>
            <a:endParaRPr sz="2400"/>
          </a:p>
        </p:txBody>
      </p:sp>
      <p:sp>
        <p:nvSpPr>
          <p:cNvPr id="99" name="Google Shape;99;p17"/>
          <p:cNvSpPr txBox="1"/>
          <p:nvPr>
            <p:ph idx="4294967295" type="title"/>
          </p:nvPr>
        </p:nvSpPr>
        <p:spPr>
          <a:xfrm>
            <a:off x="535775" y="1480150"/>
            <a:ext cx="8159400" cy="3391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latin typeface="Lato"/>
                <a:ea typeface="Lato"/>
                <a:cs typeface="Lato"/>
                <a:sym typeface="Lato"/>
              </a:rPr>
              <a:t>Traditional Diagnostic Methods:</a:t>
            </a:r>
            <a:endParaRPr sz="1800">
              <a:latin typeface="Lato"/>
              <a:ea typeface="Lato"/>
              <a:cs typeface="Lato"/>
              <a:sym typeface="Lato"/>
            </a:endParaRPr>
          </a:p>
          <a:p>
            <a:pPr indent="-342900" lvl="0" marL="457200" rtl="0" algn="l">
              <a:lnSpc>
                <a:spcPct val="150000"/>
              </a:lnSpc>
              <a:spcBef>
                <a:spcPts val="1600"/>
              </a:spcBef>
              <a:spcAft>
                <a:spcPts val="0"/>
              </a:spcAft>
              <a:buSzPts val="1800"/>
              <a:buFont typeface="Lato"/>
              <a:buAutoNum type="arabicPeriod"/>
            </a:pPr>
            <a:r>
              <a:rPr lang="en" sz="1800">
                <a:latin typeface="Lato"/>
                <a:ea typeface="Lato"/>
                <a:cs typeface="Lato"/>
                <a:sym typeface="Lato"/>
              </a:rPr>
              <a:t>Medical Imaging: </a:t>
            </a:r>
            <a:r>
              <a:rPr b="0" lang="en" sz="1800">
                <a:latin typeface="Lato"/>
                <a:ea typeface="Lato"/>
                <a:cs typeface="Lato"/>
                <a:sym typeface="Lato"/>
              </a:rPr>
              <a:t>Predominantly relies on MRI, CT scans, and expert interpretation.</a:t>
            </a:r>
            <a:endParaRPr b="0" sz="1800">
              <a:latin typeface="Lato"/>
              <a:ea typeface="Lato"/>
              <a:cs typeface="Lato"/>
              <a:sym typeface="Lato"/>
            </a:endParaRPr>
          </a:p>
          <a:p>
            <a:pPr indent="-342900" lvl="0" marL="457200" rtl="0" algn="l">
              <a:lnSpc>
                <a:spcPct val="150000"/>
              </a:lnSpc>
              <a:spcBef>
                <a:spcPts val="0"/>
              </a:spcBef>
              <a:spcAft>
                <a:spcPts val="0"/>
              </a:spcAft>
              <a:buSzPts val="1800"/>
              <a:buFont typeface="Lato"/>
              <a:buAutoNum type="arabicPeriod"/>
            </a:pPr>
            <a:r>
              <a:rPr lang="en" sz="1800">
                <a:latin typeface="Lato"/>
                <a:ea typeface="Lato"/>
                <a:cs typeface="Lato"/>
                <a:sym typeface="Lato"/>
              </a:rPr>
              <a:t>Limitations:</a:t>
            </a:r>
            <a:r>
              <a:rPr b="0" lang="en" sz="1800">
                <a:latin typeface="Lato"/>
                <a:ea typeface="Lato"/>
                <a:cs typeface="Lato"/>
                <a:sym typeface="Lato"/>
              </a:rPr>
              <a:t> Time-consuming, requires skilled radiologists, potential for delays in diagnosis.</a:t>
            </a:r>
            <a:endParaRPr b="0" sz="1800">
              <a:latin typeface="Lato"/>
              <a:ea typeface="Lato"/>
              <a:cs typeface="Lato"/>
              <a:sym typeface="Lato"/>
            </a:endParaRPr>
          </a:p>
          <a:p>
            <a:pPr indent="-342900" lvl="0" marL="457200" rtl="0" algn="l">
              <a:lnSpc>
                <a:spcPct val="150000"/>
              </a:lnSpc>
              <a:spcBef>
                <a:spcPts val="0"/>
              </a:spcBef>
              <a:spcAft>
                <a:spcPts val="0"/>
              </a:spcAft>
              <a:buSzPts val="1800"/>
              <a:buFont typeface="Lato"/>
              <a:buAutoNum type="arabicPeriod"/>
            </a:pPr>
            <a:r>
              <a:rPr lang="en" sz="1800">
                <a:latin typeface="Lato"/>
                <a:ea typeface="Lato"/>
                <a:cs typeface="Lato"/>
                <a:sym typeface="Lato"/>
              </a:rPr>
              <a:t>Expert Dependency:</a:t>
            </a:r>
            <a:r>
              <a:rPr b="0" lang="en" sz="1800">
                <a:latin typeface="Lato"/>
                <a:ea typeface="Lato"/>
                <a:cs typeface="Lato"/>
                <a:sym typeface="Lato"/>
              </a:rPr>
              <a:t> Heavily relies on expert radiologists for accurate interpretation.</a:t>
            </a:r>
            <a:endParaRPr b="0" sz="1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Proposed System</a:t>
            </a:r>
            <a:endParaRPr sz="2400"/>
          </a:p>
        </p:txBody>
      </p:sp>
      <p:sp>
        <p:nvSpPr>
          <p:cNvPr id="105" name="Google Shape;105;p18"/>
          <p:cNvSpPr txBox="1"/>
          <p:nvPr>
            <p:ph idx="4294967295" type="title"/>
          </p:nvPr>
        </p:nvSpPr>
        <p:spPr>
          <a:xfrm>
            <a:off x="535775" y="1480150"/>
            <a:ext cx="8159400" cy="3391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Lato"/>
              <a:buChar char="●"/>
            </a:pPr>
            <a:r>
              <a:rPr b="0" lang="en" sz="1800">
                <a:latin typeface="Lato"/>
                <a:ea typeface="Lato"/>
                <a:cs typeface="Lato"/>
                <a:sym typeface="Lato"/>
              </a:rPr>
              <a:t>Enhance brain tumor prediction accuracy using Artificial Neural Networks (ANN) with features extracted from doctors' reports.</a:t>
            </a:r>
            <a:endParaRPr b="0" sz="1800">
              <a:latin typeface="Lato"/>
              <a:ea typeface="Lato"/>
              <a:cs typeface="Lato"/>
              <a:sym typeface="Lato"/>
            </a:endParaRPr>
          </a:p>
          <a:p>
            <a:pPr indent="-342900" lvl="0" marL="457200" rtl="0" algn="l">
              <a:lnSpc>
                <a:spcPct val="150000"/>
              </a:lnSpc>
              <a:spcBef>
                <a:spcPts val="0"/>
              </a:spcBef>
              <a:spcAft>
                <a:spcPts val="0"/>
              </a:spcAft>
              <a:buSzPts val="1800"/>
              <a:buFont typeface="Lato"/>
              <a:buChar char="●"/>
            </a:pPr>
            <a:r>
              <a:rPr b="0" lang="en" sz="1800">
                <a:latin typeface="Lato"/>
                <a:ea typeface="Lato"/>
                <a:cs typeface="Lato"/>
                <a:sym typeface="Lato"/>
              </a:rPr>
              <a:t>Extract relevant features from doctors' reports.</a:t>
            </a:r>
            <a:endParaRPr b="0" sz="1800">
              <a:latin typeface="Lato"/>
              <a:ea typeface="Lato"/>
              <a:cs typeface="Lato"/>
              <a:sym typeface="Lato"/>
            </a:endParaRPr>
          </a:p>
          <a:p>
            <a:pPr indent="-342900" lvl="0" marL="457200" rtl="0" algn="l">
              <a:lnSpc>
                <a:spcPct val="150000"/>
              </a:lnSpc>
              <a:spcBef>
                <a:spcPts val="0"/>
              </a:spcBef>
              <a:spcAft>
                <a:spcPts val="0"/>
              </a:spcAft>
              <a:buSzPts val="1800"/>
              <a:buFont typeface="Lato"/>
              <a:buChar char="●"/>
            </a:pPr>
            <a:r>
              <a:rPr b="0" lang="en" sz="1800">
                <a:latin typeface="Lato"/>
                <a:ea typeface="Lato"/>
                <a:cs typeface="Lato"/>
                <a:sym typeface="Lato"/>
              </a:rPr>
              <a:t>Train the ANN on labeled data to identify patterns indicating tumor presence.</a:t>
            </a:r>
            <a:endParaRPr b="0" sz="1800">
              <a:latin typeface="Lato"/>
              <a:ea typeface="Lato"/>
              <a:cs typeface="Lato"/>
              <a:sym typeface="Lato"/>
            </a:endParaRPr>
          </a:p>
          <a:p>
            <a:pPr indent="-342900" lvl="0" marL="457200" rtl="0" algn="l">
              <a:lnSpc>
                <a:spcPct val="150000"/>
              </a:lnSpc>
              <a:spcBef>
                <a:spcPts val="0"/>
              </a:spcBef>
              <a:spcAft>
                <a:spcPts val="0"/>
              </a:spcAft>
              <a:buSzPts val="1800"/>
              <a:buFont typeface="Lato"/>
              <a:buChar char="●"/>
            </a:pPr>
            <a:r>
              <a:rPr b="0" lang="en" sz="1800">
                <a:latin typeface="Lato"/>
                <a:ea typeface="Lato"/>
                <a:cs typeface="Lato"/>
                <a:sym typeface="Lato"/>
              </a:rPr>
              <a:t>Predict tumor likelihood based on input features.</a:t>
            </a:r>
            <a:endParaRPr b="0" sz="1800">
              <a:latin typeface="Lato"/>
              <a:ea typeface="Lato"/>
              <a:cs typeface="Lato"/>
              <a:sym typeface="Lato"/>
            </a:endParaRPr>
          </a:p>
          <a:p>
            <a:pPr indent="0" lvl="0" marL="457200" rtl="0" algn="l">
              <a:lnSpc>
                <a:spcPct val="150000"/>
              </a:lnSpc>
              <a:spcBef>
                <a:spcPts val="1600"/>
              </a:spcBef>
              <a:spcAft>
                <a:spcPts val="1600"/>
              </a:spcAft>
              <a:buNone/>
            </a:pPr>
            <a:r>
              <a:t/>
            </a:r>
            <a:endParaRPr b="0" sz="18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System Architecture</a:t>
            </a:r>
            <a:endParaRPr sz="2400"/>
          </a:p>
        </p:txBody>
      </p:sp>
      <p:sp>
        <p:nvSpPr>
          <p:cNvPr id="111" name="Google Shape;111;p19"/>
          <p:cNvSpPr txBox="1"/>
          <p:nvPr>
            <p:ph idx="4294967295" type="title"/>
          </p:nvPr>
        </p:nvSpPr>
        <p:spPr>
          <a:xfrm>
            <a:off x="535775" y="1480150"/>
            <a:ext cx="8159400" cy="339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0" lang="en" sz="1100">
                <a:latin typeface="Arial"/>
                <a:ea typeface="Arial"/>
                <a:cs typeface="Arial"/>
                <a:sym typeface="Arial"/>
              </a:rPr>
              <a:t>		 	 	 		</a:t>
            </a:r>
            <a:endParaRPr b="0" sz="1100">
              <a:latin typeface="Arial"/>
              <a:ea typeface="Arial"/>
              <a:cs typeface="Arial"/>
              <a:sym typeface="Arial"/>
            </a:endParaRPr>
          </a:p>
          <a:p>
            <a:pPr indent="0" lvl="0" marL="0" rtl="0" algn="l">
              <a:lnSpc>
                <a:spcPct val="115000"/>
              </a:lnSpc>
              <a:spcBef>
                <a:spcPts val="1600"/>
              </a:spcBef>
              <a:spcAft>
                <a:spcPts val="0"/>
              </a:spcAft>
              <a:buNone/>
            </a:pPr>
            <a:r>
              <a:rPr b="0" lang="en" sz="1100">
                <a:latin typeface="Arial"/>
                <a:ea typeface="Arial"/>
                <a:cs typeface="Arial"/>
                <a:sym typeface="Arial"/>
              </a:rPr>
              <a:t>					 	 	 		</a:t>
            </a:r>
            <a:endParaRPr b="0" sz="1100">
              <a:latin typeface="Arial"/>
              <a:ea typeface="Arial"/>
              <a:cs typeface="Arial"/>
              <a:sym typeface="Arial"/>
            </a:endParaRPr>
          </a:p>
          <a:p>
            <a:pPr indent="0" lvl="0" marL="0" rtl="0" algn="l">
              <a:lnSpc>
                <a:spcPct val="115000"/>
              </a:lnSpc>
              <a:spcBef>
                <a:spcPts val="1600"/>
              </a:spcBef>
              <a:spcAft>
                <a:spcPts val="0"/>
              </a:spcAft>
              <a:buNone/>
            </a:pPr>
            <a:r>
              <a:rPr b="0" lang="en" sz="1100">
                <a:latin typeface="Arial"/>
                <a:ea typeface="Arial"/>
                <a:cs typeface="Arial"/>
                <a:sym typeface="Arial"/>
              </a:rPr>
              <a:t>			</a:t>
            </a:r>
            <a:endParaRPr b="0" sz="1100">
              <a:latin typeface="Arial"/>
              <a:ea typeface="Arial"/>
              <a:cs typeface="Arial"/>
              <a:sym typeface="Arial"/>
            </a:endParaRPr>
          </a:p>
          <a:p>
            <a:pPr indent="0" lvl="0" marL="0" rtl="0" algn="l">
              <a:lnSpc>
                <a:spcPct val="115000"/>
              </a:lnSpc>
              <a:spcBef>
                <a:spcPts val="1600"/>
              </a:spcBef>
              <a:spcAft>
                <a:spcPts val="0"/>
              </a:spcAft>
              <a:buNone/>
            </a:pPr>
            <a:r>
              <a:rPr b="0" lang="en" sz="1100">
                <a:highlight>
                  <a:srgbClr val="FFFFFF"/>
                </a:highlight>
                <a:latin typeface="Arial"/>
                <a:ea typeface="Arial"/>
                <a:cs typeface="Arial"/>
                <a:sym typeface="Arial"/>
              </a:rPr>
              <a:t>				 			</a:t>
            </a:r>
            <a:endParaRPr b="0" sz="1100">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rPr b="0" lang="en" sz="1100">
                <a:latin typeface="Arial"/>
                <a:ea typeface="Arial"/>
                <a:cs typeface="Arial"/>
                <a:sym typeface="Arial"/>
              </a:rPr>
              <a:t>		</a:t>
            </a:r>
            <a:endParaRPr b="0" sz="1100">
              <a:latin typeface="Arial"/>
              <a:ea typeface="Arial"/>
              <a:cs typeface="Arial"/>
              <a:sym typeface="Arial"/>
            </a:endParaRPr>
          </a:p>
          <a:p>
            <a:pPr indent="0" lvl="0" marL="0" rtl="0" algn="l">
              <a:lnSpc>
                <a:spcPct val="115000"/>
              </a:lnSpc>
              <a:spcBef>
                <a:spcPts val="1600"/>
              </a:spcBef>
              <a:spcAft>
                <a:spcPts val="0"/>
              </a:spcAft>
              <a:buClr>
                <a:schemeClr val="dk2"/>
              </a:buClr>
              <a:buSzPts val="1100"/>
              <a:buFont typeface="Arial"/>
              <a:buNone/>
            </a:pPr>
            <a:r>
              <a:t/>
            </a:r>
            <a:endParaRPr b="0" sz="1100">
              <a:latin typeface="Arial"/>
              <a:ea typeface="Arial"/>
              <a:cs typeface="Arial"/>
              <a:sym typeface="Arial"/>
            </a:endParaRPr>
          </a:p>
          <a:p>
            <a:pPr indent="0" lvl="0" marL="0" rtl="0" algn="l">
              <a:lnSpc>
                <a:spcPct val="115000"/>
              </a:lnSpc>
              <a:spcBef>
                <a:spcPts val="1600"/>
              </a:spcBef>
              <a:spcAft>
                <a:spcPts val="0"/>
              </a:spcAft>
              <a:buClr>
                <a:schemeClr val="dk2"/>
              </a:buClr>
              <a:buSzPts val="1100"/>
              <a:buFont typeface="Arial"/>
              <a:buNone/>
            </a:pPr>
            <a:r>
              <a:rPr b="0" lang="en" sz="1100">
                <a:highlight>
                  <a:srgbClr val="FFFFFF"/>
                </a:highlight>
                <a:latin typeface="Arial"/>
                <a:ea typeface="Arial"/>
                <a:cs typeface="Arial"/>
                <a:sym typeface="Arial"/>
              </a:rPr>
              <a:t>				 			</a:t>
            </a:r>
            <a:endParaRPr b="0" sz="1100">
              <a:highlight>
                <a:srgbClr val="FFFFFF"/>
              </a:highlight>
              <a:latin typeface="Arial"/>
              <a:ea typeface="Arial"/>
              <a:cs typeface="Arial"/>
              <a:sym typeface="Arial"/>
            </a:endParaRPr>
          </a:p>
          <a:p>
            <a:pPr indent="0" lvl="0" marL="0" rtl="0" algn="l">
              <a:lnSpc>
                <a:spcPct val="115000"/>
              </a:lnSpc>
              <a:spcBef>
                <a:spcPts val="1600"/>
              </a:spcBef>
              <a:spcAft>
                <a:spcPts val="0"/>
              </a:spcAft>
              <a:buClr>
                <a:schemeClr val="dk2"/>
              </a:buClr>
              <a:buSzPts val="1100"/>
              <a:buFont typeface="Arial"/>
              <a:buNone/>
            </a:pPr>
            <a:r>
              <a:rPr b="0" lang="en" sz="1100">
                <a:latin typeface="Arial"/>
                <a:ea typeface="Arial"/>
                <a:cs typeface="Arial"/>
                <a:sym typeface="Arial"/>
              </a:rPr>
              <a:t>		</a:t>
            </a:r>
            <a:endParaRPr b="0" sz="1100">
              <a:latin typeface="Arial"/>
              <a:ea typeface="Arial"/>
              <a:cs typeface="Arial"/>
              <a:sym typeface="Arial"/>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pic>
        <p:nvPicPr>
          <p:cNvPr id="112" name="Google Shape;112;p19"/>
          <p:cNvPicPr preferRelativeResize="0"/>
          <p:nvPr/>
        </p:nvPicPr>
        <p:blipFill>
          <a:blip r:embed="rId3">
            <a:alphaModFix/>
          </a:blip>
          <a:stretch>
            <a:fillRect/>
          </a:stretch>
        </p:blipFill>
        <p:spPr>
          <a:xfrm>
            <a:off x="501507" y="1480150"/>
            <a:ext cx="5844194" cy="36633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idx="4294967295" type="title"/>
          </p:nvPr>
        </p:nvSpPr>
        <p:spPr>
          <a:xfrm>
            <a:off x="492300" y="1158900"/>
            <a:ext cx="8159400" cy="39846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Lato"/>
              <a:buChar char="●"/>
            </a:pPr>
            <a:r>
              <a:rPr lang="en" sz="1500">
                <a:latin typeface="Lato"/>
                <a:ea typeface="Lato"/>
                <a:cs typeface="Lato"/>
                <a:sym typeface="Lato"/>
              </a:rPr>
              <a:t>Flask: </a:t>
            </a:r>
            <a:r>
              <a:rPr b="0" lang="en" sz="1500">
                <a:latin typeface="Lato"/>
                <a:ea typeface="Lato"/>
                <a:cs typeface="Lato"/>
                <a:sym typeface="Lato"/>
              </a:rPr>
              <a:t>It's utilized to create a web application that allows users to input their information (such as patient name, age) and upload a CSV file containing test data. Flask handles the routing and interaction between the user's browser and the server.</a:t>
            </a:r>
            <a:endParaRPr b="0" sz="1500">
              <a:latin typeface="Lato"/>
              <a:ea typeface="Lato"/>
              <a:cs typeface="Lato"/>
              <a:sym typeface="Lato"/>
            </a:endParaRPr>
          </a:p>
          <a:p>
            <a:pPr indent="-323850" lvl="0" marL="457200" rtl="0" algn="l">
              <a:lnSpc>
                <a:spcPct val="150000"/>
              </a:lnSpc>
              <a:spcBef>
                <a:spcPts val="0"/>
              </a:spcBef>
              <a:spcAft>
                <a:spcPts val="0"/>
              </a:spcAft>
              <a:buSzPts val="1500"/>
              <a:buFont typeface="Lato"/>
              <a:buChar char="●"/>
            </a:pPr>
            <a:r>
              <a:rPr lang="en" sz="1500">
                <a:latin typeface="Lato"/>
                <a:ea typeface="Lato"/>
                <a:cs typeface="Lato"/>
                <a:sym typeface="Lato"/>
              </a:rPr>
              <a:t>Pandas: </a:t>
            </a:r>
            <a:r>
              <a:rPr b="0" lang="en" sz="1500">
                <a:latin typeface="Lato"/>
                <a:ea typeface="Lato"/>
                <a:cs typeface="Lato"/>
                <a:sym typeface="Lato"/>
              </a:rPr>
              <a:t>Since the project involves handling tabular data, Pandas is used to read the CSV file uploaded by the user. It allows for efficient manipulation and preprocessing of the data before feeding it into the machine learning model.</a:t>
            </a:r>
            <a:endParaRPr b="0" sz="1500">
              <a:latin typeface="Lato"/>
              <a:ea typeface="Lato"/>
              <a:cs typeface="Lato"/>
              <a:sym typeface="Lato"/>
            </a:endParaRPr>
          </a:p>
          <a:p>
            <a:pPr indent="-323850" lvl="0" marL="457200" rtl="0" algn="l">
              <a:lnSpc>
                <a:spcPct val="150000"/>
              </a:lnSpc>
              <a:spcBef>
                <a:spcPts val="0"/>
              </a:spcBef>
              <a:spcAft>
                <a:spcPts val="0"/>
              </a:spcAft>
              <a:buSzPts val="1500"/>
              <a:buFont typeface="Lato"/>
              <a:buChar char="●"/>
            </a:pPr>
            <a:r>
              <a:rPr lang="en" sz="1500">
                <a:latin typeface="Lato"/>
                <a:ea typeface="Lato"/>
                <a:cs typeface="Lato"/>
                <a:sym typeface="Lato"/>
              </a:rPr>
              <a:t>NumPy: </a:t>
            </a:r>
            <a:r>
              <a:rPr b="0" lang="en" sz="1500">
                <a:latin typeface="Lato"/>
                <a:ea typeface="Lato"/>
                <a:cs typeface="Lato"/>
                <a:sym typeface="Lato"/>
              </a:rPr>
              <a:t>In the project, NumPy may be used alongside Pandas for tasks like data preprocessing, converting data into arrays suitable for model training.</a:t>
            </a:r>
            <a:endParaRPr b="0" sz="1500">
              <a:latin typeface="Lato"/>
              <a:ea typeface="Lato"/>
              <a:cs typeface="Lato"/>
              <a:sym typeface="Lato"/>
            </a:endParaRPr>
          </a:p>
          <a:p>
            <a:pPr indent="-323850" lvl="0" marL="457200" rtl="0" algn="l">
              <a:lnSpc>
                <a:spcPct val="150000"/>
              </a:lnSpc>
              <a:spcBef>
                <a:spcPts val="0"/>
              </a:spcBef>
              <a:spcAft>
                <a:spcPts val="0"/>
              </a:spcAft>
              <a:buSzPts val="1500"/>
              <a:buFont typeface="Lato"/>
              <a:buChar char="●"/>
            </a:pPr>
            <a:r>
              <a:rPr lang="en" sz="1500">
                <a:latin typeface="Lato"/>
                <a:ea typeface="Lato"/>
                <a:cs typeface="Lato"/>
                <a:sym typeface="Lato"/>
              </a:rPr>
              <a:t>TensorFlow:  </a:t>
            </a:r>
            <a:r>
              <a:rPr b="0" lang="en" sz="1500">
                <a:latin typeface="Lato"/>
                <a:ea typeface="Lato"/>
                <a:cs typeface="Lato"/>
                <a:sym typeface="Lato"/>
              </a:rPr>
              <a:t>As the core machine learning library in the project, TensorFlow is crucial for building, training, and deploying the neural network model used for cancer diagnosis. I</a:t>
            </a:r>
            <a:endParaRPr sz="1500">
              <a:latin typeface="Lato"/>
              <a:ea typeface="Lato"/>
              <a:cs typeface="Lato"/>
              <a:sym typeface="Lato"/>
            </a:endParaRPr>
          </a:p>
        </p:txBody>
      </p:sp>
      <p:sp>
        <p:nvSpPr>
          <p:cNvPr id="118" name="Google Shape;118;p20"/>
          <p:cNvSpPr txBox="1"/>
          <p:nvPr>
            <p:ph idx="4294967295" type="title"/>
          </p:nvPr>
        </p:nvSpPr>
        <p:spPr>
          <a:xfrm>
            <a:off x="492300" y="34727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Modules Used</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423600" y="1800750"/>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800"/>
              <a:t>OUTPUT</a:t>
            </a:r>
            <a:endParaRPr sz="9800"/>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