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0" r:id="rId5"/>
    <p:sldId id="261" r:id="rId6"/>
    <p:sldId id="262" r:id="rId7"/>
    <p:sldId id="265" r:id="rId8"/>
    <p:sldId id="273" r:id="rId9"/>
    <p:sldId id="266" r:id="rId10"/>
    <p:sldId id="267" r:id="rId11"/>
    <p:sldId id="268" r:id="rId12"/>
    <p:sldId id="269" r:id="rId13"/>
    <p:sldId id="270" r:id="rId14"/>
    <p:sldId id="271" r:id="rId15"/>
    <p:sldId id="272"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4B57B-D6E2-494D-AA21-1155AF425454}"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21902-0078-4E97-B37E-7B29B00717F6}" type="slidenum">
              <a:rPr lang="en-IN" smtClean="0"/>
              <a:t>‹#›</a:t>
            </a:fld>
            <a:endParaRPr lang="en-IN"/>
          </a:p>
        </p:txBody>
      </p:sp>
    </p:spTree>
    <p:extLst>
      <p:ext uri="{BB962C8B-B14F-4D97-AF65-F5344CB8AC3E}">
        <p14:creationId xmlns:p14="http://schemas.microsoft.com/office/powerpoint/2010/main" val="41238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7</a:t>
            </a:fld>
            <a:endParaRPr lang="en-IN"/>
          </a:p>
        </p:txBody>
      </p:sp>
    </p:spTree>
    <p:extLst>
      <p:ext uri="{BB962C8B-B14F-4D97-AF65-F5344CB8AC3E}">
        <p14:creationId xmlns:p14="http://schemas.microsoft.com/office/powerpoint/2010/main" val="376856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8</a:t>
            </a:fld>
            <a:endParaRPr lang="en-IN"/>
          </a:p>
        </p:txBody>
      </p:sp>
    </p:spTree>
    <p:extLst>
      <p:ext uri="{BB962C8B-B14F-4D97-AF65-F5344CB8AC3E}">
        <p14:creationId xmlns:p14="http://schemas.microsoft.com/office/powerpoint/2010/main" val="205521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9</a:t>
            </a:fld>
            <a:endParaRPr lang="en-IN"/>
          </a:p>
        </p:txBody>
      </p:sp>
    </p:spTree>
    <p:extLst>
      <p:ext uri="{BB962C8B-B14F-4D97-AF65-F5344CB8AC3E}">
        <p14:creationId xmlns:p14="http://schemas.microsoft.com/office/powerpoint/2010/main" val="291874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10</a:t>
            </a:fld>
            <a:endParaRPr lang="en-IN"/>
          </a:p>
        </p:txBody>
      </p:sp>
    </p:spTree>
    <p:extLst>
      <p:ext uri="{BB962C8B-B14F-4D97-AF65-F5344CB8AC3E}">
        <p14:creationId xmlns:p14="http://schemas.microsoft.com/office/powerpoint/2010/main" val="329776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11</a:t>
            </a:fld>
            <a:endParaRPr lang="en-IN"/>
          </a:p>
        </p:txBody>
      </p:sp>
    </p:spTree>
    <p:extLst>
      <p:ext uri="{BB962C8B-B14F-4D97-AF65-F5344CB8AC3E}">
        <p14:creationId xmlns:p14="http://schemas.microsoft.com/office/powerpoint/2010/main" val="282040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12</a:t>
            </a:fld>
            <a:endParaRPr lang="en-IN"/>
          </a:p>
        </p:txBody>
      </p:sp>
    </p:spTree>
    <p:extLst>
      <p:ext uri="{BB962C8B-B14F-4D97-AF65-F5344CB8AC3E}">
        <p14:creationId xmlns:p14="http://schemas.microsoft.com/office/powerpoint/2010/main" val="1433714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13</a:t>
            </a:fld>
            <a:endParaRPr lang="en-IN"/>
          </a:p>
        </p:txBody>
      </p:sp>
    </p:spTree>
    <p:extLst>
      <p:ext uri="{BB962C8B-B14F-4D97-AF65-F5344CB8AC3E}">
        <p14:creationId xmlns:p14="http://schemas.microsoft.com/office/powerpoint/2010/main" val="376502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14</a:t>
            </a:fld>
            <a:endParaRPr lang="en-IN"/>
          </a:p>
        </p:txBody>
      </p:sp>
    </p:spTree>
    <p:extLst>
      <p:ext uri="{BB962C8B-B14F-4D97-AF65-F5344CB8AC3E}">
        <p14:creationId xmlns:p14="http://schemas.microsoft.com/office/powerpoint/2010/main" val="7517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721902-0078-4E97-B37E-7B29B00717F6}" type="slidenum">
              <a:rPr lang="en-IN" smtClean="0"/>
              <a:t>15</a:t>
            </a:fld>
            <a:endParaRPr lang="en-IN"/>
          </a:p>
        </p:txBody>
      </p:sp>
    </p:spTree>
    <p:extLst>
      <p:ext uri="{BB962C8B-B14F-4D97-AF65-F5344CB8AC3E}">
        <p14:creationId xmlns:p14="http://schemas.microsoft.com/office/powerpoint/2010/main" val="2652919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177" y="1782698"/>
            <a:ext cx="7766936" cy="1646302"/>
          </a:xfrm>
        </p:spPr>
        <p:txBody>
          <a:bodyPr/>
          <a:lstStyle/>
          <a:p>
            <a:r>
              <a:rPr lang="en-US" dirty="0"/>
              <a:t>Shopping Site for Disabled people</a:t>
            </a:r>
            <a:endParaRPr lang="en-IN" dirty="0"/>
          </a:p>
        </p:txBody>
      </p:sp>
      <p:sp>
        <p:nvSpPr>
          <p:cNvPr id="3" name="Subtitle 2"/>
          <p:cNvSpPr>
            <a:spLocks noGrp="1"/>
          </p:cNvSpPr>
          <p:nvPr>
            <p:ph type="subTitle" idx="1"/>
          </p:nvPr>
        </p:nvSpPr>
        <p:spPr>
          <a:xfrm>
            <a:off x="1423177" y="3673328"/>
            <a:ext cx="7766936" cy="1096899"/>
          </a:xfrm>
        </p:spPr>
        <p:txBody>
          <a:bodyPr>
            <a:noAutofit/>
          </a:bodyPr>
          <a:lstStyle/>
          <a:p>
            <a:r>
              <a:rPr lang="en-US" sz="1600" dirty="0"/>
              <a:t>Team Members</a:t>
            </a:r>
          </a:p>
          <a:p>
            <a:r>
              <a:rPr lang="en-US" sz="1600" dirty="0" err="1"/>
              <a:t>Ragava</a:t>
            </a:r>
            <a:r>
              <a:rPr lang="en-US" sz="1600" dirty="0"/>
              <a:t> Krishnan N S(210701207)</a:t>
            </a:r>
          </a:p>
          <a:p>
            <a:r>
              <a:rPr lang="en-US" sz="1600" dirty="0"/>
              <a:t>Sai Prasad R (210701220)</a:t>
            </a:r>
          </a:p>
          <a:p>
            <a:r>
              <a:rPr lang="en-US" sz="1600" dirty="0"/>
              <a:t>Ramanujan N R (210701206)</a:t>
            </a:r>
          </a:p>
          <a:p>
            <a:r>
              <a:rPr lang="en-US" sz="1600" dirty="0" err="1"/>
              <a:t>Ramkeerthan</a:t>
            </a:r>
            <a:r>
              <a:rPr lang="en-US" sz="1600" dirty="0"/>
              <a:t> M A(210701207)</a:t>
            </a:r>
            <a:endParaRPr lang="en-IN" sz="1600" dirty="0"/>
          </a:p>
        </p:txBody>
      </p:sp>
    </p:spTree>
    <p:extLst>
      <p:ext uri="{BB962C8B-B14F-4D97-AF65-F5344CB8AC3E}">
        <p14:creationId xmlns:p14="http://schemas.microsoft.com/office/powerpoint/2010/main" val="282684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smtClean="0"/>
              <a:t>Hover Effect</a:t>
            </a:r>
            <a:endParaRPr lang="en-IN" dirty="0"/>
          </a:p>
        </p:txBody>
      </p:sp>
      <p:sp>
        <p:nvSpPr>
          <p:cNvPr id="3" name="TextBox 2"/>
          <p:cNvSpPr txBox="1"/>
          <p:nvPr/>
        </p:nvSpPr>
        <p:spPr>
          <a:xfrm>
            <a:off x="677334" y="1930397"/>
            <a:ext cx="3907545" cy="2677656"/>
          </a:xfrm>
          <a:prstGeom prst="rect">
            <a:avLst/>
          </a:prstGeom>
          <a:noFill/>
        </p:spPr>
        <p:txBody>
          <a:bodyPr wrap="square" rtlCol="0">
            <a:spAutoFit/>
          </a:bodyPr>
          <a:lstStyle/>
          <a:p>
            <a:r>
              <a:rPr lang="en-US" sz="2400" dirty="0"/>
              <a:t>Hover effect will be applied to the currently highlighted </a:t>
            </a:r>
            <a:r>
              <a:rPr lang="en-US" sz="2400" dirty="0" smtClean="0"/>
              <a:t>element.</a:t>
            </a:r>
          </a:p>
          <a:p>
            <a:endParaRPr lang="en-US" sz="2400" dirty="0" smtClean="0"/>
          </a:p>
          <a:p>
            <a:r>
              <a:rPr lang="en-US" sz="2400" dirty="0" smtClean="0"/>
              <a:t>Menu Like </a:t>
            </a:r>
            <a:r>
              <a:rPr lang="en-US" sz="2400" dirty="0" err="1" smtClean="0"/>
              <a:t>DropDown</a:t>
            </a:r>
            <a:r>
              <a:rPr lang="en-US" sz="2400" dirty="0" smtClean="0"/>
              <a:t> that activate on Hover can also be </a:t>
            </a:r>
            <a:r>
              <a:rPr lang="en-US" sz="2400" dirty="0" err="1" smtClean="0"/>
              <a:t>asscessed</a:t>
            </a:r>
            <a:r>
              <a:rPr lang="en-US" sz="2400" dirty="0" smtClean="0"/>
              <a:t>.</a:t>
            </a: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422" y="1584101"/>
            <a:ext cx="5530825" cy="3992450"/>
          </a:xfrm>
          <a:prstGeom prst="rect">
            <a:avLst/>
          </a:prstGeom>
        </p:spPr>
      </p:pic>
    </p:spTree>
    <p:extLst>
      <p:ext uri="{BB962C8B-B14F-4D97-AF65-F5344CB8AC3E}">
        <p14:creationId xmlns:p14="http://schemas.microsoft.com/office/powerpoint/2010/main" val="379551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a:t>Keyboard accessibility </a:t>
            </a:r>
            <a:endParaRPr lang="en-IN" dirty="0"/>
          </a:p>
        </p:txBody>
      </p:sp>
      <p:sp>
        <p:nvSpPr>
          <p:cNvPr id="3" name="TextBox 2"/>
          <p:cNvSpPr txBox="1"/>
          <p:nvPr/>
        </p:nvSpPr>
        <p:spPr>
          <a:xfrm>
            <a:off x="677334" y="1659942"/>
            <a:ext cx="1061743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Keyboard will be split into group which are also divided into sub groups with a nested structure</a:t>
            </a:r>
            <a:r>
              <a:rPr lang="en-US" sz="2000" dirty="0" smtClean="0"/>
              <a:t>.</a:t>
            </a:r>
          </a:p>
          <a:p>
            <a:pPr marL="342900" indent="-342900">
              <a:buFont typeface="Arial" panose="020B0604020202020204" pitchFamily="34" charset="0"/>
              <a:buChar char="•"/>
            </a:pPr>
            <a:r>
              <a:rPr lang="en-US" sz="2000" dirty="0" smtClean="0"/>
              <a:t>These </a:t>
            </a:r>
            <a:r>
              <a:rPr lang="en-US" sz="2000" dirty="0"/>
              <a:t>group will be highlighted over a loop which allow the user to select the group then the subgroup and so on</a:t>
            </a:r>
            <a:r>
              <a:rPr lang="en-US" sz="2000" dirty="0" smtClean="0"/>
              <a:t>.</a:t>
            </a:r>
          </a:p>
          <a:p>
            <a:pPr marL="342900" indent="-342900">
              <a:buFont typeface="Arial" panose="020B0604020202020204" pitchFamily="34" charset="0"/>
              <a:buChar char="•"/>
            </a:pPr>
            <a:r>
              <a:rPr lang="en-US" sz="2000" dirty="0" smtClean="0"/>
              <a:t>At </a:t>
            </a:r>
            <a:r>
              <a:rPr lang="en-US" sz="2000" dirty="0"/>
              <a:t>last the intended key can be selected if there are no subgroups.</a:t>
            </a:r>
            <a:endParaRPr lang="en-IN"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05" y="3782258"/>
            <a:ext cx="10238095" cy="2590476"/>
          </a:xfrm>
          <a:prstGeom prst="rect">
            <a:avLst/>
          </a:prstGeom>
        </p:spPr>
      </p:pic>
    </p:spTree>
    <p:extLst>
      <p:ext uri="{BB962C8B-B14F-4D97-AF65-F5344CB8AC3E}">
        <p14:creationId xmlns:p14="http://schemas.microsoft.com/office/powerpoint/2010/main" val="24660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a:t>Keyboard accessibility </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05" y="1278472"/>
            <a:ext cx="10238095" cy="25904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04" y="4091350"/>
            <a:ext cx="10238095" cy="2590476"/>
          </a:xfrm>
          <a:prstGeom prst="rect">
            <a:avLst/>
          </a:prstGeom>
        </p:spPr>
      </p:pic>
    </p:spTree>
    <p:extLst>
      <p:ext uri="{BB962C8B-B14F-4D97-AF65-F5344CB8AC3E}">
        <p14:creationId xmlns:p14="http://schemas.microsoft.com/office/powerpoint/2010/main" val="256107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a:t>Keyboard accessibility </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03" y="1365161"/>
            <a:ext cx="10238095" cy="25904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002" y="4112978"/>
            <a:ext cx="10238095" cy="2590476"/>
          </a:xfrm>
          <a:prstGeom prst="rect">
            <a:avLst/>
          </a:prstGeom>
        </p:spPr>
      </p:pic>
    </p:spTree>
    <p:extLst>
      <p:ext uri="{BB962C8B-B14F-4D97-AF65-F5344CB8AC3E}">
        <p14:creationId xmlns:p14="http://schemas.microsoft.com/office/powerpoint/2010/main" val="148872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smtClean="0"/>
              <a:t>LONG PRESS MODULE</a:t>
            </a:r>
            <a:endParaRPr lang="en-IN" dirty="0"/>
          </a:p>
        </p:txBody>
      </p:sp>
      <p:sp>
        <p:nvSpPr>
          <p:cNvPr id="3" name="TextBox 2"/>
          <p:cNvSpPr txBox="1"/>
          <p:nvPr/>
        </p:nvSpPr>
        <p:spPr>
          <a:xfrm>
            <a:off x="677334" y="1556911"/>
            <a:ext cx="10346981" cy="3785652"/>
          </a:xfrm>
          <a:prstGeom prst="rect">
            <a:avLst/>
          </a:prstGeom>
          <a:noFill/>
        </p:spPr>
        <p:txBody>
          <a:bodyPr wrap="square" rtlCol="0">
            <a:spAutoFit/>
          </a:bodyPr>
          <a:lstStyle/>
          <a:p>
            <a:r>
              <a:rPr lang="en-US" sz="2400" dirty="0"/>
              <a:t>This module allows the user to open shortcuts based on the </a:t>
            </a:r>
            <a:r>
              <a:rPr lang="en-US" sz="2400" dirty="0">
                <a:solidFill>
                  <a:srgbClr val="C00000"/>
                </a:solidFill>
              </a:rPr>
              <a:t>amount of time the eye is </a:t>
            </a:r>
            <a:r>
              <a:rPr lang="en-US" sz="2400" dirty="0" smtClean="0">
                <a:solidFill>
                  <a:srgbClr val="C00000"/>
                </a:solidFill>
              </a:rPr>
              <a:t>closed</a:t>
            </a:r>
          </a:p>
          <a:p>
            <a:pPr marL="342900" indent="-342900">
              <a:buFont typeface="Arial" panose="020B0604020202020204" pitchFamily="34" charset="0"/>
              <a:buChar char="•"/>
            </a:pPr>
            <a:r>
              <a:rPr lang="en-US" sz="2400" dirty="0">
                <a:solidFill>
                  <a:schemeClr val="accent3">
                    <a:lumMod val="75000"/>
                  </a:schemeClr>
                </a:solidFill>
              </a:rPr>
              <a:t>Navigation history bar </a:t>
            </a:r>
            <a:r>
              <a:rPr lang="en-US" sz="2400" dirty="0"/>
              <a:t>can be opened by closing the eye for about 1-2 seconds</a:t>
            </a:r>
            <a:r>
              <a:rPr lang="en-US" sz="2400" dirty="0" smtClean="0"/>
              <a:t>. This </a:t>
            </a:r>
            <a:r>
              <a:rPr lang="en-US" sz="2400" dirty="0"/>
              <a:t>bar allow user to directly jump between previously visited pages and anchor tags</a:t>
            </a:r>
            <a:r>
              <a:rPr lang="en-US" sz="2400" dirty="0" smtClean="0"/>
              <a:t>. We </a:t>
            </a:r>
            <a:r>
              <a:rPr lang="en-US" sz="2400" dirty="0"/>
              <a:t>can choose the page while when the required anchor is highlighted similar to the keyboard module</a:t>
            </a:r>
            <a:r>
              <a:rPr lang="en-US" sz="2400" dirty="0" smtClean="0"/>
              <a:t>.</a:t>
            </a:r>
          </a:p>
          <a:p>
            <a:pPr marL="342900" indent="-342900">
              <a:buFont typeface="Arial" panose="020B0604020202020204" pitchFamily="34" charset="0"/>
              <a:buChar char="•"/>
            </a:pPr>
            <a:r>
              <a:rPr lang="en-US" sz="2400" dirty="0" smtClean="0">
                <a:solidFill>
                  <a:schemeClr val="accent3">
                    <a:lumMod val="75000"/>
                  </a:schemeClr>
                </a:solidFill>
              </a:rPr>
              <a:t>Settings </a:t>
            </a:r>
            <a:r>
              <a:rPr lang="en-US" sz="2400" dirty="0">
                <a:solidFill>
                  <a:schemeClr val="accent3">
                    <a:lumMod val="75000"/>
                  </a:schemeClr>
                </a:solidFill>
              </a:rPr>
              <a:t>bar </a:t>
            </a:r>
            <a:r>
              <a:rPr lang="en-US" sz="2400" dirty="0"/>
              <a:t>can be opened by closing the eye for about 2-3 seconds. Configurations like speed and size  of the  navigation bar, navigation bar resets, speed of switching between the options for navigation history bar and keyboard </a:t>
            </a:r>
            <a:r>
              <a:rPr lang="en-US" sz="2400" dirty="0" err="1"/>
              <a:t>etc</a:t>
            </a:r>
            <a:endParaRPr lang="en-IN" sz="2400" dirty="0"/>
          </a:p>
        </p:txBody>
      </p:sp>
    </p:spTree>
    <p:extLst>
      <p:ext uri="{BB962C8B-B14F-4D97-AF65-F5344CB8AC3E}">
        <p14:creationId xmlns:p14="http://schemas.microsoft.com/office/powerpoint/2010/main" val="3605951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smtClean="0"/>
              <a:t>INITIALIZATION </a:t>
            </a:r>
            <a:r>
              <a:rPr lang="en-US" dirty="0"/>
              <a:t>and </a:t>
            </a:r>
            <a:r>
              <a:rPr lang="en-US" dirty="0" smtClean="0"/>
              <a:t>TUTORIAL</a:t>
            </a:r>
            <a:endParaRPr lang="en-IN" dirty="0"/>
          </a:p>
        </p:txBody>
      </p:sp>
      <p:sp>
        <p:nvSpPr>
          <p:cNvPr id="3" name="TextBox 2"/>
          <p:cNvSpPr txBox="1"/>
          <p:nvPr/>
        </p:nvSpPr>
        <p:spPr>
          <a:xfrm>
            <a:off x="835532" y="1621305"/>
            <a:ext cx="839862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User will be given </a:t>
            </a:r>
            <a:r>
              <a:rPr lang="en-US" sz="2400" dirty="0" smtClean="0"/>
              <a:t>tutorials</a:t>
            </a:r>
          </a:p>
          <a:p>
            <a:pPr marL="342900" indent="-342900">
              <a:buFont typeface="Arial" panose="020B0604020202020204" pitchFamily="34" charset="0"/>
              <a:buChar char="•"/>
            </a:pPr>
            <a:r>
              <a:rPr lang="en-US" sz="2400" dirty="0"/>
              <a:t>P</a:t>
            </a:r>
            <a:r>
              <a:rPr lang="en-US" sz="2400" dirty="0" smtClean="0"/>
              <a:t>eriodic </a:t>
            </a:r>
            <a:r>
              <a:rPr lang="en-US" sz="2400" dirty="0"/>
              <a:t>requests for adjustment of speed will be given as the user </a:t>
            </a:r>
            <a:r>
              <a:rPr lang="en-US" sz="2400" dirty="0" err="1"/>
              <a:t>familiarise</a:t>
            </a:r>
            <a:r>
              <a:rPr lang="en-US" sz="2400" dirty="0"/>
              <a:t> with the software</a:t>
            </a:r>
            <a:endParaRPr lang="en-IN" sz="2400" dirty="0"/>
          </a:p>
        </p:txBody>
      </p:sp>
      <p:pic>
        <p:nvPicPr>
          <p:cNvPr id="2050" name="Picture 2" descr="Advanced Guide to In-App Tutorials: in-app training done righ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24842" y="3077778"/>
            <a:ext cx="7620000"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81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64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a:xfrm>
            <a:off x="677334" y="1930400"/>
            <a:ext cx="8596668" cy="3880773"/>
          </a:xfrm>
        </p:spPr>
        <p:txBody>
          <a:bodyPr/>
          <a:lstStyle/>
          <a:p>
            <a:pPr marL="0" indent="0">
              <a:buNone/>
            </a:pPr>
            <a:r>
              <a:rPr lang="en-US" dirty="0"/>
              <a:t>This idea introduces a groundbreaking shopping platform designed specifically for individuals with disabilities, harnessing the power of eye blink interactions for intuitive control. Traditional online shopping interfaces often present accessibility challenges for people with disabilities, particularly those with motor impairments. Our solution integrates cutting-edge eye-tracking technology and machine learning algorithms to interpret users' eye blinks as commands, facilitating seamless navigation and interaction with the platform. Key features include customizable settings, voice-assisted navigation, and adherence to accessibility standards. User feedback will inform iterative improvements to enhance efficiency and user satisfaction. This platform aims to revolutionize the online shopping experience, promoting independence and inclusivity for diverse user groups.</a:t>
            </a:r>
            <a:endParaRPr lang="en-IN" dirty="0"/>
          </a:p>
        </p:txBody>
      </p:sp>
    </p:spTree>
    <p:extLst>
      <p:ext uri="{BB962C8B-B14F-4D97-AF65-F5344CB8AC3E}">
        <p14:creationId xmlns:p14="http://schemas.microsoft.com/office/powerpoint/2010/main" val="203660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and Users</a:t>
            </a:r>
            <a:endParaRPr lang="en-IN" dirty="0"/>
          </a:p>
        </p:txBody>
      </p:sp>
      <p:sp>
        <p:nvSpPr>
          <p:cNvPr id="3" name="Content Placeholder 2"/>
          <p:cNvSpPr>
            <a:spLocks noGrp="1"/>
          </p:cNvSpPr>
          <p:nvPr>
            <p:ph idx="1"/>
          </p:nvPr>
        </p:nvSpPr>
        <p:spPr>
          <a:xfrm>
            <a:off x="677334" y="1787332"/>
            <a:ext cx="8596668" cy="3880773"/>
          </a:xfrm>
        </p:spPr>
        <p:txBody>
          <a:bodyPr>
            <a:normAutofit/>
          </a:bodyPr>
          <a:lstStyle/>
          <a:p>
            <a:r>
              <a:rPr lang="en-US" sz="2200" dirty="0"/>
              <a:t>Allow users to add items to their cart with the help of their blink</a:t>
            </a:r>
          </a:p>
          <a:p>
            <a:r>
              <a:rPr lang="en-US" sz="2200" dirty="0"/>
              <a:t>Allow users to access the search bar </a:t>
            </a:r>
          </a:p>
          <a:p>
            <a:r>
              <a:rPr lang="en-US" sz="2200" dirty="0"/>
              <a:t> Allow users to proceed to payment gateway</a:t>
            </a:r>
          </a:p>
          <a:p>
            <a:r>
              <a:rPr lang="en-US" sz="2200" dirty="0"/>
              <a:t>Allow users to customize the speed of the progress bar, blinking and also the eye they want to use</a:t>
            </a:r>
          </a:p>
          <a:p>
            <a:r>
              <a:rPr lang="en-US" sz="2200" dirty="0"/>
              <a:t>Also add an additional voice based navigation system</a:t>
            </a:r>
            <a:endParaRPr lang="en-IN" sz="2200" dirty="0"/>
          </a:p>
        </p:txBody>
      </p:sp>
      <p:sp>
        <p:nvSpPr>
          <p:cNvPr id="4" name="TextBox 3"/>
          <p:cNvSpPr txBox="1"/>
          <p:nvPr/>
        </p:nvSpPr>
        <p:spPr>
          <a:xfrm>
            <a:off x="677334" y="5125792"/>
            <a:ext cx="8836073" cy="861774"/>
          </a:xfrm>
          <a:prstGeom prst="rect">
            <a:avLst/>
          </a:prstGeom>
          <a:noFill/>
        </p:spPr>
        <p:txBody>
          <a:bodyPr wrap="none" rtlCol="0">
            <a:spAutoFit/>
          </a:bodyPr>
          <a:lstStyle/>
          <a:p>
            <a:r>
              <a:rPr lang="en-US" sz="2500" b="1" dirty="0" smtClean="0">
                <a:solidFill>
                  <a:srgbClr val="FF0000"/>
                </a:solidFill>
              </a:rPr>
              <a:t>Can be used by physically </a:t>
            </a:r>
            <a:r>
              <a:rPr lang="en-US" sz="2500" b="1" dirty="0">
                <a:solidFill>
                  <a:srgbClr val="FF0000"/>
                </a:solidFill>
              </a:rPr>
              <a:t>disabled who cannot move any </a:t>
            </a:r>
            <a:endParaRPr lang="en-US" sz="2500" b="1" dirty="0" smtClean="0">
              <a:solidFill>
                <a:srgbClr val="FF0000"/>
              </a:solidFill>
            </a:endParaRPr>
          </a:p>
          <a:p>
            <a:r>
              <a:rPr lang="en-US" sz="2500" b="1" dirty="0" smtClean="0">
                <a:solidFill>
                  <a:srgbClr val="FF0000"/>
                </a:solidFill>
              </a:rPr>
              <a:t>part </a:t>
            </a:r>
            <a:r>
              <a:rPr lang="en-US" sz="2500" b="1" dirty="0">
                <a:solidFill>
                  <a:srgbClr val="FF0000"/>
                </a:solidFill>
              </a:rPr>
              <a:t>of their body other than blink their eyes</a:t>
            </a:r>
            <a:endParaRPr lang="en-IN" sz="2500" b="1" dirty="0">
              <a:solidFill>
                <a:srgbClr val="FF0000"/>
              </a:solidFill>
            </a:endParaRPr>
          </a:p>
        </p:txBody>
      </p:sp>
    </p:spTree>
    <p:extLst>
      <p:ext uri="{BB962C8B-B14F-4D97-AF65-F5344CB8AC3E}">
        <p14:creationId xmlns:p14="http://schemas.microsoft.com/office/powerpoint/2010/main" val="289857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normAutofit/>
          </a:bodyPr>
          <a:lstStyle/>
          <a:p>
            <a:pPr marL="0" indent="0">
              <a:buNone/>
            </a:pPr>
            <a:r>
              <a:rPr lang="en-US" sz="2200" dirty="0"/>
              <a:t>There isn't an existing commercial system specifically designed for online shopping utilizing eye blink interactions for individuals with disabilities. However, there are existing technologies and systems in the field of assistive technology and eye-tracking interfaces that could potentially be adapted or integrated into such a system.</a:t>
            </a:r>
            <a:endParaRPr lang="en-IN" sz="2200" dirty="0"/>
          </a:p>
        </p:txBody>
      </p:sp>
    </p:spTree>
    <p:extLst>
      <p:ext uri="{BB962C8B-B14F-4D97-AF65-F5344CB8AC3E}">
        <p14:creationId xmlns:p14="http://schemas.microsoft.com/office/powerpoint/2010/main" val="109563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677334" y="1748465"/>
            <a:ext cx="9071973" cy="4549304"/>
          </a:xfrm>
        </p:spPr>
        <p:txBody>
          <a:bodyPr>
            <a:normAutofit/>
          </a:bodyPr>
          <a:lstStyle/>
          <a:p>
            <a:pPr marL="0" indent="0">
              <a:buNone/>
            </a:pPr>
            <a:r>
              <a:rPr lang="en-US" dirty="0"/>
              <a:t>The proposed system aims to create an inclusive and accessible online shopping platform specifically tailored for individuals with disabilities, leveraging eye blink interactions for intuitive control. It features a </a:t>
            </a:r>
          </a:p>
          <a:p>
            <a:pPr>
              <a:buFont typeface="+mj-lt"/>
              <a:buAutoNum type="arabicPeriod"/>
            </a:pPr>
            <a:r>
              <a:rPr lang="en-US" dirty="0"/>
              <a:t>U</a:t>
            </a:r>
            <a:r>
              <a:rPr lang="en-US" dirty="0" smtClean="0"/>
              <a:t>ser-friendly </a:t>
            </a:r>
            <a:r>
              <a:rPr lang="en-US" dirty="0"/>
              <a:t>interface with customizable settings</a:t>
            </a:r>
          </a:p>
          <a:p>
            <a:pPr>
              <a:buFont typeface="+mj-lt"/>
              <a:buAutoNum type="arabicPeriod"/>
            </a:pPr>
            <a:r>
              <a:rPr lang="en-US" dirty="0"/>
              <a:t>I</a:t>
            </a:r>
            <a:r>
              <a:rPr lang="en-US" dirty="0" smtClean="0"/>
              <a:t>ntegration </a:t>
            </a:r>
            <a:r>
              <a:rPr lang="en-US" dirty="0"/>
              <a:t>of eye-tracking technology for precise input</a:t>
            </a:r>
          </a:p>
          <a:p>
            <a:pPr>
              <a:buFont typeface="+mj-lt"/>
              <a:buAutoNum type="arabicPeriod"/>
            </a:pPr>
            <a:r>
              <a:rPr lang="en-US" dirty="0" err="1"/>
              <a:t>B</a:t>
            </a:r>
            <a:r>
              <a:rPr lang="en-US" dirty="0" err="1" smtClean="0"/>
              <a:t>rowsable</a:t>
            </a:r>
            <a:r>
              <a:rPr lang="en-US" dirty="0" smtClean="0"/>
              <a:t> </a:t>
            </a:r>
            <a:r>
              <a:rPr lang="en-US" dirty="0"/>
              <a:t>product catalogs</a:t>
            </a:r>
          </a:p>
          <a:p>
            <a:pPr>
              <a:buFont typeface="+mj-lt"/>
              <a:buAutoNum type="arabicPeriod"/>
            </a:pPr>
            <a:r>
              <a:rPr lang="en-US" dirty="0"/>
              <a:t>S</a:t>
            </a:r>
            <a:r>
              <a:rPr lang="en-US" dirty="0" smtClean="0"/>
              <a:t>hopping </a:t>
            </a:r>
            <a:r>
              <a:rPr lang="en-US" dirty="0"/>
              <a:t>cart management, seamless checkout process</a:t>
            </a:r>
          </a:p>
          <a:p>
            <a:pPr>
              <a:buFont typeface="+mj-lt"/>
              <a:buAutoNum type="arabicPeriod"/>
            </a:pPr>
            <a:r>
              <a:rPr lang="en-US" dirty="0"/>
              <a:t>A</a:t>
            </a:r>
            <a:r>
              <a:rPr lang="en-US" dirty="0" smtClean="0"/>
              <a:t>ccessibility </a:t>
            </a:r>
            <a:r>
              <a:rPr lang="en-US" dirty="0"/>
              <a:t>features including voice-assisted navigation</a:t>
            </a:r>
          </a:p>
          <a:p>
            <a:pPr>
              <a:buFont typeface="+mj-lt"/>
              <a:buAutoNum type="arabicPeriod"/>
            </a:pPr>
            <a:r>
              <a:rPr lang="en-US" dirty="0"/>
              <a:t>C</a:t>
            </a:r>
            <a:r>
              <a:rPr lang="en-US" dirty="0" smtClean="0"/>
              <a:t>ompatibility </a:t>
            </a:r>
            <a:r>
              <a:rPr lang="en-US" dirty="0"/>
              <a:t>with assistive technologies. </a:t>
            </a:r>
          </a:p>
          <a:p>
            <a:pPr marL="0" indent="0">
              <a:buNone/>
            </a:pPr>
            <a:r>
              <a:rPr lang="en-US" dirty="0"/>
              <a:t>Usability testing and feedback gathering are integral for refining the system to ensure a seamless and empowering online shopping experience for users with disabilities.</a:t>
            </a:r>
            <a:endParaRPr lang="en-IN" dirty="0"/>
          </a:p>
        </p:txBody>
      </p:sp>
    </p:spTree>
    <p:extLst>
      <p:ext uri="{BB962C8B-B14F-4D97-AF65-F5344CB8AC3E}">
        <p14:creationId xmlns:p14="http://schemas.microsoft.com/office/powerpoint/2010/main" val="419535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n-IN" dirty="0"/>
          </a:p>
        </p:txBody>
      </p:sp>
      <p:pic>
        <p:nvPicPr>
          <p:cNvPr id="1026" name="Picture 2" descr="https://lh7-us.googleusercontent.com/8RrihJ1y0NXmsGuyLG4T3Ud0A0GTschLZ2VToRtxKGVrHISlpGMC5QrYwnsyawqRADJ4d8xmdyNkTs-pEv_G4CkhelJhE4aT733z0aozwXSlIwLIhe4bo-RIi8kPgTCqHXvanCfNiOh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843" y="1930400"/>
            <a:ext cx="6931696" cy="34658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2142" y="1635617"/>
            <a:ext cx="3580327" cy="4524315"/>
          </a:xfrm>
          <a:prstGeom prst="rect">
            <a:avLst/>
          </a:prstGeom>
          <a:noFill/>
        </p:spPr>
        <p:txBody>
          <a:bodyPr wrap="square" rtlCol="0">
            <a:spAutoFit/>
          </a:bodyPr>
          <a:lstStyle/>
          <a:p>
            <a:r>
              <a:rPr lang="en-US" dirty="0" smtClean="0"/>
              <a:t>Communication:</a:t>
            </a:r>
          </a:p>
          <a:p>
            <a:r>
              <a:rPr lang="en-US" dirty="0" smtClean="0"/>
              <a:t>Browser request webpage</a:t>
            </a:r>
          </a:p>
          <a:p>
            <a:r>
              <a:rPr lang="en-US" dirty="0" smtClean="0"/>
              <a:t>Server with DB returns pages</a:t>
            </a:r>
          </a:p>
          <a:p>
            <a:r>
              <a:rPr lang="en-US" dirty="0" smtClean="0"/>
              <a:t>Pages contain </a:t>
            </a:r>
          </a:p>
          <a:p>
            <a:pPr marL="285750" indent="-285750">
              <a:buFont typeface="Arial" panose="020B0604020202020204" pitchFamily="34" charset="0"/>
              <a:buChar char="•"/>
            </a:pPr>
            <a:r>
              <a:rPr lang="en-US" dirty="0" smtClean="0"/>
              <a:t>Web Pages</a:t>
            </a:r>
          </a:p>
          <a:p>
            <a:pPr marL="285750" indent="-285750">
              <a:buFont typeface="Arial" panose="020B0604020202020204" pitchFamily="34" charset="0"/>
              <a:buChar char="•"/>
            </a:pPr>
            <a:r>
              <a:rPr lang="en-US" dirty="0" smtClean="0"/>
              <a:t>Blink Module Scripts</a:t>
            </a:r>
          </a:p>
          <a:p>
            <a:pPr marL="742950" lvl="1" indent="-285750">
              <a:buFont typeface="Arial" panose="020B0604020202020204" pitchFamily="34" charset="0"/>
              <a:buChar char="•"/>
            </a:pPr>
            <a:r>
              <a:rPr lang="en-US" dirty="0" smtClean="0"/>
              <a:t>Navigation Bar</a:t>
            </a:r>
          </a:p>
          <a:p>
            <a:pPr marL="742950" lvl="1" indent="-285750">
              <a:buFont typeface="Arial" panose="020B0604020202020204" pitchFamily="34" charset="0"/>
              <a:buChar char="•"/>
            </a:pPr>
            <a:r>
              <a:rPr lang="en-US" dirty="0" smtClean="0"/>
              <a:t>Shortcuts and Navigation History manager</a:t>
            </a:r>
          </a:p>
          <a:p>
            <a:pPr marL="285750" indent="-285750">
              <a:buFont typeface="Arial" panose="020B0604020202020204" pitchFamily="34" charset="0"/>
              <a:buChar char="•"/>
            </a:pPr>
            <a:r>
              <a:rPr lang="en-US" dirty="0" smtClean="0"/>
              <a:t>Grid </a:t>
            </a:r>
            <a:r>
              <a:rPr lang="en-US" dirty="0" err="1" smtClean="0"/>
              <a:t>KeyBoard</a:t>
            </a:r>
            <a:r>
              <a:rPr lang="en-US" dirty="0" smtClean="0"/>
              <a:t> with AI assistance</a:t>
            </a:r>
          </a:p>
          <a:p>
            <a:pPr marL="285750" indent="-285750">
              <a:buFont typeface="Arial" panose="020B0604020202020204" pitchFamily="34" charset="0"/>
              <a:buChar char="•"/>
            </a:pPr>
            <a:endParaRPr lang="en-US" dirty="0"/>
          </a:p>
          <a:p>
            <a:r>
              <a:rPr lang="en-US" dirty="0" smtClean="0"/>
              <a:t>Blink Module and Grid Keyboard gives actions and inputs to webpages</a:t>
            </a:r>
          </a:p>
          <a:p>
            <a:endParaRPr lang="en-IN" dirty="0"/>
          </a:p>
        </p:txBody>
      </p:sp>
    </p:spTree>
    <p:extLst>
      <p:ext uri="{BB962C8B-B14F-4D97-AF65-F5344CB8AC3E}">
        <p14:creationId xmlns:p14="http://schemas.microsoft.com/office/powerpoint/2010/main" val="195611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smtClean="0"/>
              <a:t>MODULES OF THIS APPLICATION</a:t>
            </a:r>
            <a:endParaRPr lang="en-IN" dirty="0"/>
          </a:p>
        </p:txBody>
      </p:sp>
      <p:sp>
        <p:nvSpPr>
          <p:cNvPr id="3" name="TextBox 2"/>
          <p:cNvSpPr txBox="1"/>
          <p:nvPr/>
        </p:nvSpPr>
        <p:spPr>
          <a:xfrm>
            <a:off x="780365" y="1287244"/>
            <a:ext cx="8994699" cy="5355312"/>
          </a:xfrm>
          <a:prstGeom prst="rect">
            <a:avLst/>
          </a:prstGeom>
          <a:noFill/>
        </p:spPr>
        <p:txBody>
          <a:bodyPr wrap="square" rtlCol="0">
            <a:spAutoFit/>
          </a:bodyPr>
          <a:lstStyle/>
          <a:p>
            <a:r>
              <a:rPr lang="en-US" sz="2400" dirty="0" smtClean="0">
                <a:solidFill>
                  <a:srgbClr val="00B050"/>
                </a:solidFill>
              </a:rPr>
              <a:t>WEB STACK MODULE</a:t>
            </a:r>
          </a:p>
          <a:p>
            <a:r>
              <a:rPr lang="en-US" sz="2200" dirty="0" smtClean="0"/>
              <a:t>This module contains the usual web modules required for a webpage like</a:t>
            </a:r>
          </a:p>
          <a:p>
            <a:pPr marL="342900" indent="-342900">
              <a:buFont typeface="Arial" panose="020B0604020202020204" pitchFamily="34" charset="0"/>
              <a:buChar char="•"/>
            </a:pPr>
            <a:r>
              <a:rPr lang="en-US" sz="2000" dirty="0" smtClean="0"/>
              <a:t>Server Scripting Language</a:t>
            </a:r>
          </a:p>
          <a:p>
            <a:pPr marL="342900" indent="-342900">
              <a:buFont typeface="Arial" panose="020B0604020202020204" pitchFamily="34" charset="0"/>
              <a:buChar char="•"/>
            </a:pPr>
            <a:r>
              <a:rPr lang="en-US" sz="2000" dirty="0" smtClean="0"/>
              <a:t>Frontend(HTML,CSS,JS)</a:t>
            </a:r>
          </a:p>
          <a:p>
            <a:pPr marL="342900" indent="-342900">
              <a:buFont typeface="Arial" panose="020B0604020202020204" pitchFamily="34" charset="0"/>
              <a:buChar char="•"/>
            </a:pPr>
            <a:r>
              <a:rPr lang="en-US" sz="2000" dirty="0" smtClean="0"/>
              <a:t>DATABASE(MYSQL)</a:t>
            </a:r>
          </a:p>
          <a:p>
            <a:r>
              <a:rPr lang="en-US" sz="2400" dirty="0" smtClean="0">
                <a:solidFill>
                  <a:srgbClr val="00B050"/>
                </a:solidFill>
              </a:rPr>
              <a:t>BLINK MODULE</a:t>
            </a:r>
            <a:endParaRPr lang="en-US" sz="2400" dirty="0">
              <a:solidFill>
                <a:srgbClr val="00B050"/>
              </a:solidFill>
            </a:endParaRPr>
          </a:p>
          <a:p>
            <a:r>
              <a:rPr lang="en-US" sz="2200" dirty="0" smtClean="0"/>
              <a:t>This module is the focus of this project.</a:t>
            </a:r>
          </a:p>
          <a:p>
            <a:r>
              <a:rPr lang="en-US" sz="2200" dirty="0" smtClean="0"/>
              <a:t>It contains the following sub-modules</a:t>
            </a:r>
          </a:p>
          <a:p>
            <a:pPr marL="342900" indent="-342900">
              <a:buFont typeface="Arial" panose="020B0604020202020204" pitchFamily="34" charset="0"/>
              <a:buChar char="•"/>
            </a:pPr>
            <a:r>
              <a:rPr lang="en-US" sz="2000" dirty="0" smtClean="0">
                <a:solidFill>
                  <a:schemeClr val="tx2">
                    <a:lumMod val="60000"/>
                    <a:lumOff val="40000"/>
                  </a:schemeClr>
                </a:solidFill>
              </a:rPr>
              <a:t>EYE-DETECTION MODULE</a:t>
            </a:r>
          </a:p>
          <a:p>
            <a:r>
              <a:rPr lang="en-US" sz="2000" dirty="0"/>
              <a:t>	</a:t>
            </a:r>
            <a:r>
              <a:rPr lang="en-US" sz="2000" dirty="0" smtClean="0"/>
              <a:t>This module is responsible for detection of eye and blink</a:t>
            </a:r>
          </a:p>
          <a:p>
            <a:pPr marL="342900" indent="-342900">
              <a:buFont typeface="Arial" panose="020B0604020202020204" pitchFamily="34" charset="0"/>
              <a:buChar char="•"/>
            </a:pPr>
            <a:r>
              <a:rPr lang="en-US" sz="2000" dirty="0" smtClean="0">
                <a:solidFill>
                  <a:schemeClr val="tx2">
                    <a:lumMod val="60000"/>
                    <a:lumOff val="40000"/>
                  </a:schemeClr>
                </a:solidFill>
              </a:rPr>
              <a:t>NAVIGATION MODULE</a:t>
            </a:r>
          </a:p>
          <a:p>
            <a:r>
              <a:rPr lang="en-US" sz="2000" dirty="0" smtClean="0"/>
              <a:t>	This module is responsible for mapping navigation and blink</a:t>
            </a:r>
          </a:p>
          <a:p>
            <a:pPr marL="342900" indent="-342900">
              <a:buFont typeface="Arial" panose="020B0604020202020204" pitchFamily="34" charset="0"/>
              <a:buChar char="•"/>
            </a:pPr>
            <a:r>
              <a:rPr lang="en-US" sz="2000" dirty="0" smtClean="0">
                <a:solidFill>
                  <a:schemeClr val="tx2">
                    <a:lumMod val="60000"/>
                    <a:lumOff val="40000"/>
                  </a:schemeClr>
                </a:solidFill>
              </a:rPr>
              <a:t>KEYBOARD MODULE</a:t>
            </a:r>
          </a:p>
          <a:p>
            <a:r>
              <a:rPr lang="en-US" sz="2000" dirty="0" smtClean="0"/>
              <a:t>	This module is responsible for getting Input from user with smart suggestion</a:t>
            </a:r>
            <a:endParaRPr lang="en-IN" sz="2000" dirty="0"/>
          </a:p>
        </p:txBody>
      </p:sp>
    </p:spTree>
    <p:extLst>
      <p:ext uri="{BB962C8B-B14F-4D97-AF65-F5344CB8AC3E}">
        <p14:creationId xmlns:p14="http://schemas.microsoft.com/office/powerpoint/2010/main" val="402351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smtClean="0"/>
              <a:t>ABSTRACTION</a:t>
            </a:r>
            <a:endParaRPr lang="en-IN" dirty="0"/>
          </a:p>
        </p:txBody>
      </p:sp>
      <p:sp>
        <p:nvSpPr>
          <p:cNvPr id="3" name="TextBox 2"/>
          <p:cNvSpPr txBox="1"/>
          <p:nvPr/>
        </p:nvSpPr>
        <p:spPr>
          <a:xfrm>
            <a:off x="677334" y="1930398"/>
            <a:ext cx="8221967"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blink module will be independent of the type of application </a:t>
            </a:r>
            <a:endParaRPr lang="en-US" sz="2400" dirty="0" smtClean="0"/>
          </a:p>
          <a:p>
            <a:pPr marL="342900" indent="-342900">
              <a:buFont typeface="Arial" panose="020B0604020202020204" pitchFamily="34" charset="0"/>
              <a:buChar char="•"/>
            </a:pPr>
            <a:r>
              <a:rPr lang="en-US" sz="2400" dirty="0"/>
              <a:t>C</a:t>
            </a:r>
            <a:r>
              <a:rPr lang="en-US" sz="2400" dirty="0" smtClean="0"/>
              <a:t>ustom </a:t>
            </a:r>
            <a:r>
              <a:rPr lang="en-US" sz="2400" dirty="0"/>
              <a:t>anchors will be used in html code while designing the webpage to identify the highlight able </a:t>
            </a:r>
            <a:r>
              <a:rPr lang="en-US" sz="2400" dirty="0" smtClean="0"/>
              <a:t>items.</a:t>
            </a:r>
          </a:p>
          <a:p>
            <a:pPr marL="342900" indent="-342900">
              <a:buFont typeface="Arial" panose="020B0604020202020204" pitchFamily="34" charset="0"/>
              <a:buChar char="•"/>
            </a:pPr>
            <a:r>
              <a:rPr lang="en-US" sz="2400" dirty="0" smtClean="0"/>
              <a:t>These anchors must be positioned by the developers of the website.</a:t>
            </a:r>
          </a:p>
          <a:p>
            <a:pPr marL="342900" indent="-342900">
              <a:buFont typeface="Arial" panose="020B0604020202020204" pitchFamily="34" charset="0"/>
              <a:buChar char="•"/>
            </a:pPr>
            <a:r>
              <a:rPr lang="en-US" sz="2400" dirty="0" smtClean="0"/>
              <a:t>This </a:t>
            </a:r>
            <a:r>
              <a:rPr lang="en-US" sz="2400" dirty="0"/>
              <a:t>module can be installed in any website  regardless of its functionality</a:t>
            </a:r>
            <a:endParaRPr lang="en-IN" sz="2400" dirty="0"/>
          </a:p>
        </p:txBody>
      </p:sp>
    </p:spTree>
    <p:extLst>
      <p:ext uri="{BB962C8B-B14F-4D97-AF65-F5344CB8AC3E}">
        <p14:creationId xmlns:p14="http://schemas.microsoft.com/office/powerpoint/2010/main" val="141956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62869" cy="755561"/>
          </a:xfrm>
        </p:spPr>
        <p:txBody>
          <a:bodyPr/>
          <a:lstStyle/>
          <a:p>
            <a:r>
              <a:rPr lang="en-US" dirty="0"/>
              <a:t>Navigation bar (5 sections)</a:t>
            </a:r>
            <a:endParaRPr lang="en-IN" dirty="0"/>
          </a:p>
        </p:txBody>
      </p:sp>
      <p:sp>
        <p:nvSpPr>
          <p:cNvPr id="3" name="TextBox 2"/>
          <p:cNvSpPr txBox="1"/>
          <p:nvPr/>
        </p:nvSpPr>
        <p:spPr>
          <a:xfrm>
            <a:off x="1196305" y="2192394"/>
            <a:ext cx="8221967" cy="3785652"/>
          </a:xfrm>
          <a:prstGeom prst="rect">
            <a:avLst/>
          </a:prstGeom>
          <a:noFill/>
        </p:spPr>
        <p:txBody>
          <a:bodyPr wrap="square" rtlCol="0">
            <a:spAutoFit/>
          </a:bodyPr>
          <a:lstStyle/>
          <a:p>
            <a:r>
              <a:rPr lang="en-US" sz="2400" dirty="0" smtClean="0"/>
              <a:t>The Navigation Bar is the core of the system. It contains an infinitely progress bar that allows us to choose actions.</a:t>
            </a:r>
          </a:p>
          <a:p>
            <a:r>
              <a:rPr lang="en-US" sz="2400" dirty="0" smtClean="0"/>
              <a:t>The available actions are </a:t>
            </a:r>
          </a:p>
          <a:p>
            <a:pPr marL="342900" indent="-342900">
              <a:buFont typeface="Arial" panose="020B0604020202020204" pitchFamily="34" charset="0"/>
              <a:buChar char="•"/>
            </a:pPr>
            <a:r>
              <a:rPr lang="en-US" sz="2400" dirty="0" smtClean="0">
                <a:solidFill>
                  <a:schemeClr val="accent1">
                    <a:lumMod val="75000"/>
                  </a:schemeClr>
                </a:solidFill>
              </a:rPr>
              <a:t>In</a:t>
            </a:r>
            <a:r>
              <a:rPr lang="en-US" sz="2400" dirty="0" smtClean="0"/>
              <a:t>: used </a:t>
            </a:r>
            <a:r>
              <a:rPr lang="en-US" sz="2400" dirty="0"/>
              <a:t>to go inside the highlighted </a:t>
            </a:r>
            <a:r>
              <a:rPr lang="en-US" sz="2400" dirty="0" smtClean="0"/>
              <a:t>area</a:t>
            </a:r>
          </a:p>
          <a:p>
            <a:pPr marL="342900" indent="-342900">
              <a:buFont typeface="Arial" panose="020B0604020202020204" pitchFamily="34" charset="0"/>
              <a:buChar char="•"/>
            </a:pPr>
            <a:r>
              <a:rPr lang="en-US" sz="2400" dirty="0">
                <a:solidFill>
                  <a:schemeClr val="accent1">
                    <a:lumMod val="75000"/>
                  </a:schemeClr>
                </a:solidFill>
              </a:rPr>
              <a:t>B</a:t>
            </a:r>
            <a:r>
              <a:rPr lang="en-US" sz="2400" dirty="0" smtClean="0">
                <a:solidFill>
                  <a:schemeClr val="accent1">
                    <a:lumMod val="75000"/>
                  </a:schemeClr>
                </a:solidFill>
              </a:rPr>
              <a:t>ack</a:t>
            </a:r>
            <a:r>
              <a:rPr lang="en-US" sz="2400" dirty="0" smtClean="0"/>
              <a:t>: used </a:t>
            </a:r>
            <a:r>
              <a:rPr lang="en-US" sz="2400" dirty="0"/>
              <a:t>to go back to </a:t>
            </a:r>
            <a:r>
              <a:rPr lang="en-US" sz="2400" dirty="0" err="1"/>
              <a:t>prev</a:t>
            </a:r>
            <a:r>
              <a:rPr lang="en-US" sz="2400" dirty="0"/>
              <a:t> highlighted </a:t>
            </a:r>
            <a:r>
              <a:rPr lang="en-US" sz="2400" dirty="0" smtClean="0"/>
              <a:t>area</a:t>
            </a:r>
          </a:p>
          <a:p>
            <a:pPr marL="342900" indent="-342900">
              <a:buFont typeface="Arial" panose="020B0604020202020204" pitchFamily="34" charset="0"/>
              <a:buChar char="•"/>
            </a:pPr>
            <a:r>
              <a:rPr lang="en-US" sz="2400" dirty="0">
                <a:solidFill>
                  <a:schemeClr val="accent1">
                    <a:lumMod val="75000"/>
                  </a:schemeClr>
                </a:solidFill>
              </a:rPr>
              <a:t>N</a:t>
            </a:r>
            <a:r>
              <a:rPr lang="en-US" sz="2400" dirty="0" smtClean="0">
                <a:solidFill>
                  <a:schemeClr val="accent1">
                    <a:lumMod val="75000"/>
                  </a:schemeClr>
                </a:solidFill>
              </a:rPr>
              <a:t>ext</a:t>
            </a:r>
            <a:r>
              <a:rPr lang="en-US" sz="2400" dirty="0" smtClean="0"/>
              <a:t>: select </a:t>
            </a:r>
            <a:r>
              <a:rPr lang="en-US" sz="2400" dirty="0"/>
              <a:t>the sibling element of the highlighted element </a:t>
            </a:r>
            <a:endParaRPr lang="en-US" sz="2400" dirty="0" smtClean="0"/>
          </a:p>
          <a:p>
            <a:pPr marL="342900" indent="-342900">
              <a:buFont typeface="Arial" panose="020B0604020202020204" pitchFamily="34" charset="0"/>
              <a:buChar char="•"/>
            </a:pPr>
            <a:r>
              <a:rPr lang="en-US" sz="2400" dirty="0" err="1">
                <a:solidFill>
                  <a:schemeClr val="accent1">
                    <a:lumMod val="75000"/>
                  </a:schemeClr>
                </a:solidFill>
              </a:rPr>
              <a:t>P</a:t>
            </a:r>
            <a:r>
              <a:rPr lang="en-US" sz="2400" dirty="0" err="1" smtClean="0">
                <a:solidFill>
                  <a:schemeClr val="accent1">
                    <a:lumMod val="75000"/>
                  </a:schemeClr>
                </a:solidFill>
              </a:rPr>
              <a:t>rev</a:t>
            </a:r>
            <a:r>
              <a:rPr lang="en-US" sz="2400" dirty="0" smtClean="0"/>
              <a:t>: select </a:t>
            </a:r>
            <a:r>
              <a:rPr lang="en-US" sz="2400" dirty="0"/>
              <a:t>the </a:t>
            </a:r>
            <a:r>
              <a:rPr lang="en-US" sz="2400" dirty="0" err="1"/>
              <a:t>prev</a:t>
            </a:r>
            <a:r>
              <a:rPr lang="en-US" sz="2400" dirty="0"/>
              <a:t> element of the highlighted </a:t>
            </a:r>
            <a:r>
              <a:rPr lang="en-US" sz="2400" dirty="0" smtClean="0"/>
              <a:t>element</a:t>
            </a:r>
          </a:p>
          <a:p>
            <a:pPr marL="342900" indent="-342900">
              <a:buFont typeface="Arial" panose="020B0604020202020204" pitchFamily="34" charset="0"/>
              <a:buChar char="•"/>
            </a:pPr>
            <a:r>
              <a:rPr lang="en-US" sz="2400" dirty="0">
                <a:solidFill>
                  <a:schemeClr val="accent1">
                    <a:lumMod val="75000"/>
                  </a:schemeClr>
                </a:solidFill>
              </a:rPr>
              <a:t>R</a:t>
            </a:r>
            <a:r>
              <a:rPr lang="en-US" sz="2400" dirty="0" smtClean="0">
                <a:solidFill>
                  <a:schemeClr val="accent1">
                    <a:lumMod val="75000"/>
                  </a:schemeClr>
                </a:solidFill>
              </a:rPr>
              <a:t>est</a:t>
            </a:r>
            <a:r>
              <a:rPr lang="en-US" sz="2400" dirty="0" smtClean="0"/>
              <a:t>: allow </a:t>
            </a:r>
            <a:r>
              <a:rPr lang="en-US" sz="2400" dirty="0"/>
              <a:t>the user to blink without any consequences </a:t>
            </a: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1566931"/>
            <a:ext cx="9259910" cy="625463"/>
          </a:xfrm>
          <a:prstGeom prst="rect">
            <a:avLst/>
          </a:prstGeom>
        </p:spPr>
      </p:pic>
    </p:spTree>
    <p:extLst>
      <p:ext uri="{BB962C8B-B14F-4D97-AF65-F5344CB8AC3E}">
        <p14:creationId xmlns:p14="http://schemas.microsoft.com/office/powerpoint/2010/main" val="30306558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115</TotalTime>
  <Words>818</Words>
  <Application>Microsoft Office PowerPoint</Application>
  <PresentationFormat>Widescreen</PresentationFormat>
  <Paragraphs>94</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Shopping Site for Disabled people</vt:lpstr>
      <vt:lpstr>ABSTRACT</vt:lpstr>
      <vt:lpstr>Objectives and Users</vt:lpstr>
      <vt:lpstr>Existing System</vt:lpstr>
      <vt:lpstr>Proposed System</vt:lpstr>
      <vt:lpstr>System Architecture</vt:lpstr>
      <vt:lpstr>MODULES OF THIS APPLICATION</vt:lpstr>
      <vt:lpstr>ABSTRACTION</vt:lpstr>
      <vt:lpstr>Navigation bar (5 sections)</vt:lpstr>
      <vt:lpstr>Hover Effect</vt:lpstr>
      <vt:lpstr>Keyboard accessibility </vt:lpstr>
      <vt:lpstr>Keyboard accessibility </vt:lpstr>
      <vt:lpstr>Keyboard accessibility </vt:lpstr>
      <vt:lpstr>LONG PRESS MODULE</vt:lpstr>
      <vt:lpstr>INITIALIZATION and TUTORIAL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Site for Disabled people</dc:title>
  <dc:creator>hp</dc:creator>
  <cp:lastModifiedBy>hp</cp:lastModifiedBy>
  <cp:revision>14</cp:revision>
  <dcterms:created xsi:type="dcterms:W3CDTF">2024-02-26T22:45:35Z</dcterms:created>
  <dcterms:modified xsi:type="dcterms:W3CDTF">2024-05-19T13:46:12Z</dcterms:modified>
</cp:coreProperties>
</file>