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5A6DB-E1EA-439D-A0C1-52F542FE2514}" type="datetimeFigureOut">
              <a:rPr lang="en-US"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C32A1-8FF4-457E-9445-C45BEBEF1B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5A6DB-E1EA-439D-A0C1-52F542FE2514}" type="datetimeFigureOut">
              <a:rPr lang="en-US" smtClean="0"/>
              <a:pPr/>
              <a:t>12/12/2017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C32A1-8FF4-457E-9445-C45BEBEF1B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30425"/>
            <a:ext cx="8286808" cy="2798773"/>
          </a:xfrm>
        </p:spPr>
        <p:txBody>
          <a:bodyPr>
            <a:normAutofit fontScale="90000"/>
          </a:bodyPr>
          <a:lstStyle/>
          <a:p>
            <a:r>
              <a:rPr lang="en-IN" dirty="0" smtClean="0"/>
              <a:t/>
            </a:r>
            <a:br>
              <a:rPr lang="en-IN" dirty="0" smtClean="0"/>
            </a:br>
            <a:r>
              <a:rPr lang="en-IN" dirty="0" smtClean="0"/>
              <a:t>Session 19, 20, 21</a:t>
            </a:r>
            <a:br>
              <a:rPr lang="en-IN" dirty="0" smtClean="0"/>
            </a:br>
            <a:r>
              <a:rPr lang="en-IN" dirty="0" smtClean="0"/>
              <a:t/>
            </a:r>
            <a:br>
              <a:rPr lang="en-IN" dirty="0" smtClean="0"/>
            </a:br>
            <a:r>
              <a:rPr lang="en-IN" dirty="0" smtClean="0"/>
              <a:t>Saving collections using hibernate</a:t>
            </a:r>
            <a:br>
              <a:rPr lang="en-IN" dirty="0" smtClean="0"/>
            </a:b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Adding Keys Example</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1. TBL_USER_DETAILS for </a:t>
            </a:r>
            <a:r>
              <a:rPr lang="en-IN" dirty="0" err="1" smtClean="0"/>
              <a:t>UserDetails</a:t>
            </a:r>
            <a:r>
              <a:rPr lang="en-IN" dirty="0" smtClean="0"/>
              <a:t> entity type object</a:t>
            </a:r>
          </a:p>
          <a:p>
            <a:pPr>
              <a:buNone/>
            </a:pPr>
            <a:r>
              <a:rPr lang="en-IN" dirty="0" smtClean="0"/>
              <a:t>2. </a:t>
            </a:r>
            <a:r>
              <a:rPr lang="en-IN" dirty="0" err="1" smtClean="0"/>
              <a:t>TBL_USER_DETAILS_lisOfAddresses</a:t>
            </a:r>
            <a:r>
              <a:rPr lang="en-IN" dirty="0" smtClean="0"/>
              <a:t>  for Address value type object</a:t>
            </a:r>
          </a:p>
          <a:p>
            <a:pPr>
              <a:buNone/>
            </a:pPr>
            <a:endParaRPr lang="en-IN" dirty="0" smtClean="0"/>
          </a:p>
          <a:p>
            <a:pPr>
              <a:buNone/>
            </a:pPr>
            <a:endParaRPr lang="en-IN" dirty="0" smtClean="0"/>
          </a:p>
          <a:p>
            <a:pPr>
              <a:buNone/>
            </a:pPr>
            <a:r>
              <a:rPr lang="en-IN" dirty="0" smtClean="0"/>
              <a:t>To overcome this problem we will use annotation @</a:t>
            </a:r>
            <a:r>
              <a:rPr lang="en-IN" dirty="0" err="1" smtClean="0"/>
              <a:t>JoinTable</a:t>
            </a:r>
            <a:r>
              <a:rPr lang="en-IN" dirty="0" smtClean="0"/>
              <a:t>.</a:t>
            </a:r>
          </a:p>
          <a:p>
            <a:pPr>
              <a:buNone/>
            </a:pPr>
            <a:r>
              <a:rPr lang="en-IN" dirty="0" smtClean="0"/>
              <a:t> @</a:t>
            </a:r>
            <a:r>
              <a:rPr lang="en-IN" dirty="0" err="1" smtClean="0"/>
              <a:t>JoinTable</a:t>
            </a:r>
            <a:r>
              <a:rPr lang="en-IN" dirty="0" smtClean="0"/>
              <a:t>:</a:t>
            </a:r>
          </a:p>
          <a:p>
            <a:pPr>
              <a:buNone/>
            </a:pPr>
            <a:r>
              <a:rPr lang="en-IN" dirty="0" smtClean="0"/>
              <a:t> Target:</a:t>
            </a:r>
          </a:p>
          <a:p>
            <a:pPr>
              <a:buNone/>
            </a:pPr>
            <a:r>
              <a:rPr lang="en-IN" dirty="0" smtClean="0"/>
              <a:t>             Fields (including property get methods)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JoinTable</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557212" y="1781969"/>
            <a:ext cx="8029575" cy="416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JoinColumns</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b="1" dirty="0"/>
              <a:t>@</a:t>
            </a:r>
            <a:r>
              <a:rPr lang="en-IN" b="1" dirty="0" err="1"/>
              <a:t>JoinColumns</a:t>
            </a:r>
            <a:r>
              <a:rPr lang="en-IN" dirty="0"/>
              <a:t>:</a:t>
            </a:r>
            <a:r>
              <a:rPr lang="en-IN" dirty="0" smtClean="0"/>
              <a:t/>
            </a:r>
            <a:br>
              <a:rPr lang="en-IN" dirty="0" smtClean="0"/>
            </a:br>
            <a:r>
              <a:rPr lang="en-IN" b="1" dirty="0"/>
              <a:t>Target:</a:t>
            </a:r>
            <a:r>
              <a:rPr lang="en-IN" dirty="0" smtClean="0"/>
              <a:t/>
            </a:r>
            <a:br>
              <a:rPr lang="en-IN" dirty="0" smtClean="0"/>
            </a:br>
            <a:r>
              <a:rPr lang="en-IN" dirty="0"/>
              <a:t>Fields (including property get methods)Defines mapping for composite foreign keys. This annotation groups </a:t>
            </a:r>
            <a:r>
              <a:rPr lang="en-IN" b="1" dirty="0" err="1"/>
              <a:t>JoinColumn</a:t>
            </a:r>
            <a:r>
              <a:rPr lang="en-IN" b="1" dirty="0"/>
              <a:t> </a:t>
            </a:r>
            <a:r>
              <a:rPr lang="en-IN" dirty="0"/>
              <a:t>annotations for the same relationship. When the </a:t>
            </a:r>
            <a:r>
              <a:rPr lang="en-IN" b="1" dirty="0" err="1"/>
              <a:t>JoinColumns</a:t>
            </a:r>
            <a:r>
              <a:rPr lang="en-IN" b="1" dirty="0"/>
              <a:t> </a:t>
            </a:r>
            <a:r>
              <a:rPr lang="en-IN" dirty="0"/>
              <a:t>annotation is used, both the name and the </a:t>
            </a:r>
            <a:r>
              <a:rPr lang="en-IN" dirty="0" err="1"/>
              <a:t>referencedColumnName</a:t>
            </a:r>
            <a:r>
              <a:rPr lang="en-IN" dirty="0"/>
              <a:t> elements must be specified in each such </a:t>
            </a:r>
            <a:r>
              <a:rPr lang="en-IN" dirty="0" err="1"/>
              <a:t>JoinColumn</a:t>
            </a:r>
            <a:r>
              <a:rPr lang="en-IN" dirty="0"/>
              <a:t> annotation.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JoinColumns</a:t>
            </a:r>
            <a:r>
              <a:rPr lang="en-IN" dirty="0" smtClean="0"/>
              <a:t> Ex(Contd...)</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457200" y="1732504"/>
            <a:ext cx="8229600" cy="4261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JoinColumns</a:t>
            </a:r>
            <a:r>
              <a:rPr lang="en-IN" dirty="0" smtClean="0"/>
              <a:t> Output(Contd...)</a:t>
            </a:r>
            <a:endParaRPr lang="en-IN" dirty="0"/>
          </a:p>
        </p:txBody>
      </p:sp>
      <p:pic>
        <p:nvPicPr>
          <p:cNvPr id="9218" name="Picture 2"/>
          <p:cNvPicPr>
            <a:picLocks noGrp="1" noChangeAspect="1" noChangeArrowheads="1"/>
          </p:cNvPicPr>
          <p:nvPr>
            <p:ph idx="1"/>
          </p:nvPr>
        </p:nvPicPr>
        <p:blipFill>
          <a:blip r:embed="rId2"/>
          <a:srcRect/>
          <a:stretch>
            <a:fillRect/>
          </a:stretch>
        </p:blipFill>
        <p:spPr bwMode="auto">
          <a:xfrm>
            <a:off x="457200" y="3264832"/>
            <a:ext cx="8229600" cy="11966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Proxy Objects</a:t>
            </a:r>
            <a:endParaRPr lang="en-IN" dirty="0"/>
          </a:p>
        </p:txBody>
      </p:sp>
      <p:sp>
        <p:nvSpPr>
          <p:cNvPr id="3" name="Content Placeholder 2"/>
          <p:cNvSpPr>
            <a:spLocks noGrp="1"/>
          </p:cNvSpPr>
          <p:nvPr>
            <p:ph idx="1"/>
          </p:nvPr>
        </p:nvSpPr>
        <p:spPr>
          <a:xfrm>
            <a:off x="500034" y="1500174"/>
            <a:ext cx="8229600" cy="5000660"/>
          </a:xfrm>
        </p:spPr>
        <p:txBody>
          <a:bodyPr>
            <a:noAutofit/>
          </a:bodyPr>
          <a:lstStyle/>
          <a:p>
            <a:pPr>
              <a:buNone/>
            </a:pPr>
            <a:r>
              <a:rPr lang="en-IN" sz="1800" dirty="0">
                <a:latin typeface="Cambria" pitchFamily="18" charset="0"/>
              </a:rPr>
              <a:t>T</a:t>
            </a:r>
            <a:r>
              <a:rPr lang="en-IN" sz="1800" dirty="0" smtClean="0">
                <a:latin typeface="Cambria" pitchFamily="18" charset="0"/>
              </a:rPr>
              <a:t>here are two methods in hibernate to get the object from the database </a:t>
            </a:r>
          </a:p>
          <a:p>
            <a:pPr>
              <a:buNone/>
            </a:pPr>
            <a:r>
              <a:rPr lang="en-IN" sz="1800" dirty="0" smtClean="0">
                <a:latin typeface="Cambria" pitchFamily="18" charset="0"/>
              </a:rPr>
              <a:t>1.get(). </a:t>
            </a:r>
          </a:p>
          <a:p>
            <a:pPr algn="just">
              <a:buNone/>
            </a:pPr>
            <a:r>
              <a:rPr lang="en-IN" sz="1800" dirty="0">
                <a:latin typeface="Cambria" pitchFamily="18" charset="0"/>
              </a:rPr>
              <a:t>	</a:t>
            </a:r>
            <a:r>
              <a:rPr lang="en-IN" sz="1800" dirty="0" smtClean="0">
                <a:latin typeface="Cambria" pitchFamily="18" charset="0"/>
              </a:rPr>
              <a:t>when we use get() method to get the object from the database, then the hibernate first check in the session cache if it is available then it is not going to communicate with data base otherwise it communicate with database retrieving the object from the database and store its real object in session cache and finally the object return to the Application. </a:t>
            </a:r>
          </a:p>
          <a:p>
            <a:pPr>
              <a:buNone/>
            </a:pPr>
            <a:r>
              <a:rPr lang="en-IN" sz="1800" dirty="0" smtClean="0">
                <a:latin typeface="Cambria" pitchFamily="18" charset="0"/>
              </a:rPr>
              <a:t>2.load().</a:t>
            </a:r>
          </a:p>
          <a:p>
            <a:pPr algn="just">
              <a:buNone/>
            </a:pPr>
            <a:r>
              <a:rPr lang="en-IN" sz="1800" dirty="0">
                <a:latin typeface="Cambria" pitchFamily="18" charset="0"/>
              </a:rPr>
              <a:t>	</a:t>
            </a:r>
            <a:r>
              <a:rPr lang="en-IN" sz="1800" dirty="0" smtClean="0">
                <a:latin typeface="Cambria" pitchFamily="18" charset="0"/>
              </a:rPr>
              <a:t>when we use load() method to get the object from the database then if that object is not available in session cache then hibernate communicate with database and retrieving the proxy of that object not real object, and store there proxy object in the session cache. when ever we use that object then hibernate provide real object. </a:t>
            </a:r>
          </a:p>
          <a:p>
            <a:pPr algn="just">
              <a:buFont typeface="Wingdings" pitchFamily="2" charset="2"/>
              <a:buChar char="v"/>
            </a:pPr>
            <a:r>
              <a:rPr lang="en-IN" sz="1800" dirty="0" smtClean="0">
                <a:latin typeface="Cambria" pitchFamily="18" charset="0"/>
              </a:rPr>
              <a:t>the proxy object retrieving by the load method in hibernate is called hibernate proxy.</a:t>
            </a:r>
            <a:r>
              <a:rPr lang="en-IN" sz="1800" dirty="0">
                <a:latin typeface="Cambria" pitchFamily="18" charset="0"/>
              </a:rPr>
              <a:t> An object proxy is just a way to avoid retrieving an object until you need 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Proxy ???</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sz="2400" dirty="0" smtClean="0">
                <a:latin typeface="Cambria" pitchFamily="18" charset="0"/>
              </a:rPr>
              <a:t>Now question is this what about the field </a:t>
            </a:r>
            <a:r>
              <a:rPr lang="en-IN" sz="2400" dirty="0" err="1" smtClean="0">
                <a:latin typeface="Cambria" pitchFamily="18" charset="0"/>
              </a:rPr>
              <a:t>listOfAddress</a:t>
            </a:r>
            <a:r>
              <a:rPr lang="en-IN" sz="2400" dirty="0" smtClean="0">
                <a:latin typeface="Cambria" pitchFamily="18" charset="0"/>
              </a:rPr>
              <a:t> field, Is it also have the value? </a:t>
            </a:r>
          </a:p>
          <a:p>
            <a:pPr algn="just">
              <a:buFont typeface="Wingdings" pitchFamily="2" charset="2"/>
              <a:buChar char="ü"/>
            </a:pPr>
            <a:r>
              <a:rPr lang="en-IN" sz="2400" dirty="0" smtClean="0">
                <a:latin typeface="Cambria" pitchFamily="18" charset="0"/>
              </a:rPr>
              <a:t>if you say yes so what about cost of memory ? </a:t>
            </a:r>
          </a:p>
          <a:p>
            <a:pPr algn="just">
              <a:buFont typeface="Wingdings" pitchFamily="2" charset="2"/>
              <a:buChar char="ü"/>
            </a:pPr>
            <a:r>
              <a:rPr lang="en-IN" sz="2400" dirty="0" smtClean="0">
                <a:latin typeface="Cambria" pitchFamily="18" charset="0"/>
              </a:rPr>
              <a:t>if you say no so how to retrieve the value associated with that field the address table in the database on demand</a:t>
            </a:r>
            <a:r>
              <a:rPr lang="en-IN" dirty="0" smtClean="0"/>
              <a:t>.</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Proxy Works</a:t>
            </a:r>
            <a:endParaRPr lang="en-IN" dirty="0"/>
          </a:p>
        </p:txBody>
      </p:sp>
      <p:pic>
        <p:nvPicPr>
          <p:cNvPr id="10242" name="Picture 2" descr="C:\Users\Rags\Downloads\Untitled-1.jpg"/>
          <p:cNvPicPr>
            <a:picLocks noGrp="1" noChangeAspect="1" noChangeArrowheads="1"/>
          </p:cNvPicPr>
          <p:nvPr>
            <p:ph idx="1"/>
          </p:nvPr>
        </p:nvPicPr>
        <p:blipFill>
          <a:blip r:embed="rId2"/>
          <a:srcRect/>
          <a:stretch>
            <a:fillRect/>
          </a:stretch>
        </p:blipFill>
        <p:spPr bwMode="auto">
          <a:xfrm>
            <a:off x="2047875" y="2515394"/>
            <a:ext cx="5048250" cy="26955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Proxy Works (</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Autofit/>
          </a:bodyPr>
          <a:lstStyle/>
          <a:p>
            <a:pPr>
              <a:buFont typeface="Courier New" pitchFamily="49" charset="0"/>
              <a:buChar char="o"/>
            </a:pPr>
            <a:r>
              <a:rPr lang="en-IN" sz="2000" dirty="0" smtClean="0">
                <a:latin typeface="Cambria" pitchFamily="18" charset="0"/>
              </a:rPr>
              <a:t>Hibernate 2 does not proxy objects by default. </a:t>
            </a:r>
          </a:p>
          <a:p>
            <a:pPr>
              <a:buFont typeface="Courier New" pitchFamily="49" charset="0"/>
              <a:buChar char="o"/>
            </a:pPr>
            <a:r>
              <a:rPr lang="en-IN" sz="2000" dirty="0" smtClean="0">
                <a:latin typeface="Cambria" pitchFamily="18" charset="0"/>
              </a:rPr>
              <a:t>Default in Hibernate 3.</a:t>
            </a:r>
          </a:p>
          <a:p>
            <a:pPr>
              <a:buFont typeface="Courier New" pitchFamily="49" charset="0"/>
              <a:buChar char="o"/>
            </a:pPr>
            <a:r>
              <a:rPr lang="en-IN" sz="2000" dirty="0" smtClean="0">
                <a:latin typeface="Cambria" pitchFamily="18" charset="0"/>
              </a:rPr>
              <a:t>In Hibernate 3, when we fetching the user object from the database actually its retrieved the proxy object of the user class means only first level of the fields are initializing with the associated values from the database. </a:t>
            </a:r>
          </a:p>
          <a:p>
            <a:pPr>
              <a:buFont typeface="Courier New" pitchFamily="49" charset="0"/>
              <a:buChar char="o"/>
            </a:pPr>
            <a:r>
              <a:rPr lang="en-IN" sz="2000" dirty="0" smtClean="0">
                <a:latin typeface="Cambria" pitchFamily="18" charset="0"/>
              </a:rPr>
              <a:t>Field </a:t>
            </a:r>
            <a:r>
              <a:rPr lang="en-IN" sz="2000" dirty="0" err="1" smtClean="0">
                <a:latin typeface="Cambria" pitchFamily="18" charset="0"/>
              </a:rPr>
              <a:t>listOfAddresses</a:t>
            </a:r>
            <a:r>
              <a:rPr lang="en-IN" sz="2000" dirty="0" smtClean="0">
                <a:latin typeface="Cambria" pitchFamily="18" charset="0"/>
              </a:rPr>
              <a:t> does not have the value. </a:t>
            </a:r>
          </a:p>
          <a:p>
            <a:pPr>
              <a:buFont typeface="Courier New" pitchFamily="49" charset="0"/>
              <a:buChar char="o"/>
            </a:pPr>
            <a:r>
              <a:rPr lang="en-IN" sz="2000" dirty="0" smtClean="0">
                <a:latin typeface="Cambria" pitchFamily="18" charset="0"/>
              </a:rPr>
              <a:t>If you want the list address you should call the following method you will get the </a:t>
            </a:r>
            <a:r>
              <a:rPr lang="en-IN" sz="2000" dirty="0" err="1" smtClean="0">
                <a:latin typeface="Cambria" pitchFamily="18" charset="0"/>
              </a:rPr>
              <a:t>listOfAddresses</a:t>
            </a:r>
            <a:r>
              <a:rPr lang="en-IN" sz="2000" dirty="0" smtClean="0">
                <a:latin typeface="Cambria" pitchFamily="18" charset="0"/>
              </a:rPr>
              <a:t>.</a:t>
            </a:r>
          </a:p>
          <a:p>
            <a:pPr>
              <a:buNone/>
            </a:pPr>
            <a:r>
              <a:rPr lang="en-IN" sz="2000" dirty="0" smtClean="0">
                <a:latin typeface="Cambria" pitchFamily="18" charset="0"/>
              </a:rPr>
              <a:t>                                        </a:t>
            </a:r>
            <a:r>
              <a:rPr lang="en-IN" sz="2000" dirty="0" err="1" smtClean="0">
                <a:latin typeface="Cambria" pitchFamily="18" charset="0"/>
              </a:rPr>
              <a:t>user.getListOfAddress</a:t>
            </a:r>
            <a:r>
              <a:rPr lang="en-IN" sz="2000" dirty="0" smtClean="0">
                <a:latin typeface="Cambria" pitchFamily="18" charset="0"/>
              </a:rPr>
              <a:t>();  </a:t>
            </a:r>
          </a:p>
          <a:p>
            <a:pPr>
              <a:buFont typeface="Courier New" pitchFamily="49" charset="0"/>
              <a:buChar char="o"/>
            </a:pPr>
            <a:r>
              <a:rPr lang="en-IN" sz="2000" dirty="0" smtClean="0">
                <a:latin typeface="Cambria" pitchFamily="18" charset="0"/>
              </a:rPr>
              <a:t>this return the list of the address associated with that particular user which name is XYZ this is the default behaviour of the Hibernate 3.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Fetching strategies</a:t>
            </a:r>
            <a:endParaRPr lang="en-IN" dirty="0"/>
          </a:p>
        </p:txBody>
      </p:sp>
      <p:sp>
        <p:nvSpPr>
          <p:cNvPr id="3" name="Content Placeholder 2"/>
          <p:cNvSpPr>
            <a:spLocks noGrp="1"/>
          </p:cNvSpPr>
          <p:nvPr>
            <p:ph idx="1"/>
          </p:nvPr>
        </p:nvSpPr>
        <p:spPr/>
        <p:txBody>
          <a:bodyPr/>
          <a:lstStyle/>
          <a:p>
            <a:r>
              <a:rPr lang="en-IN" sz="2000" dirty="0" smtClean="0">
                <a:latin typeface="Cambria" pitchFamily="18" charset="0"/>
              </a:rPr>
              <a:t>Two types of the fetching strategies in the hibernate.</a:t>
            </a:r>
          </a:p>
          <a:p>
            <a:pPr>
              <a:buNone/>
            </a:pPr>
            <a:endParaRPr lang="en-IN" sz="2000" dirty="0" smtClean="0">
              <a:latin typeface="Cambria" pitchFamily="18" charset="0"/>
            </a:endParaRPr>
          </a:p>
          <a:p>
            <a:pPr>
              <a:buNone/>
            </a:pPr>
            <a:r>
              <a:rPr lang="en-IN" sz="2000" dirty="0" smtClean="0">
                <a:latin typeface="Cambria" pitchFamily="18" charset="0"/>
              </a:rPr>
              <a:t>	1. Lazy Fetch type	LAZY = fetch when needed</a:t>
            </a:r>
          </a:p>
          <a:p>
            <a:pPr>
              <a:buNone/>
            </a:pPr>
            <a:r>
              <a:rPr lang="en-IN" sz="2000" dirty="0" smtClean="0">
                <a:latin typeface="Cambria" pitchFamily="18" charset="0"/>
              </a:rPr>
              <a:t>	2. Eager Fetch type	EAGER = fetch immediately</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Importance of Collection </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971550" y="2777331"/>
            <a:ext cx="7200900" cy="217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1. Lazy Fetch Type(default in v3)</a:t>
            </a:r>
            <a:endParaRPr lang="en-IN" dirty="0"/>
          </a:p>
        </p:txBody>
      </p:sp>
      <p:sp>
        <p:nvSpPr>
          <p:cNvPr id="3" name="Content Placeholder 2"/>
          <p:cNvSpPr>
            <a:spLocks noGrp="1"/>
          </p:cNvSpPr>
          <p:nvPr>
            <p:ph idx="1"/>
          </p:nvPr>
        </p:nvSpPr>
        <p:spPr/>
        <p:txBody>
          <a:bodyPr>
            <a:noAutofit/>
          </a:bodyPr>
          <a:lstStyle/>
          <a:p>
            <a:r>
              <a:rPr lang="en-IN" sz="2400" dirty="0" smtClean="0">
                <a:latin typeface="Cambria" pitchFamily="18" charset="0"/>
              </a:rPr>
              <a:t>Now when you load a User from the database, JPA loads its id, name, and address fields for you. But you have two options for users: to load it together with the rest of the fields (i.e. eagerly) or to load it on-demand (i.e. lazily) when you call the user’s </a:t>
            </a:r>
            <a:r>
              <a:rPr lang="en-IN" sz="2400" dirty="0" err="1" smtClean="0">
                <a:latin typeface="Cambria" pitchFamily="18" charset="0"/>
              </a:rPr>
              <a:t>getListOfAddresses</a:t>
            </a:r>
            <a:r>
              <a:rPr lang="en-IN" sz="2400" dirty="0" smtClean="0">
                <a:latin typeface="Cambria" pitchFamily="18" charset="0"/>
              </a:rPr>
              <a:t>() method.</a:t>
            </a:r>
          </a:p>
          <a:p>
            <a:r>
              <a:rPr lang="en-IN" sz="2400" dirty="0" smtClean="0">
                <a:latin typeface="Cambria" pitchFamily="18" charset="0"/>
              </a:rPr>
              <a:t>The purpose of Lazy strategy is memory optimization . When I say memory optimization it means it means it saves us from heap error. </a:t>
            </a:r>
          </a:p>
          <a:p>
            <a:r>
              <a:rPr lang="en-IN" sz="2400" dirty="0" smtClean="0">
                <a:latin typeface="Cambria" pitchFamily="18" charset="0"/>
              </a:rPr>
              <a:t>When a user has many addresses it is not efficient to load all of its addresses with it when they are not needed. So in suchlike cases, you can declare that you want addresses to be loaded when they are actually needed. This is called lazy loading.</a:t>
            </a:r>
            <a:endParaRPr lang="en-IN" sz="2400" dirty="0">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Lazy fetch Example</a:t>
            </a:r>
            <a:endParaRPr lang="en-IN" dirty="0"/>
          </a:p>
        </p:txBody>
      </p:sp>
      <p:pic>
        <p:nvPicPr>
          <p:cNvPr id="6" name="Picture 3"/>
          <p:cNvPicPr>
            <a:picLocks noGrp="1" noChangeAspect="1" noChangeArrowheads="1"/>
          </p:cNvPicPr>
          <p:nvPr>
            <p:ph idx="1"/>
          </p:nvPr>
        </p:nvPicPr>
        <p:blipFill>
          <a:blip r:embed="rId2"/>
          <a:srcRect/>
          <a:stretch>
            <a:fillRect/>
          </a:stretch>
        </p:blipFill>
        <p:spPr bwMode="auto">
          <a:xfrm>
            <a:off x="1459926" y="1600200"/>
            <a:ext cx="6224147"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LAZY fetch for Retrieving Object</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695325" y="2429669"/>
            <a:ext cx="7753350" cy="28670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Output(LAZY fetch)</a:t>
            </a:r>
            <a:endParaRPr lang="en-IN" dirty="0"/>
          </a:p>
        </p:txBody>
      </p:sp>
      <p:pic>
        <p:nvPicPr>
          <p:cNvPr id="13314" name="Picture 2"/>
          <p:cNvPicPr>
            <a:picLocks noGrp="1" noChangeAspect="1" noChangeArrowheads="1"/>
          </p:cNvPicPr>
          <p:nvPr>
            <p:ph idx="1"/>
          </p:nvPr>
        </p:nvPicPr>
        <p:blipFill>
          <a:blip r:embed="rId2"/>
          <a:srcRect/>
          <a:stretch>
            <a:fillRect/>
          </a:stretch>
        </p:blipFill>
        <p:spPr bwMode="auto">
          <a:xfrm>
            <a:off x="457200" y="2214554"/>
            <a:ext cx="8229600" cy="278845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Changes applied for LAZY fetch</a:t>
            </a:r>
            <a:endParaRPr lang="en-IN" dirty="0"/>
          </a:p>
        </p:txBody>
      </p:sp>
      <p:pic>
        <p:nvPicPr>
          <p:cNvPr id="14338" name="Picture 2"/>
          <p:cNvPicPr>
            <a:picLocks noGrp="1" noChangeAspect="1" noChangeArrowheads="1"/>
          </p:cNvPicPr>
          <p:nvPr>
            <p:ph idx="1"/>
          </p:nvPr>
        </p:nvPicPr>
        <p:blipFill>
          <a:blip r:embed="rId2"/>
          <a:srcRect/>
          <a:stretch>
            <a:fillRect/>
          </a:stretch>
        </p:blipFill>
        <p:spPr bwMode="auto">
          <a:xfrm>
            <a:off x="457200" y="2682234"/>
            <a:ext cx="8229600" cy="236189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Output changes after apply</a:t>
            </a:r>
            <a:endParaRPr lang="en-IN" dirty="0"/>
          </a:p>
        </p:txBody>
      </p:sp>
      <p:pic>
        <p:nvPicPr>
          <p:cNvPr id="15362" name="Picture 2"/>
          <p:cNvPicPr>
            <a:picLocks noGrp="1" noChangeAspect="1" noChangeArrowheads="1"/>
          </p:cNvPicPr>
          <p:nvPr>
            <p:ph idx="1"/>
          </p:nvPr>
        </p:nvPicPr>
        <p:blipFill>
          <a:blip r:embed="rId2"/>
          <a:srcRect/>
          <a:stretch>
            <a:fillRect/>
          </a:stretch>
        </p:blipFill>
        <p:spPr bwMode="auto">
          <a:xfrm>
            <a:off x="457200" y="2103182"/>
            <a:ext cx="8229600" cy="351999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758138" cy="1162050"/>
          </a:xfrm>
        </p:spPr>
        <p:txBody>
          <a:bodyPr>
            <a:normAutofit/>
          </a:bodyPr>
          <a:lstStyle/>
          <a:p>
            <a:pPr algn="ctr"/>
            <a:r>
              <a:rPr lang="en-IN" sz="4400" b="0" dirty="0" smtClean="0"/>
              <a:t>2. Eager Fetch Strategy</a:t>
            </a:r>
            <a:endParaRPr lang="en-IN" sz="4400" b="0" dirty="0"/>
          </a:p>
        </p:txBody>
      </p:sp>
      <p:sp>
        <p:nvSpPr>
          <p:cNvPr id="5" name="Text Placeholder 4"/>
          <p:cNvSpPr>
            <a:spLocks noGrp="1"/>
          </p:cNvSpPr>
          <p:nvPr>
            <p:ph type="body" sz="half" idx="2"/>
          </p:nvPr>
        </p:nvSpPr>
        <p:spPr>
          <a:xfrm>
            <a:off x="457200" y="1435100"/>
            <a:ext cx="4043362" cy="4691063"/>
          </a:xfrm>
        </p:spPr>
        <p:txBody>
          <a:bodyPr>
            <a:normAutofit fontScale="92500" lnSpcReduction="10000"/>
          </a:bodyPr>
          <a:lstStyle/>
          <a:p>
            <a:pPr marL="342900" indent="-342900">
              <a:buFont typeface="+mj-lt"/>
              <a:buAutoNum type="arabicPeriod"/>
            </a:pPr>
            <a:r>
              <a:rPr lang="en-IN" sz="1800" dirty="0" smtClean="0">
                <a:latin typeface="Cambria" pitchFamily="18" charset="0"/>
              </a:rPr>
              <a:t>In hibernate 2 this is default behaviour of the to retrieving an object from the database.</a:t>
            </a:r>
          </a:p>
          <a:p>
            <a:pPr marL="342900" indent="-342900">
              <a:buFont typeface="+mj-lt"/>
              <a:buAutoNum type="arabicPeriod"/>
            </a:pPr>
            <a:r>
              <a:rPr lang="en-IN" sz="1800" dirty="0" smtClean="0">
                <a:latin typeface="Cambria" pitchFamily="18" charset="0"/>
              </a:rPr>
              <a:t>Eager/Join Fetch strategy:- Join Fetch strategy the eager fetching of associations. </a:t>
            </a:r>
          </a:p>
          <a:p>
            <a:pPr marL="342900" indent="-342900">
              <a:buFont typeface="+mj-lt"/>
              <a:buAutoNum type="arabicPeriod"/>
            </a:pPr>
            <a:r>
              <a:rPr lang="en-IN" sz="1800" dirty="0" smtClean="0">
                <a:latin typeface="Cambria" pitchFamily="18" charset="0"/>
              </a:rPr>
              <a:t>The purpose of Join Fetch strategy is optimization in terms of time.</a:t>
            </a:r>
          </a:p>
          <a:p>
            <a:pPr marL="342900" indent="-342900">
              <a:buFont typeface="+mj-lt"/>
              <a:buAutoNum type="arabicPeriod"/>
            </a:pPr>
            <a:r>
              <a:rPr lang="en-IN" sz="1800" dirty="0" smtClean="0">
                <a:latin typeface="Cambria" pitchFamily="18" charset="0"/>
              </a:rPr>
              <a:t> I mean even associations are fetched right at the time of fetching parent object. </a:t>
            </a:r>
          </a:p>
          <a:p>
            <a:pPr marL="342900" indent="-342900">
              <a:buFont typeface="+mj-lt"/>
              <a:buAutoNum type="arabicPeriod"/>
            </a:pPr>
            <a:r>
              <a:rPr lang="en-IN" sz="1800" dirty="0" smtClean="0">
                <a:latin typeface="Cambria" pitchFamily="18" charset="0"/>
              </a:rPr>
              <a:t>So in this case we don’t make database call again and again . So this will be much faster. </a:t>
            </a:r>
          </a:p>
          <a:p>
            <a:pPr marL="342900" indent="-342900">
              <a:buFont typeface="+mj-lt"/>
              <a:buAutoNum type="arabicPeriod"/>
            </a:pPr>
            <a:r>
              <a:rPr lang="en-IN" sz="1800" dirty="0" smtClean="0">
                <a:latin typeface="Cambria" pitchFamily="18" charset="0"/>
              </a:rPr>
              <a:t>Agreed that this will bad if we are fetching too many objects in a session because we can get java heap error.</a:t>
            </a:r>
            <a:endParaRPr lang="en-IN" sz="1800" dirty="0">
              <a:latin typeface="Cambria" pitchFamily="18" charset="0"/>
            </a:endParaRPr>
          </a:p>
        </p:txBody>
      </p:sp>
      <p:pic>
        <p:nvPicPr>
          <p:cNvPr id="16386" name="Picture 2" descr="C:\Users\Rags\Downloads\eager.jpg"/>
          <p:cNvPicPr>
            <a:picLocks noGrp="1" noChangeAspect="1" noChangeArrowheads="1"/>
          </p:cNvPicPr>
          <p:nvPr>
            <p:ph idx="1"/>
          </p:nvPr>
        </p:nvPicPr>
        <p:blipFill>
          <a:blip r:embed="rId2"/>
          <a:srcRect/>
          <a:stretch>
            <a:fillRect/>
          </a:stretch>
        </p:blipFill>
        <p:spPr bwMode="auto">
          <a:xfrm>
            <a:off x="4643438" y="1761331"/>
            <a:ext cx="3878262" cy="28765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Eager fetch Example</a:t>
            </a:r>
            <a:endParaRPr lang="en-IN" dirty="0"/>
          </a:p>
        </p:txBody>
      </p:sp>
      <p:pic>
        <p:nvPicPr>
          <p:cNvPr id="17410" name="Picture 2"/>
          <p:cNvPicPr>
            <a:picLocks noGrp="1" noChangeAspect="1" noChangeArrowheads="1"/>
          </p:cNvPicPr>
          <p:nvPr>
            <p:ph idx="1"/>
          </p:nvPr>
        </p:nvPicPr>
        <p:blipFill>
          <a:blip r:embed="rId2"/>
          <a:srcRect/>
          <a:stretch>
            <a:fillRect/>
          </a:stretch>
        </p:blipFill>
        <p:spPr bwMode="auto">
          <a:xfrm>
            <a:off x="457200" y="2432554"/>
            <a:ext cx="8229600" cy="286125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Eager fetch retrieving object</a:t>
            </a:r>
            <a:endParaRPr lang="en-IN" dirty="0"/>
          </a:p>
        </p:txBody>
      </p:sp>
      <p:pic>
        <p:nvPicPr>
          <p:cNvPr id="18434" name="Picture 2"/>
          <p:cNvPicPr>
            <a:picLocks noGrp="1" noChangeAspect="1" noChangeArrowheads="1"/>
          </p:cNvPicPr>
          <p:nvPr>
            <p:ph idx="1"/>
          </p:nvPr>
        </p:nvPicPr>
        <p:blipFill>
          <a:blip r:embed="rId2"/>
          <a:srcRect/>
          <a:stretch>
            <a:fillRect/>
          </a:stretch>
        </p:blipFill>
        <p:spPr bwMode="auto">
          <a:xfrm>
            <a:off x="1557337" y="2924969"/>
            <a:ext cx="6029325" cy="18764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for retrieving object</a:t>
            </a:r>
            <a:endParaRPr lang="en-IN" dirty="0"/>
          </a:p>
        </p:txBody>
      </p:sp>
      <p:pic>
        <p:nvPicPr>
          <p:cNvPr id="19458" name="Picture 2"/>
          <p:cNvPicPr>
            <a:picLocks noGrp="1" noChangeAspect="1" noChangeArrowheads="1"/>
          </p:cNvPicPr>
          <p:nvPr>
            <p:ph idx="1"/>
          </p:nvPr>
        </p:nvPicPr>
        <p:blipFill>
          <a:blip r:embed="rId2"/>
          <a:srcRect/>
          <a:stretch>
            <a:fillRect/>
          </a:stretch>
        </p:blipFill>
        <p:spPr bwMode="auto">
          <a:xfrm>
            <a:off x="457200" y="2446510"/>
            <a:ext cx="8229600" cy="283334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How to use collections</a:t>
            </a:r>
            <a:endParaRPr lang="en-IN" dirty="0"/>
          </a:p>
        </p:txBody>
      </p:sp>
      <p:sp>
        <p:nvSpPr>
          <p:cNvPr id="5" name="Content Placeholder 4"/>
          <p:cNvSpPr>
            <a:spLocks noGrp="1"/>
          </p:cNvSpPr>
          <p:nvPr>
            <p:ph sz="half" idx="1"/>
          </p:nvPr>
        </p:nvSpPr>
        <p:spPr/>
        <p:txBody>
          <a:bodyPr>
            <a:normAutofit fontScale="92500" lnSpcReduction="10000"/>
          </a:bodyPr>
          <a:lstStyle/>
          <a:p>
            <a:pPr algn="just"/>
            <a:r>
              <a:rPr lang="en-IN" dirty="0">
                <a:latin typeface="Cambria" pitchFamily="18" charset="0"/>
              </a:rPr>
              <a:t>In third case how to manage the records about addresses for that user, now for managing this type of problems we have to use the collection, we do not need to care about how many of the addresses user has. Let’s see there are same changes in the code for that…</a:t>
            </a:r>
          </a:p>
          <a:p>
            <a:pPr algn="just"/>
            <a:endParaRPr lang="en-IN" dirty="0"/>
          </a:p>
        </p:txBody>
      </p:sp>
      <p:pic>
        <p:nvPicPr>
          <p:cNvPr id="2050" name="Picture 2"/>
          <p:cNvPicPr>
            <a:picLocks noGrp="1" noChangeAspect="1" noChangeArrowheads="1"/>
          </p:cNvPicPr>
          <p:nvPr>
            <p:ph sz="half" idx="2"/>
          </p:nvPr>
        </p:nvPicPr>
        <p:blipFill>
          <a:blip r:embed="rId2"/>
          <a:srcRect/>
          <a:stretch>
            <a:fillRect/>
          </a:stretch>
        </p:blipFill>
        <p:spPr bwMode="auto">
          <a:xfrm>
            <a:off x="4648200" y="2000240"/>
            <a:ext cx="4038600" cy="35004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Collection Interfaces</a:t>
            </a:r>
            <a:endParaRPr lang="en-IN" dirty="0"/>
          </a:p>
        </p:txBody>
      </p:sp>
      <p:sp>
        <p:nvSpPr>
          <p:cNvPr id="6" name="Content Placeholder 5"/>
          <p:cNvSpPr>
            <a:spLocks noGrp="1"/>
          </p:cNvSpPr>
          <p:nvPr>
            <p:ph idx="1"/>
          </p:nvPr>
        </p:nvSpPr>
        <p:spPr/>
        <p:txBody>
          <a:bodyPr>
            <a:normAutofit fontScale="85000" lnSpcReduction="10000"/>
          </a:bodyPr>
          <a:lstStyle/>
          <a:p>
            <a:r>
              <a:rPr lang="en-IN" dirty="0" smtClean="0"/>
              <a:t>Hibernate supports following collection interfaces as value </a:t>
            </a:r>
            <a:r>
              <a:rPr lang="en-IN" dirty="0" smtClean="0"/>
              <a:t>type:</a:t>
            </a:r>
          </a:p>
          <a:p>
            <a:pPr lvl="1"/>
            <a:r>
              <a:rPr lang="en-IN" dirty="0" err="1" smtClean="0"/>
              <a:t>java.util.Set</a:t>
            </a:r>
            <a:r>
              <a:rPr lang="en-IN" dirty="0" smtClean="0"/>
              <a:t> </a:t>
            </a:r>
            <a:r>
              <a:rPr lang="en-IN" dirty="0" smtClean="0"/>
              <a:t>– </a:t>
            </a:r>
            <a:r>
              <a:rPr lang="en-IN" dirty="0" err="1" smtClean="0"/>
              <a:t>java.util.HashSet</a:t>
            </a:r>
            <a:r>
              <a:rPr lang="en-IN" dirty="0" smtClean="0"/>
              <a:t> is used to store </a:t>
            </a:r>
            <a:r>
              <a:rPr lang="en-IN" dirty="0" smtClean="0"/>
              <a:t>value.</a:t>
            </a:r>
          </a:p>
          <a:p>
            <a:pPr lvl="1"/>
            <a:r>
              <a:rPr lang="en-IN" dirty="0" err="1" smtClean="0"/>
              <a:t>java.util.SortedSet</a:t>
            </a:r>
            <a:r>
              <a:rPr lang="en-IN" dirty="0" smtClean="0"/>
              <a:t> </a:t>
            </a:r>
            <a:r>
              <a:rPr lang="en-IN" dirty="0" smtClean="0"/>
              <a:t>– </a:t>
            </a:r>
            <a:r>
              <a:rPr lang="en-IN" dirty="0" err="1" smtClean="0"/>
              <a:t>java.util.TreeSet</a:t>
            </a:r>
            <a:r>
              <a:rPr lang="en-IN" dirty="0" smtClean="0"/>
              <a:t> is used to store </a:t>
            </a:r>
            <a:r>
              <a:rPr lang="en-IN" dirty="0" smtClean="0"/>
              <a:t>value.</a:t>
            </a:r>
          </a:p>
          <a:p>
            <a:pPr lvl="1"/>
            <a:r>
              <a:rPr lang="en-IN" dirty="0" err="1" smtClean="0"/>
              <a:t>java.util.List</a:t>
            </a:r>
            <a:r>
              <a:rPr lang="en-IN" dirty="0" smtClean="0"/>
              <a:t> </a:t>
            </a:r>
            <a:r>
              <a:rPr lang="en-IN" dirty="0" smtClean="0"/>
              <a:t>– </a:t>
            </a:r>
            <a:r>
              <a:rPr lang="en-IN" dirty="0" err="1" smtClean="0"/>
              <a:t>java.util.ArrayList</a:t>
            </a:r>
            <a:r>
              <a:rPr lang="en-IN" dirty="0" smtClean="0"/>
              <a:t> is used to store value. Preserves the position with an index </a:t>
            </a:r>
            <a:r>
              <a:rPr lang="en-IN" dirty="0" smtClean="0"/>
              <a:t>column</a:t>
            </a:r>
          </a:p>
          <a:p>
            <a:pPr lvl="1"/>
            <a:r>
              <a:rPr lang="en-IN" dirty="0" smtClean="0"/>
              <a:t>Bag </a:t>
            </a:r>
            <a:r>
              <a:rPr lang="en-IN" dirty="0" smtClean="0"/>
              <a:t>semantics – </a:t>
            </a:r>
            <a:r>
              <a:rPr lang="en-IN" dirty="0" err="1" smtClean="0"/>
              <a:t>java.util.ArrayList</a:t>
            </a:r>
            <a:r>
              <a:rPr lang="en-IN" dirty="0" smtClean="0"/>
              <a:t> is used to store </a:t>
            </a:r>
            <a:r>
              <a:rPr lang="en-IN" dirty="0" err="1" smtClean="0"/>
              <a:t>valre</a:t>
            </a:r>
            <a:r>
              <a:rPr lang="en-IN" dirty="0" smtClean="0"/>
              <a:t> however the position is not </a:t>
            </a:r>
            <a:r>
              <a:rPr lang="en-IN" dirty="0" smtClean="0"/>
              <a:t>preserved.</a:t>
            </a:r>
          </a:p>
          <a:p>
            <a:pPr lvl="1"/>
            <a:r>
              <a:rPr lang="en-IN" dirty="0" err="1" smtClean="0"/>
              <a:t>java.util.Map</a:t>
            </a:r>
            <a:r>
              <a:rPr lang="en-IN" dirty="0" smtClean="0"/>
              <a:t> </a:t>
            </a:r>
            <a:r>
              <a:rPr lang="en-IN" dirty="0" smtClean="0"/>
              <a:t>– </a:t>
            </a:r>
            <a:r>
              <a:rPr lang="en-IN" dirty="0" err="1" smtClean="0"/>
              <a:t>java.util.HashMap</a:t>
            </a:r>
            <a:r>
              <a:rPr lang="en-IN" dirty="0" smtClean="0"/>
              <a:t> is used to store </a:t>
            </a:r>
            <a:r>
              <a:rPr lang="en-IN" dirty="0" smtClean="0"/>
              <a:t>value.</a:t>
            </a:r>
          </a:p>
          <a:p>
            <a:pPr lvl="1"/>
            <a:r>
              <a:rPr lang="en-IN" dirty="0" err="1" smtClean="0"/>
              <a:t>java.util.SortedMap</a:t>
            </a:r>
            <a:r>
              <a:rPr lang="en-IN" dirty="0" smtClean="0"/>
              <a:t> </a:t>
            </a:r>
            <a:r>
              <a:rPr lang="en-IN" dirty="0" smtClean="0"/>
              <a:t>– </a:t>
            </a:r>
            <a:r>
              <a:rPr lang="en-IN" dirty="0" err="1" smtClean="0"/>
              <a:t>java.util.TreeMap</a:t>
            </a:r>
            <a:r>
              <a:rPr lang="en-IN" dirty="0" smtClean="0"/>
              <a:t> is used to store value.</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How it works</a:t>
            </a:r>
            <a:endParaRPr lang="en-IN" dirty="0"/>
          </a:p>
        </p:txBody>
      </p:sp>
      <p:sp>
        <p:nvSpPr>
          <p:cNvPr id="6" name="Content Placeholder 5"/>
          <p:cNvSpPr>
            <a:spLocks noGrp="1"/>
          </p:cNvSpPr>
          <p:nvPr>
            <p:ph idx="1"/>
          </p:nvPr>
        </p:nvSpPr>
        <p:spPr/>
        <p:txBody>
          <a:bodyPr>
            <a:normAutofit fontScale="85000" lnSpcReduction="20000"/>
          </a:bodyPr>
          <a:lstStyle/>
          <a:p>
            <a:pPr algn="just"/>
            <a:r>
              <a:rPr lang="en-IN" dirty="0">
                <a:latin typeface="Cambria" pitchFamily="18" charset="0"/>
              </a:rPr>
              <a:t>Hibernate provides the facility to persist the </a:t>
            </a:r>
            <a:r>
              <a:rPr lang="en-IN" dirty="0" smtClean="0">
                <a:latin typeface="Cambria" pitchFamily="18" charset="0"/>
              </a:rPr>
              <a:t>collections</a:t>
            </a:r>
          </a:p>
          <a:p>
            <a:pPr algn="just"/>
            <a:r>
              <a:rPr lang="en-IN" dirty="0" smtClean="0">
                <a:latin typeface="Cambria" pitchFamily="18" charset="0"/>
              </a:rPr>
              <a:t>Hibernate </a:t>
            </a:r>
            <a:r>
              <a:rPr lang="en-IN" dirty="0">
                <a:latin typeface="Cambria" pitchFamily="18" charset="0"/>
              </a:rPr>
              <a:t>injects the persistent collections based on the type of interface. </a:t>
            </a:r>
            <a:endParaRPr lang="en-IN" dirty="0" smtClean="0">
              <a:latin typeface="Cambria" pitchFamily="18" charset="0"/>
            </a:endParaRPr>
          </a:p>
          <a:p>
            <a:pPr algn="just"/>
            <a:r>
              <a:rPr lang="en-IN" dirty="0" smtClean="0">
                <a:latin typeface="Cambria" pitchFamily="18" charset="0"/>
              </a:rPr>
              <a:t>The </a:t>
            </a:r>
            <a:r>
              <a:rPr lang="en-IN" dirty="0">
                <a:latin typeface="Cambria" pitchFamily="18" charset="0"/>
              </a:rPr>
              <a:t>collection instances usually behave likes the types of value </a:t>
            </a:r>
            <a:r>
              <a:rPr lang="en-IN" dirty="0" smtClean="0">
                <a:latin typeface="Cambria" pitchFamily="18" charset="0"/>
              </a:rPr>
              <a:t>behaviour. </a:t>
            </a:r>
          </a:p>
          <a:p>
            <a:pPr algn="just"/>
            <a:r>
              <a:rPr lang="en-IN" dirty="0" smtClean="0">
                <a:latin typeface="Cambria" pitchFamily="18" charset="0"/>
              </a:rPr>
              <a:t>Instances </a:t>
            </a:r>
            <a:r>
              <a:rPr lang="en-IN" dirty="0">
                <a:latin typeface="Cambria" pitchFamily="18" charset="0"/>
              </a:rPr>
              <a:t>of collections are auto persisted if a persistent object refers it and are deleted automatically if it is not referred through. </a:t>
            </a:r>
            <a:endParaRPr lang="en-IN" dirty="0" smtClean="0">
              <a:latin typeface="Cambria" pitchFamily="18" charset="0"/>
            </a:endParaRPr>
          </a:p>
          <a:p>
            <a:pPr algn="just"/>
            <a:r>
              <a:rPr lang="en-IN" dirty="0" smtClean="0">
                <a:latin typeface="Cambria" pitchFamily="18" charset="0"/>
              </a:rPr>
              <a:t>Elements </a:t>
            </a:r>
            <a:r>
              <a:rPr lang="en-IN" dirty="0">
                <a:latin typeface="Cambria" pitchFamily="18" charset="0"/>
              </a:rPr>
              <a:t>of collection may shift from one table to another when a persistent object passed the collection to another persistent object.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IN" dirty="0" smtClean="0"/>
              <a:t>Applying Collections in Persistence</a:t>
            </a:r>
            <a:endParaRPr lang="en-IN" dirty="0"/>
          </a:p>
        </p:txBody>
      </p:sp>
      <p:sp>
        <p:nvSpPr>
          <p:cNvPr id="25" name="Content Placeholder 24"/>
          <p:cNvSpPr>
            <a:spLocks noGrp="1"/>
          </p:cNvSpPr>
          <p:nvPr>
            <p:ph sz="half" idx="2"/>
          </p:nvPr>
        </p:nvSpPr>
        <p:spPr/>
        <p:txBody>
          <a:bodyPr>
            <a:normAutofit fontScale="92500"/>
          </a:bodyPr>
          <a:lstStyle/>
          <a:p>
            <a:pPr>
              <a:buNone/>
            </a:pPr>
            <a:r>
              <a:rPr lang="en-IN" dirty="0" smtClean="0"/>
              <a:t>@</a:t>
            </a:r>
            <a:r>
              <a:rPr lang="en-IN" dirty="0" err="1" smtClean="0"/>
              <a:t>ElementCollection</a:t>
            </a:r>
            <a:r>
              <a:rPr lang="en-IN" dirty="0" smtClean="0"/>
              <a:t/>
            </a:r>
            <a:br>
              <a:rPr lang="en-IN" dirty="0" smtClean="0"/>
            </a:br>
            <a:r>
              <a:rPr lang="en-IN" dirty="0" smtClean="0"/>
              <a:t>Target:</a:t>
            </a:r>
            <a:br>
              <a:rPr lang="en-IN" dirty="0" smtClean="0"/>
            </a:br>
            <a:r>
              <a:rPr lang="en-IN" dirty="0" smtClean="0"/>
              <a:t>Fields (including property get methods)Defines a collection of instances of a basic type or embeddable class. Must be specified if the collection is to be mapped by means of a collection table.  </a:t>
            </a:r>
            <a:endParaRPr lang="en-IN" dirty="0"/>
          </a:p>
        </p:txBody>
      </p:sp>
      <p:pic>
        <p:nvPicPr>
          <p:cNvPr id="26" name="Picture 3"/>
          <p:cNvPicPr>
            <a:picLocks noGrp="1" noChangeAspect="1" noChangeArrowheads="1"/>
          </p:cNvPicPr>
          <p:nvPr>
            <p:ph sz="half" idx="1"/>
          </p:nvPr>
        </p:nvPicPr>
        <p:blipFill>
          <a:blip r:embed="rId2"/>
          <a:srcRect/>
          <a:stretch>
            <a:fillRect/>
          </a:stretch>
        </p:blipFill>
        <p:spPr bwMode="auto">
          <a:xfrm>
            <a:off x="457200" y="2053290"/>
            <a:ext cx="4038600" cy="3619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smtClean="0"/>
              <a:t>Applying Collections in Persistence</a:t>
            </a:r>
            <a:endParaRPr lang="en-IN" dirty="0"/>
          </a:p>
        </p:txBody>
      </p:sp>
      <p:pic>
        <p:nvPicPr>
          <p:cNvPr id="4100" name="Picture 4"/>
          <p:cNvPicPr>
            <a:picLocks noGrp="1" noChangeAspect="1" noChangeArrowheads="1"/>
          </p:cNvPicPr>
          <p:nvPr>
            <p:ph idx="1"/>
          </p:nvPr>
        </p:nvPicPr>
        <p:blipFill>
          <a:blip r:embed="rId2"/>
          <a:srcRect/>
          <a:stretch>
            <a:fillRect/>
          </a:stretch>
        </p:blipFill>
        <p:spPr bwMode="auto">
          <a:xfrm>
            <a:off x="1538287" y="1901031"/>
            <a:ext cx="6067425" cy="3924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retrieving for Persistence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590675" y="1605756"/>
            <a:ext cx="5962650" cy="451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Output for retrieving from DB</a:t>
            </a:r>
            <a:endParaRPr lang="en-IN" dirty="0"/>
          </a:p>
        </p:txBody>
      </p:sp>
      <p:sp>
        <p:nvSpPr>
          <p:cNvPr id="7" name="Content Placeholder 6"/>
          <p:cNvSpPr>
            <a:spLocks noGrp="1"/>
          </p:cNvSpPr>
          <p:nvPr>
            <p:ph sz="half" idx="2"/>
          </p:nvPr>
        </p:nvSpPr>
        <p:spPr/>
        <p:txBody>
          <a:bodyPr>
            <a:normAutofit fontScale="70000" lnSpcReduction="20000"/>
          </a:bodyPr>
          <a:lstStyle/>
          <a:p>
            <a:r>
              <a:rPr lang="en-IN" dirty="0" smtClean="0"/>
              <a:t>Here see that there is one table for the address object created separate for the collection.</a:t>
            </a:r>
            <a:br>
              <a:rPr lang="en-IN" dirty="0" smtClean="0"/>
            </a:br>
            <a:r>
              <a:rPr lang="en-IN" dirty="0" smtClean="0"/>
              <a:t>1. First Table TBL_USER_DETAILS</a:t>
            </a:r>
            <a:br>
              <a:rPr lang="en-IN" dirty="0" smtClean="0"/>
            </a:br>
            <a:r>
              <a:rPr lang="en-IN" dirty="0" smtClean="0"/>
              <a:t>		Saving Collections in Hibernate</a:t>
            </a:r>
            <a:br>
              <a:rPr lang="en-IN" dirty="0" smtClean="0"/>
            </a:br>
            <a:r>
              <a:rPr lang="en-IN" dirty="0" smtClean="0"/>
              <a:t> 2. Second Table </a:t>
            </a:r>
            <a:r>
              <a:rPr lang="en-IN" dirty="0" err="1" smtClean="0"/>
              <a:t>TBL_USER_DETAILS_lisOfAddresses</a:t>
            </a:r>
            <a:r>
              <a:rPr lang="en-IN" dirty="0" smtClean="0"/>
              <a:t> </a:t>
            </a:r>
            <a:br>
              <a:rPr lang="en-IN" dirty="0" smtClean="0"/>
            </a:br>
            <a:r>
              <a:rPr lang="en-IN" dirty="0" smtClean="0"/>
              <a:t>		Saving Collections in Hibernate with Example Tables</a:t>
            </a:r>
            <a:br>
              <a:rPr lang="en-IN" dirty="0" smtClean="0"/>
            </a:br>
            <a:r>
              <a:rPr lang="en-IN" dirty="0" smtClean="0"/>
              <a:t/>
            </a:r>
            <a:br>
              <a:rPr lang="en-IN" dirty="0" smtClean="0"/>
            </a:br>
            <a:r>
              <a:rPr lang="en-IN" dirty="0" smtClean="0"/>
              <a:t>In the second table first column TBL_USERS_DETAILS_USER_ID has the user id  is foreign key for this table and primary key of the  TBL_USER_DETAILS table.</a:t>
            </a:r>
          </a:p>
          <a:p>
            <a:endParaRPr lang="en-IN" dirty="0"/>
          </a:p>
        </p:txBody>
      </p:sp>
      <p:pic>
        <p:nvPicPr>
          <p:cNvPr id="8" name="Picture 2"/>
          <p:cNvPicPr>
            <a:picLocks noGrp="1" noChangeAspect="1" noChangeArrowheads="1"/>
          </p:cNvPicPr>
          <p:nvPr>
            <p:ph sz="half" idx="1"/>
          </p:nvPr>
        </p:nvPicPr>
        <p:blipFill>
          <a:blip r:embed="rId2"/>
          <a:stretch>
            <a:fillRect/>
          </a:stretch>
        </p:blipFill>
        <p:spPr bwMode="auto">
          <a:xfrm>
            <a:off x="457200" y="2071678"/>
            <a:ext cx="4038600"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806</Words>
  <Application>Microsoft Office PowerPoint</Application>
  <PresentationFormat>On-screen Show (4:3)</PresentationFormat>
  <Paragraphs>82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Session 19, 20, 21  Saving collections using hibernate  </vt:lpstr>
      <vt:lpstr>Importance of Collection </vt:lpstr>
      <vt:lpstr>How to use collections</vt:lpstr>
      <vt:lpstr>Collection Interfaces</vt:lpstr>
      <vt:lpstr>How it works</vt:lpstr>
      <vt:lpstr>Applying Collections in Persistence</vt:lpstr>
      <vt:lpstr>Applying Collections in Persistence</vt:lpstr>
      <vt:lpstr>Object retrieving for Persistence</vt:lpstr>
      <vt:lpstr>Output for retrieving from DB</vt:lpstr>
      <vt:lpstr>Adding Keys Example</vt:lpstr>
      <vt:lpstr>@JoinTable</vt:lpstr>
      <vt:lpstr>@JoinColumns</vt:lpstr>
      <vt:lpstr>@JoinColumns Ex(Contd...)</vt:lpstr>
      <vt:lpstr>@JoinColumns Output(Contd...)</vt:lpstr>
      <vt:lpstr>Proxy Objects</vt:lpstr>
      <vt:lpstr>Why Proxy ???</vt:lpstr>
      <vt:lpstr>How Proxy Works</vt:lpstr>
      <vt:lpstr>How Proxy Works (Contd)</vt:lpstr>
      <vt:lpstr>Fetching strategies</vt:lpstr>
      <vt:lpstr>1. Lazy Fetch Type(default in v3)</vt:lpstr>
      <vt:lpstr>Lazy fetch Example</vt:lpstr>
      <vt:lpstr>LAZY fetch for Retrieving Object</vt:lpstr>
      <vt:lpstr>Output(LAZY fetch)</vt:lpstr>
      <vt:lpstr>Changes applied for LAZY fetch</vt:lpstr>
      <vt:lpstr>Output changes after apply</vt:lpstr>
      <vt:lpstr>2. Eager Fetch Strategy</vt:lpstr>
      <vt:lpstr>Eager fetch Example</vt:lpstr>
      <vt:lpstr>Eager fetch retrieving object</vt:lpstr>
      <vt:lpstr>Output for retrieving object</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 Collections using hibernate</dc:title>
  <dc:creator>Rags</dc:creator>
  <cp:lastModifiedBy>Rags</cp:lastModifiedBy>
  <cp:revision>18</cp:revision>
  <dcterms:created xsi:type="dcterms:W3CDTF">2017-12-12T03:11:19Z</dcterms:created>
  <dcterms:modified xsi:type="dcterms:W3CDTF">2017-12-12T14:30:19Z</dcterms:modified>
</cp:coreProperties>
</file>