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57" r:id="rId5"/>
    <p:sldId id="258" r:id="rId6"/>
    <p:sldId id="259" r:id="rId7"/>
    <p:sldId id="293" r:id="rId8"/>
    <p:sldId id="260" r:id="rId9"/>
    <p:sldId id="261" r:id="rId10"/>
    <p:sldId id="262" r:id="rId11"/>
    <p:sldId id="263" r:id="rId12"/>
    <p:sldId id="264" r:id="rId13"/>
    <p:sldId id="268" r:id="rId14"/>
    <p:sldId id="265" r:id="rId15"/>
    <p:sldId id="267" r:id="rId16"/>
    <p:sldId id="269" r:id="rId17"/>
    <p:sldId id="271" r:id="rId18"/>
    <p:sldId id="296" r:id="rId19"/>
    <p:sldId id="273" r:id="rId20"/>
    <p:sldId id="274" r:id="rId21"/>
    <p:sldId id="275" r:id="rId22"/>
    <p:sldId id="282" r:id="rId23"/>
    <p:sldId id="285" r:id="rId24"/>
    <p:sldId id="297" r:id="rId25"/>
    <p:sldId id="298" r:id="rId26"/>
    <p:sldId id="299" r:id="rId27"/>
    <p:sldId id="300" r:id="rId28"/>
    <p:sldId id="301" r:id="rId29"/>
    <p:sldId id="302" r:id="rId30"/>
    <p:sldId id="303" r:id="rId31"/>
    <p:sldId id="309" r:id="rId32"/>
    <p:sldId id="310" r:id="rId33"/>
    <p:sldId id="305" r:id="rId34"/>
    <p:sldId id="306" r:id="rId35"/>
    <p:sldId id="312" r:id="rId36"/>
    <p:sldId id="313" r:id="rId37"/>
    <p:sldId id="314"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880B8C-BABE-4D7D-99FD-243ABC85CE25}" type="datetimeFigureOut">
              <a:rPr lang="en-US" smtClean="0"/>
              <a:pPr/>
              <a:t>12/18/2017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12482A-1FFA-44B2-9F4F-95708E9D24D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80B8C-BABE-4D7D-99FD-243ABC85CE25}" type="datetimeFigureOut">
              <a:rPr lang="en-US" smtClean="0"/>
              <a:pPr/>
              <a:t>12/18/2017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2482A-1FFA-44B2-9F4F-95708E9D24D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ay2java.com/hibernate/hibernate-inheritance-table-per-subclass-examp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ay2java.com/hibernate/inheritance-hierarchical-mapping-in-hibernate-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ay2java.com/hibernate/hibernate-relational-associations-one-to-many/" TargetMode="External"/><Relationship Id="rId2" Type="http://schemas.openxmlformats.org/officeDocument/2006/relationships/hyperlink" Target="http://way2java.com/hibernate/hibernate-relational-associations-one-to-one-example/" TargetMode="External"/><Relationship Id="rId1" Type="http://schemas.openxmlformats.org/officeDocument/2006/relationships/slideLayout" Target="../slideLayouts/slideLayout2.xml"/><Relationship Id="rId5" Type="http://schemas.openxmlformats.org/officeDocument/2006/relationships/hyperlink" Target="http://way2java.com/hibernate/relational-associations-many-to-many-with-set/" TargetMode="External"/><Relationship Id="rId4" Type="http://schemas.openxmlformats.org/officeDocument/2006/relationships/hyperlink" Target="http://way2java.com/hibernate/hibernate-relational-associations-many-to-one-exampl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ay2java.com/hibernate/hibernate-relational-associations-one-to-man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Inheritance Using JPA and XML</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Table Per Class Hierarchy JPA</a:t>
            </a:r>
            <a:endParaRPr lang="en-IN" dirty="0"/>
          </a:p>
        </p:txBody>
      </p:sp>
      <p:sp>
        <p:nvSpPr>
          <p:cNvPr id="3" name="Content Placeholder 2"/>
          <p:cNvSpPr>
            <a:spLocks noGrp="1"/>
          </p:cNvSpPr>
          <p:nvPr>
            <p:ph idx="1"/>
          </p:nvPr>
        </p:nvSpPr>
        <p:spPr/>
        <p:txBody>
          <a:bodyPr/>
          <a:lstStyle/>
          <a:p>
            <a:pPr>
              <a:buNone/>
            </a:pPr>
            <a:r>
              <a:rPr lang="en-IN" dirty="0"/>
              <a:t>@Entity</a:t>
            </a:r>
            <a:r>
              <a:rPr lang="en-IN" dirty="0" smtClean="0"/>
              <a:t> </a:t>
            </a:r>
            <a:r>
              <a:rPr lang="en-IN" dirty="0"/>
              <a:t>@Table(</a:t>
            </a:r>
            <a:r>
              <a:rPr lang="en-IN" dirty="0" smtClean="0"/>
              <a:t>name </a:t>
            </a:r>
            <a:r>
              <a:rPr lang="en-IN" dirty="0"/>
              <a:t>=</a:t>
            </a:r>
            <a:r>
              <a:rPr lang="en-IN" dirty="0" smtClean="0"/>
              <a:t> “Employee")</a:t>
            </a:r>
            <a:endParaRPr lang="en-IN" dirty="0"/>
          </a:p>
          <a:p>
            <a:pPr>
              <a:buNone/>
            </a:pPr>
            <a:r>
              <a:rPr lang="en-IN" dirty="0" smtClean="0"/>
              <a:t>@</a:t>
            </a:r>
            <a:r>
              <a:rPr lang="en-IN" dirty="0"/>
              <a:t>Inheritance(</a:t>
            </a:r>
            <a:r>
              <a:rPr lang="en-IN" dirty="0" smtClean="0"/>
              <a:t>strategy</a:t>
            </a:r>
            <a:r>
              <a:rPr lang="en-IN" dirty="0"/>
              <a:t>=</a:t>
            </a:r>
            <a:r>
              <a:rPr lang="en-IN" dirty="0" err="1" smtClean="0"/>
              <a:t>InheritanceType</a:t>
            </a:r>
            <a:r>
              <a:rPr lang="en-IN" dirty="0" err="1"/>
              <a:t>.</a:t>
            </a:r>
            <a:r>
              <a:rPr lang="en-IN" dirty="0" err="1" smtClean="0"/>
              <a:t>SINGLE_TABLE</a:t>
            </a:r>
            <a:r>
              <a:rPr lang="en-IN" dirty="0"/>
              <a:t>)</a:t>
            </a:r>
            <a:r>
              <a:rPr lang="en-IN" dirty="0" smtClean="0"/>
              <a:t> </a:t>
            </a:r>
          </a:p>
          <a:p>
            <a:pPr>
              <a:buNone/>
            </a:pPr>
            <a:r>
              <a:rPr lang="en-IN" dirty="0" smtClean="0"/>
              <a:t>@</a:t>
            </a:r>
            <a:r>
              <a:rPr lang="en-IN" dirty="0" err="1" smtClean="0"/>
              <a:t>DiscriminatorColumn</a:t>
            </a:r>
            <a:endParaRPr lang="en-IN" dirty="0" smtClean="0"/>
          </a:p>
          <a:p>
            <a:pPr>
              <a:buNone/>
            </a:pPr>
            <a:r>
              <a:rPr lang="en-IN" dirty="0" smtClean="0"/>
              <a:t>( name</a:t>
            </a:r>
            <a:r>
              <a:rPr lang="en-IN" dirty="0"/>
              <a:t>="discriminator",</a:t>
            </a:r>
            <a:r>
              <a:rPr lang="en-IN" dirty="0" smtClean="0"/>
              <a:t> </a:t>
            </a:r>
            <a:r>
              <a:rPr lang="en-IN" dirty="0" err="1" smtClean="0"/>
              <a:t>discriminatorType</a:t>
            </a:r>
            <a:r>
              <a:rPr lang="en-IN" dirty="0"/>
              <a:t>=</a:t>
            </a:r>
            <a:r>
              <a:rPr lang="en-IN" dirty="0" err="1" smtClean="0"/>
              <a:t>DiscriminatorType</a:t>
            </a:r>
            <a:r>
              <a:rPr lang="en-IN" dirty="0" err="1"/>
              <a:t>.</a:t>
            </a:r>
            <a:r>
              <a:rPr lang="en-IN" dirty="0" err="1" smtClean="0"/>
              <a:t>STRING</a:t>
            </a:r>
            <a:r>
              <a:rPr lang="en-IN" dirty="0" smtClean="0"/>
              <a:t> </a:t>
            </a:r>
            <a:r>
              <a:rPr lang="en-IN" dirty="0"/>
              <a:t>)</a:t>
            </a:r>
            <a:r>
              <a:rPr lang="en-IN" dirty="0" smtClean="0"/>
              <a:t> </a:t>
            </a:r>
          </a:p>
          <a:p>
            <a:pPr>
              <a:buNone/>
            </a:pPr>
            <a:r>
              <a:rPr lang="en-IN" dirty="0" smtClean="0"/>
              <a:t>@</a:t>
            </a:r>
            <a:r>
              <a:rPr lang="en-IN" dirty="0" err="1"/>
              <a:t>DiscriminatorValue</a:t>
            </a:r>
            <a:r>
              <a:rPr lang="en-IN" dirty="0"/>
              <a:t>(</a:t>
            </a:r>
            <a:r>
              <a:rPr lang="en-IN" dirty="0" smtClean="0"/>
              <a:t>value</a:t>
            </a:r>
            <a:r>
              <a:rPr lang="en-IN" dirty="0"/>
              <a:t>="</a:t>
            </a:r>
            <a:r>
              <a:rPr lang="en-IN" dirty="0" smtClean="0"/>
              <a:t>PE")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Table Per Subclass </a:t>
            </a:r>
            <a:r>
              <a:rPr lang="en-IN" b="1" dirty="0" smtClean="0"/>
              <a:t>Hierarchy</a:t>
            </a:r>
            <a:endParaRPr lang="en-IN" dirty="0"/>
          </a:p>
        </p:txBody>
      </p:sp>
      <p:sp>
        <p:nvSpPr>
          <p:cNvPr id="3" name="Content Placeholder 2"/>
          <p:cNvSpPr>
            <a:spLocks noGrp="1"/>
          </p:cNvSpPr>
          <p:nvPr>
            <p:ph idx="1"/>
          </p:nvPr>
        </p:nvSpPr>
        <p:spPr/>
        <p:txBody>
          <a:bodyPr/>
          <a:lstStyle/>
          <a:p>
            <a:pPr fontAlgn="base"/>
            <a:r>
              <a:rPr lang="en-IN" dirty="0"/>
              <a:t>In this Table Per Subclass style, </a:t>
            </a:r>
            <a:r>
              <a:rPr lang="en-IN" b="1" dirty="0"/>
              <a:t>three tables</a:t>
            </a:r>
            <a:r>
              <a:rPr lang="en-IN" dirty="0"/>
              <a:t> are created one for each Java program. Here, </a:t>
            </a:r>
            <a:r>
              <a:rPr lang="en-IN" b="1" dirty="0"/>
              <a:t>foreign key</a:t>
            </a:r>
            <a:r>
              <a:rPr lang="en-IN" dirty="0"/>
              <a:t> is maintained between the tables.</a:t>
            </a:r>
          </a:p>
          <a:p>
            <a:pPr fontAlgn="base"/>
            <a:r>
              <a:rPr lang="en-IN" dirty="0"/>
              <a:t>The three tables </a:t>
            </a:r>
            <a:r>
              <a:rPr lang="en-IN" b="1" dirty="0"/>
              <a:t>ETABLE</a:t>
            </a:r>
            <a:r>
              <a:rPr lang="en-IN" dirty="0"/>
              <a:t> (for Employee), </a:t>
            </a:r>
            <a:r>
              <a:rPr lang="en-IN" b="1" dirty="0"/>
              <a:t>PETABLE</a:t>
            </a:r>
            <a:r>
              <a:rPr lang="en-IN" dirty="0"/>
              <a:t> (for </a:t>
            </a:r>
            <a:r>
              <a:rPr lang="en-IN" dirty="0" err="1"/>
              <a:t>PermanentEmployee</a:t>
            </a:r>
            <a:r>
              <a:rPr lang="en-IN" dirty="0"/>
              <a:t>) and </a:t>
            </a:r>
            <a:r>
              <a:rPr lang="en-IN" b="1" dirty="0"/>
              <a:t>TETABLE</a:t>
            </a:r>
            <a:r>
              <a:rPr lang="en-IN" dirty="0"/>
              <a:t> (for </a:t>
            </a:r>
            <a:r>
              <a:rPr lang="en-IN" dirty="0" err="1"/>
              <a:t>TemporaryEmployee</a:t>
            </a:r>
            <a:r>
              <a:rPr lang="en-IN" dirty="0"/>
              <a:t>) do not exist.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Table Per Subclass Hierarchy XML</a:t>
            </a:r>
            <a:endParaRPr lang="en-IN" dirty="0"/>
          </a:p>
        </p:txBody>
      </p:sp>
      <p:sp>
        <p:nvSpPr>
          <p:cNvPr id="3" name="Content Placeholder 2"/>
          <p:cNvSpPr>
            <a:spLocks noGrp="1"/>
          </p:cNvSpPr>
          <p:nvPr>
            <p:ph idx="1"/>
          </p:nvPr>
        </p:nvSpPr>
        <p:spPr/>
        <p:txBody>
          <a:bodyPr>
            <a:normAutofit fontScale="47500" lnSpcReduction="20000"/>
          </a:bodyPr>
          <a:lstStyle/>
          <a:p>
            <a:pPr>
              <a:buNone/>
            </a:pPr>
            <a:r>
              <a:rPr lang="en-IN" dirty="0" smtClean="0"/>
              <a:t>&lt;class name="Employee" table="ETABLE" dynamic-update="true" &gt;</a:t>
            </a:r>
          </a:p>
          <a:p>
            <a:pPr>
              <a:buNone/>
            </a:pPr>
            <a:r>
              <a:rPr lang="en-IN" dirty="0" smtClean="0"/>
              <a:t>      &lt;id name="</a:t>
            </a:r>
            <a:r>
              <a:rPr lang="en-IN" dirty="0" err="1" smtClean="0"/>
              <a:t>empId</a:t>
            </a:r>
            <a:r>
              <a:rPr lang="en-IN" dirty="0" smtClean="0"/>
              <a:t>" type="short"&gt;</a:t>
            </a:r>
          </a:p>
          <a:p>
            <a:pPr>
              <a:buNone/>
            </a:pPr>
            <a:r>
              <a:rPr lang="en-IN" dirty="0" smtClean="0"/>
              <a:t>        &lt;generator class="assigned" /&gt;</a:t>
            </a:r>
          </a:p>
          <a:p>
            <a:pPr>
              <a:buNone/>
            </a:pPr>
            <a:r>
              <a:rPr lang="en-IN" dirty="0" smtClean="0"/>
              <a:t>      &lt;/id&gt;</a:t>
            </a:r>
          </a:p>
          <a:p>
            <a:pPr>
              <a:buNone/>
            </a:pPr>
            <a:r>
              <a:rPr lang="en-IN" dirty="0" smtClean="0"/>
              <a:t>      &lt;property name="</a:t>
            </a:r>
            <a:r>
              <a:rPr lang="en-IN" dirty="0" err="1" smtClean="0"/>
              <a:t>empName</a:t>
            </a:r>
            <a:r>
              <a:rPr lang="en-IN" dirty="0" smtClean="0"/>
              <a:t>" type="string" length="10"/&gt;</a:t>
            </a:r>
          </a:p>
          <a:p>
            <a:pPr>
              <a:buNone/>
            </a:pPr>
            <a:r>
              <a:rPr lang="en-IN" dirty="0" smtClean="0"/>
              <a:t> </a:t>
            </a:r>
          </a:p>
          <a:p>
            <a:pPr>
              <a:buNone/>
            </a:pPr>
            <a:r>
              <a:rPr lang="en-IN" dirty="0" smtClean="0"/>
              <a:t>    &lt;joined-subclass name="</a:t>
            </a:r>
            <a:r>
              <a:rPr lang="en-IN" dirty="0" err="1" smtClean="0"/>
              <a:t>PermanentEmployee</a:t>
            </a:r>
            <a:r>
              <a:rPr lang="en-IN" dirty="0" smtClean="0"/>
              <a:t>" table="PETABLE" dynamic-update="true"&gt;</a:t>
            </a:r>
          </a:p>
          <a:p>
            <a:pPr>
              <a:buNone/>
            </a:pPr>
            <a:r>
              <a:rPr lang="en-IN" dirty="0" smtClean="0"/>
              <a:t>      &lt;key column="PID"/&gt;</a:t>
            </a:r>
          </a:p>
          <a:p>
            <a:pPr>
              <a:buNone/>
            </a:pPr>
            <a:r>
              <a:rPr lang="en-IN" dirty="0" smtClean="0"/>
              <a:t>      &lt;property name="designation" length="10"/&gt;</a:t>
            </a:r>
          </a:p>
          <a:p>
            <a:pPr>
              <a:buNone/>
            </a:pPr>
            <a:r>
              <a:rPr lang="en-IN" dirty="0" smtClean="0"/>
              <a:t>      &lt;property name="department" length="10"/&gt;</a:t>
            </a:r>
          </a:p>
          <a:p>
            <a:pPr>
              <a:buNone/>
            </a:pPr>
            <a:r>
              <a:rPr lang="en-IN" dirty="0" smtClean="0"/>
              <a:t>    &lt;/joined-subclass&gt;</a:t>
            </a:r>
          </a:p>
          <a:p>
            <a:pPr>
              <a:buNone/>
            </a:pPr>
            <a:r>
              <a:rPr lang="en-IN" dirty="0" smtClean="0"/>
              <a:t> </a:t>
            </a:r>
          </a:p>
          <a:p>
            <a:pPr>
              <a:buNone/>
            </a:pPr>
            <a:r>
              <a:rPr lang="en-IN" dirty="0" smtClean="0"/>
              <a:t>    &lt;joined-subclass name="</a:t>
            </a:r>
            <a:r>
              <a:rPr lang="en-IN" dirty="0" err="1" smtClean="0"/>
              <a:t>TemporaryEmployee</a:t>
            </a:r>
            <a:r>
              <a:rPr lang="en-IN" dirty="0" smtClean="0"/>
              <a:t>" table="TETABLE" dynamic-update="true"&gt;</a:t>
            </a:r>
          </a:p>
          <a:p>
            <a:pPr>
              <a:buNone/>
            </a:pPr>
            <a:r>
              <a:rPr lang="en-IN" dirty="0" smtClean="0"/>
              <a:t>      &lt;key column="TID"/&gt;</a:t>
            </a:r>
          </a:p>
          <a:p>
            <a:pPr>
              <a:buNone/>
            </a:pPr>
            <a:r>
              <a:rPr lang="en-IN" dirty="0" smtClean="0"/>
              <a:t>      &lt;property name="</a:t>
            </a:r>
            <a:r>
              <a:rPr lang="en-IN" dirty="0" err="1" smtClean="0"/>
              <a:t>workingDays</a:t>
            </a:r>
            <a:r>
              <a:rPr lang="en-IN" dirty="0" smtClean="0"/>
              <a:t>" type="short"/&gt;</a:t>
            </a:r>
          </a:p>
          <a:p>
            <a:pPr>
              <a:buNone/>
            </a:pPr>
            <a:r>
              <a:rPr lang="en-IN" dirty="0" smtClean="0"/>
              <a:t>      &lt;property name="</a:t>
            </a:r>
            <a:r>
              <a:rPr lang="en-IN" dirty="0" err="1" smtClean="0"/>
              <a:t>contractorName</a:t>
            </a:r>
            <a:r>
              <a:rPr lang="en-IN" dirty="0" smtClean="0"/>
              <a:t>" type="string" length="10"/&gt;</a:t>
            </a:r>
          </a:p>
          <a:p>
            <a:pPr>
              <a:buNone/>
            </a:pPr>
            <a:r>
              <a:rPr lang="en-IN" dirty="0" smtClean="0"/>
              <a:t>    &lt;/joined-subclass&gt;</a:t>
            </a:r>
          </a:p>
          <a:p>
            <a:pPr>
              <a:buNone/>
            </a:pPr>
            <a:r>
              <a:rPr lang="en-IN" dirty="0" smtClean="0"/>
              <a:t>  &lt;/class&gt;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Table Per Subclass Hierarchy XML</a:t>
            </a:r>
            <a:endParaRPr lang="en-IN" dirty="0"/>
          </a:p>
        </p:txBody>
      </p:sp>
      <p:sp>
        <p:nvSpPr>
          <p:cNvPr id="3" name="Content Placeholder 2"/>
          <p:cNvSpPr>
            <a:spLocks noGrp="1"/>
          </p:cNvSpPr>
          <p:nvPr>
            <p:ph idx="1"/>
          </p:nvPr>
        </p:nvSpPr>
        <p:spPr/>
        <p:txBody>
          <a:bodyPr>
            <a:normAutofit fontScale="85000" lnSpcReduction="10000"/>
          </a:bodyPr>
          <a:lstStyle/>
          <a:p>
            <a:r>
              <a:rPr lang="en-IN" b="1" dirty="0"/>
              <a:t>&lt;key&gt;</a:t>
            </a:r>
            <a:r>
              <a:rPr lang="en-IN" dirty="0"/>
              <a:t> element always represents a </a:t>
            </a:r>
            <a:r>
              <a:rPr lang="en-IN" b="1" dirty="0"/>
              <a:t>foreign key</a:t>
            </a:r>
            <a:r>
              <a:rPr lang="en-IN" dirty="0"/>
              <a:t> always in mapping table. It means that column </a:t>
            </a:r>
            <a:r>
              <a:rPr lang="en-IN" b="1" dirty="0"/>
              <a:t>PID</a:t>
            </a:r>
            <a:r>
              <a:rPr lang="en-IN" dirty="0"/>
              <a:t> of permanent employee is the foreign key of the primary key </a:t>
            </a:r>
            <a:r>
              <a:rPr lang="en-IN" b="1" dirty="0" err="1"/>
              <a:t>empId</a:t>
            </a:r>
            <a:r>
              <a:rPr lang="en-IN" dirty="0"/>
              <a:t> of Employee (&lt;id name="</a:t>
            </a:r>
            <a:r>
              <a:rPr lang="en-IN" dirty="0" err="1"/>
              <a:t>empId</a:t>
            </a:r>
            <a:r>
              <a:rPr lang="en-IN" dirty="0"/>
              <a:t>" type="short"&gt;). This is the way how Hibernate reads the mapping file. Similarly with &lt;key column="TID"/&gt; also</a:t>
            </a:r>
            <a:r>
              <a:rPr lang="en-IN" dirty="0" smtClean="0"/>
              <a:t>.</a:t>
            </a:r>
          </a:p>
          <a:p>
            <a:r>
              <a:rPr lang="en-IN" dirty="0"/>
              <a:t>Three tables are required. The two subclass tables have </a:t>
            </a:r>
            <a:r>
              <a:rPr lang="en-IN" b="1" dirty="0"/>
              <a:t>foreign key</a:t>
            </a:r>
            <a:r>
              <a:rPr lang="en-IN" dirty="0"/>
              <a:t> associations (&lt;key column="PID" /&gt;) to the super class table and we can say the relational model is actually a one-to-one association.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Table Per Subclass Hierarchy JPA</a:t>
            </a:r>
            <a:endParaRPr lang="en-IN" dirty="0"/>
          </a:p>
        </p:txBody>
      </p:sp>
      <p:sp>
        <p:nvSpPr>
          <p:cNvPr id="3" name="Content Placeholder 2"/>
          <p:cNvSpPr>
            <a:spLocks noGrp="1"/>
          </p:cNvSpPr>
          <p:nvPr>
            <p:ph idx="1"/>
          </p:nvPr>
        </p:nvSpPr>
        <p:spPr/>
        <p:txBody>
          <a:bodyPr/>
          <a:lstStyle/>
          <a:p>
            <a:pPr>
              <a:buNone/>
            </a:pPr>
            <a:r>
              <a:rPr lang="en-IN" dirty="0"/>
              <a:t>@Entity</a:t>
            </a:r>
            <a:r>
              <a:rPr lang="en-IN" dirty="0" smtClean="0"/>
              <a:t> </a:t>
            </a:r>
            <a:r>
              <a:rPr lang="en-IN" dirty="0"/>
              <a:t>@Table(</a:t>
            </a:r>
            <a:r>
              <a:rPr lang="en-IN" dirty="0" smtClean="0"/>
              <a:t>name </a:t>
            </a:r>
            <a:r>
              <a:rPr lang="en-IN" dirty="0"/>
              <a:t>=</a:t>
            </a:r>
            <a:r>
              <a:rPr lang="en-IN" dirty="0" smtClean="0"/>
              <a:t> “Employee")</a:t>
            </a:r>
            <a:endParaRPr lang="en-IN" dirty="0"/>
          </a:p>
          <a:p>
            <a:pPr>
              <a:buNone/>
            </a:pPr>
            <a:r>
              <a:rPr lang="en-IN" dirty="0" smtClean="0"/>
              <a:t>@</a:t>
            </a:r>
            <a:r>
              <a:rPr lang="en-IN" dirty="0"/>
              <a:t>Inheritance(</a:t>
            </a:r>
            <a:r>
              <a:rPr lang="en-IN" dirty="0" smtClean="0"/>
              <a:t>strategy</a:t>
            </a:r>
            <a:r>
              <a:rPr lang="en-IN" dirty="0"/>
              <a:t>=</a:t>
            </a:r>
            <a:r>
              <a:rPr lang="en-IN" dirty="0" err="1" smtClean="0"/>
              <a:t>InheritanceType</a:t>
            </a:r>
            <a:r>
              <a:rPr lang="en-IN" dirty="0" err="1"/>
              <a:t>.</a:t>
            </a:r>
            <a:r>
              <a:rPr lang="en-IN" dirty="0" err="1" smtClean="0"/>
              <a:t>JOINED</a:t>
            </a:r>
            <a:r>
              <a:rPr lang="en-IN" dirty="0" smtClean="0"/>
              <a:t>)</a:t>
            </a:r>
          </a:p>
          <a:p>
            <a:pPr>
              <a:buNone/>
            </a:pPr>
            <a:endParaRPr lang="en-IN" dirty="0"/>
          </a:p>
          <a:p>
            <a:pPr>
              <a:buNone/>
            </a:pPr>
            <a:r>
              <a:rPr lang="en-IN" dirty="0" smtClean="0"/>
              <a:t>// Second Bean Class</a:t>
            </a:r>
          </a:p>
          <a:p>
            <a:pPr>
              <a:buNone/>
            </a:pPr>
            <a:endParaRPr lang="en-IN" dirty="0"/>
          </a:p>
          <a:p>
            <a:pPr>
              <a:buNone/>
            </a:pPr>
            <a:r>
              <a:rPr lang="en-IN" dirty="0"/>
              <a:t>@</a:t>
            </a:r>
            <a:r>
              <a:rPr lang="en-IN" dirty="0" err="1"/>
              <a:t>PrimaryKeyJoinColumn</a:t>
            </a:r>
            <a:r>
              <a:rPr lang="en-IN" dirty="0"/>
              <a:t>(</a:t>
            </a:r>
            <a:r>
              <a:rPr lang="en-IN" dirty="0" smtClean="0"/>
              <a:t>name=“</a:t>
            </a:r>
            <a:r>
              <a:rPr lang="en-IN" dirty="0" err="1" smtClean="0"/>
              <a:t>EmployEE_ID</a:t>
            </a:r>
            <a:r>
              <a:rPr lang="en-IN"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Table-per-concrete class Hierarchy</a:t>
            </a:r>
            <a:endParaRPr lang="en-IN" dirty="0"/>
          </a:p>
        </p:txBody>
      </p:sp>
      <p:sp>
        <p:nvSpPr>
          <p:cNvPr id="3" name="Content Placeholder 2"/>
          <p:cNvSpPr>
            <a:spLocks noGrp="1"/>
          </p:cNvSpPr>
          <p:nvPr>
            <p:ph idx="1"/>
          </p:nvPr>
        </p:nvSpPr>
        <p:spPr/>
        <p:txBody>
          <a:bodyPr/>
          <a:lstStyle/>
          <a:p>
            <a:r>
              <a:rPr lang="en-IN" dirty="0"/>
              <a:t>Table Per </a:t>
            </a:r>
            <a:r>
              <a:rPr lang="en-IN" dirty="0" err="1"/>
              <a:t>Concreteclass</a:t>
            </a:r>
            <a:r>
              <a:rPr lang="en-IN" dirty="0"/>
              <a:t> style, </a:t>
            </a:r>
            <a:r>
              <a:rPr lang="en-IN" b="1" dirty="0"/>
              <a:t>two tables</a:t>
            </a:r>
            <a:r>
              <a:rPr lang="en-IN" dirty="0"/>
              <a:t> for each subclass are created. The super class variables are placed in each subclass. Observe the screenshots at the end of the notes</a:t>
            </a:r>
            <a:r>
              <a:rPr lang="en-IN" dirty="0" smtClean="0"/>
              <a:t>.</a:t>
            </a:r>
          </a:p>
          <a:p>
            <a:r>
              <a:rPr lang="en-IN" dirty="0"/>
              <a:t>The </a:t>
            </a:r>
            <a:r>
              <a:rPr lang="en-IN" b="1" dirty="0"/>
              <a:t>three tables</a:t>
            </a:r>
            <a:r>
              <a:rPr lang="en-IN" dirty="0"/>
              <a:t> of </a:t>
            </a:r>
            <a:r>
              <a:rPr lang="en-IN" dirty="0">
                <a:hlinkClick r:id="rId2"/>
              </a:rPr>
              <a:t>Table-per-subclass</a:t>
            </a:r>
            <a:r>
              <a:rPr lang="en-IN" dirty="0"/>
              <a:t> do not exist. Here tables change (only </a:t>
            </a:r>
            <a:r>
              <a:rPr lang="en-IN" b="1" dirty="0"/>
              <a:t>two </a:t>
            </a:r>
            <a:r>
              <a:rPr lang="en-IN" b="1" dirty="0" err="1"/>
              <a:t>tables</a:t>
            </a:r>
            <a:r>
              <a:rPr lang="en-IN" dirty="0" err="1"/>
              <a:t>exist</a:t>
            </a:r>
            <a:r>
              <a:rPr lang="en-IN"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Table-per-concrete class XML</a:t>
            </a:r>
            <a:endParaRPr lang="en-IN" dirty="0"/>
          </a:p>
        </p:txBody>
      </p:sp>
      <p:sp>
        <p:nvSpPr>
          <p:cNvPr id="3" name="Content Placeholder 2"/>
          <p:cNvSpPr>
            <a:spLocks noGrp="1"/>
          </p:cNvSpPr>
          <p:nvPr>
            <p:ph idx="1"/>
          </p:nvPr>
        </p:nvSpPr>
        <p:spPr/>
        <p:txBody>
          <a:bodyPr>
            <a:normAutofit fontScale="47500" lnSpcReduction="20000"/>
          </a:bodyPr>
          <a:lstStyle/>
          <a:p>
            <a:pPr>
              <a:buNone/>
            </a:pPr>
            <a:r>
              <a:rPr lang="en-IN" dirty="0" smtClean="0"/>
              <a:t>&lt;hibernate-mapping&gt;</a:t>
            </a:r>
          </a:p>
          <a:p>
            <a:pPr>
              <a:buNone/>
            </a:pPr>
            <a:r>
              <a:rPr lang="en-IN" dirty="0" smtClean="0"/>
              <a:t> </a:t>
            </a:r>
          </a:p>
          <a:p>
            <a:pPr>
              <a:buNone/>
            </a:pPr>
            <a:r>
              <a:rPr lang="en-IN" dirty="0" smtClean="0"/>
              <a:t>  &lt;class name="Employee"&gt;</a:t>
            </a:r>
          </a:p>
          <a:p>
            <a:pPr>
              <a:buNone/>
            </a:pPr>
            <a:r>
              <a:rPr lang="en-IN" dirty="0" smtClean="0"/>
              <a:t>    &lt;id name="</a:t>
            </a:r>
            <a:r>
              <a:rPr lang="en-IN" dirty="0" err="1" smtClean="0"/>
              <a:t>empId</a:t>
            </a:r>
            <a:r>
              <a:rPr lang="en-IN" dirty="0" smtClean="0"/>
              <a:t>"&gt;</a:t>
            </a:r>
          </a:p>
          <a:p>
            <a:pPr>
              <a:buNone/>
            </a:pPr>
            <a:r>
              <a:rPr lang="en-IN" dirty="0" smtClean="0"/>
              <a:t>      &lt;generator class="assigned"/&gt;</a:t>
            </a:r>
          </a:p>
          <a:p>
            <a:pPr>
              <a:buNone/>
            </a:pPr>
            <a:r>
              <a:rPr lang="en-IN" dirty="0" smtClean="0"/>
              <a:t>    &lt;/id&gt;</a:t>
            </a:r>
          </a:p>
          <a:p>
            <a:pPr>
              <a:buNone/>
            </a:pPr>
            <a:r>
              <a:rPr lang="en-IN" dirty="0" smtClean="0"/>
              <a:t>  &lt;property name="</a:t>
            </a:r>
            <a:r>
              <a:rPr lang="en-IN" dirty="0" err="1" smtClean="0"/>
              <a:t>empName</a:t>
            </a:r>
            <a:r>
              <a:rPr lang="en-IN" dirty="0" smtClean="0"/>
              <a:t>" length="8"/&gt;</a:t>
            </a:r>
          </a:p>
          <a:p>
            <a:pPr>
              <a:buNone/>
            </a:pPr>
            <a:r>
              <a:rPr lang="en-IN" dirty="0" smtClean="0"/>
              <a:t>  &lt;union-subclass name="</a:t>
            </a:r>
            <a:r>
              <a:rPr lang="en-IN" dirty="0" err="1" smtClean="0"/>
              <a:t>PermanentEmployee</a:t>
            </a:r>
            <a:r>
              <a:rPr lang="en-IN" dirty="0" smtClean="0"/>
              <a:t>" table="PETABLE1"&gt;</a:t>
            </a:r>
          </a:p>
          <a:p>
            <a:pPr>
              <a:buNone/>
            </a:pPr>
            <a:r>
              <a:rPr lang="en-IN" dirty="0" smtClean="0"/>
              <a:t>    &lt;property name="designation" length="10" /&gt;</a:t>
            </a:r>
          </a:p>
          <a:p>
            <a:pPr>
              <a:buNone/>
            </a:pPr>
            <a:r>
              <a:rPr lang="en-IN" dirty="0" smtClean="0"/>
              <a:t>    &lt;property name="department" length="10" /&gt;</a:t>
            </a:r>
          </a:p>
          <a:p>
            <a:pPr>
              <a:buNone/>
            </a:pPr>
            <a:r>
              <a:rPr lang="en-IN" dirty="0" smtClean="0"/>
              <a:t>  &lt;/union-subclass&gt;</a:t>
            </a:r>
          </a:p>
          <a:p>
            <a:pPr>
              <a:buNone/>
            </a:pPr>
            <a:r>
              <a:rPr lang="en-IN" dirty="0" smtClean="0"/>
              <a:t>  </a:t>
            </a:r>
          </a:p>
          <a:p>
            <a:pPr>
              <a:buNone/>
            </a:pPr>
            <a:r>
              <a:rPr lang="en-IN" dirty="0" smtClean="0"/>
              <a:t>  &lt;union-subclass name="</a:t>
            </a:r>
            <a:r>
              <a:rPr lang="en-IN" dirty="0" err="1" smtClean="0"/>
              <a:t>TemporaryEmployee</a:t>
            </a:r>
            <a:r>
              <a:rPr lang="en-IN" dirty="0" smtClean="0"/>
              <a:t>" table="TETABLE1"&gt;</a:t>
            </a:r>
          </a:p>
          <a:p>
            <a:pPr>
              <a:buNone/>
            </a:pPr>
            <a:r>
              <a:rPr lang="en-IN" dirty="0" smtClean="0"/>
              <a:t>    &lt;property name="</a:t>
            </a:r>
            <a:r>
              <a:rPr lang="en-IN" dirty="0" err="1" smtClean="0"/>
              <a:t>workingDays</a:t>
            </a:r>
            <a:r>
              <a:rPr lang="en-IN" dirty="0" smtClean="0"/>
              <a:t>" type="short" /&gt;</a:t>
            </a:r>
          </a:p>
          <a:p>
            <a:pPr>
              <a:buNone/>
            </a:pPr>
            <a:r>
              <a:rPr lang="en-IN" dirty="0" smtClean="0"/>
              <a:t>    &lt;property name="</a:t>
            </a:r>
            <a:r>
              <a:rPr lang="en-IN" dirty="0" err="1" smtClean="0"/>
              <a:t>contractorName</a:t>
            </a:r>
            <a:r>
              <a:rPr lang="en-IN" dirty="0" smtClean="0"/>
              <a:t>" length="10" /&gt;</a:t>
            </a:r>
          </a:p>
          <a:p>
            <a:pPr>
              <a:buNone/>
            </a:pPr>
            <a:r>
              <a:rPr lang="en-IN" dirty="0" smtClean="0"/>
              <a:t>  &lt;/union-subclass&gt;</a:t>
            </a:r>
          </a:p>
          <a:p>
            <a:pPr>
              <a:buNone/>
            </a:pPr>
            <a:r>
              <a:rPr lang="en-IN" dirty="0" smtClean="0"/>
              <a:t>&lt;/class&gt;</a:t>
            </a:r>
          </a:p>
          <a:p>
            <a:pPr>
              <a:buNone/>
            </a:pPr>
            <a:endParaRPr lang="en-IN" dirty="0" smtClean="0"/>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Table-per-concrete class JPA</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a:t>@Entity</a:t>
            </a:r>
            <a:r>
              <a:rPr lang="en-IN" dirty="0" smtClean="0"/>
              <a:t> </a:t>
            </a:r>
            <a:r>
              <a:rPr lang="en-IN" dirty="0"/>
              <a:t>@Table(</a:t>
            </a:r>
            <a:r>
              <a:rPr lang="en-IN" dirty="0" smtClean="0"/>
              <a:t>name </a:t>
            </a:r>
            <a:r>
              <a:rPr lang="en-IN" dirty="0"/>
              <a:t>=</a:t>
            </a:r>
            <a:r>
              <a:rPr lang="en-IN" dirty="0" smtClean="0"/>
              <a:t> </a:t>
            </a:r>
            <a:r>
              <a:rPr lang="en-IN" smtClean="0"/>
              <a:t>“Employee") </a:t>
            </a:r>
            <a:endParaRPr lang="en-IN" dirty="0" smtClean="0"/>
          </a:p>
          <a:p>
            <a:pPr>
              <a:buNone/>
            </a:pPr>
            <a:r>
              <a:rPr lang="en-IN" dirty="0" smtClean="0"/>
              <a:t>@</a:t>
            </a:r>
            <a:r>
              <a:rPr lang="en-IN" dirty="0"/>
              <a:t>Inheritance(</a:t>
            </a:r>
            <a:r>
              <a:rPr lang="en-IN" dirty="0" smtClean="0"/>
              <a:t>strategy </a:t>
            </a:r>
            <a:r>
              <a:rPr lang="en-IN" dirty="0"/>
              <a:t>=</a:t>
            </a:r>
            <a:r>
              <a:rPr lang="en-IN" dirty="0" smtClean="0"/>
              <a:t> </a:t>
            </a:r>
            <a:r>
              <a:rPr lang="en-IN" dirty="0" err="1" smtClean="0"/>
              <a:t>InheritanceType</a:t>
            </a:r>
            <a:r>
              <a:rPr lang="en-IN" dirty="0" err="1"/>
              <a:t>.</a:t>
            </a:r>
            <a:r>
              <a:rPr lang="en-IN" dirty="0" err="1" smtClean="0"/>
              <a:t>TABLE_PER_CLASS</a:t>
            </a:r>
            <a:r>
              <a:rPr lang="en-IN" dirty="0" smtClean="0"/>
              <a:t>)</a:t>
            </a:r>
          </a:p>
          <a:p>
            <a:pPr>
              <a:buNone/>
            </a:pPr>
            <a:endParaRPr lang="en-IN" dirty="0"/>
          </a:p>
          <a:p>
            <a:pPr>
              <a:buNone/>
            </a:pPr>
            <a:r>
              <a:rPr lang="en-IN" dirty="0" smtClean="0"/>
              <a:t>// Second Bean</a:t>
            </a:r>
          </a:p>
          <a:p>
            <a:pPr>
              <a:buNone/>
            </a:pPr>
            <a:endParaRPr lang="en-IN" dirty="0"/>
          </a:p>
          <a:p>
            <a:pPr>
              <a:buNone/>
            </a:pPr>
            <a:r>
              <a:rPr lang="en-IN" dirty="0"/>
              <a:t>@Entity</a:t>
            </a:r>
            <a:r>
              <a:rPr lang="en-IN" dirty="0" smtClean="0"/>
              <a:t> </a:t>
            </a:r>
            <a:r>
              <a:rPr lang="en-IN" dirty="0"/>
              <a:t>@Table(</a:t>
            </a:r>
            <a:r>
              <a:rPr lang="en-IN" dirty="0" smtClean="0"/>
              <a:t>name</a:t>
            </a:r>
            <a:r>
              <a:rPr lang="en-IN" dirty="0"/>
              <a:t>="EMPLOYEE</a:t>
            </a:r>
            <a:r>
              <a:rPr lang="en-IN" dirty="0" smtClean="0"/>
              <a:t>")</a:t>
            </a:r>
          </a:p>
          <a:p>
            <a:pPr>
              <a:buNone/>
            </a:pPr>
            <a:r>
              <a:rPr lang="en-IN" dirty="0" smtClean="0"/>
              <a:t> </a:t>
            </a:r>
            <a:r>
              <a:rPr lang="en-IN" dirty="0"/>
              <a:t>@</a:t>
            </a:r>
            <a:r>
              <a:rPr lang="en-IN" dirty="0" err="1"/>
              <a:t>AttributeOverrides</a:t>
            </a:r>
            <a:r>
              <a:rPr lang="en-IN" dirty="0"/>
              <a:t>({</a:t>
            </a:r>
            <a:r>
              <a:rPr lang="en-IN" dirty="0" smtClean="0"/>
              <a:t> </a:t>
            </a:r>
            <a:r>
              <a:rPr lang="en-IN" dirty="0"/>
              <a:t>@</a:t>
            </a:r>
            <a:r>
              <a:rPr lang="en-IN" dirty="0" err="1"/>
              <a:t>AttributeOverride</a:t>
            </a:r>
            <a:r>
              <a:rPr lang="en-IN" dirty="0"/>
              <a:t>(</a:t>
            </a:r>
            <a:r>
              <a:rPr lang="en-IN" dirty="0" smtClean="0"/>
              <a:t>name</a:t>
            </a:r>
            <a:r>
              <a:rPr lang="en-IN" dirty="0"/>
              <a:t>="</a:t>
            </a:r>
            <a:r>
              <a:rPr lang="en-IN" dirty="0" err="1"/>
              <a:t>firstname</a:t>
            </a:r>
            <a:r>
              <a:rPr lang="en-IN" dirty="0"/>
              <a:t>",</a:t>
            </a:r>
            <a:r>
              <a:rPr lang="en-IN" dirty="0" smtClean="0"/>
              <a:t> column</a:t>
            </a:r>
            <a:r>
              <a:rPr lang="en-IN" dirty="0"/>
              <a:t>=@Column(</a:t>
            </a:r>
            <a:r>
              <a:rPr lang="en-IN" dirty="0" smtClean="0"/>
              <a:t>name</a:t>
            </a:r>
            <a:r>
              <a:rPr lang="en-IN" dirty="0"/>
              <a:t>="FIRSTNAME")),</a:t>
            </a:r>
            <a:r>
              <a:rPr lang="en-IN" dirty="0" smtClean="0"/>
              <a:t> </a:t>
            </a:r>
            <a:r>
              <a:rPr lang="en-IN" dirty="0"/>
              <a:t>@</a:t>
            </a:r>
            <a:r>
              <a:rPr lang="en-IN" dirty="0" err="1"/>
              <a:t>AttributeOverride</a:t>
            </a:r>
            <a:r>
              <a:rPr lang="en-IN" dirty="0"/>
              <a:t>(</a:t>
            </a:r>
            <a:r>
              <a:rPr lang="en-IN" dirty="0" smtClean="0"/>
              <a:t>name</a:t>
            </a:r>
            <a:r>
              <a:rPr lang="en-IN" dirty="0"/>
              <a:t>="</a:t>
            </a:r>
            <a:r>
              <a:rPr lang="en-IN" dirty="0" err="1"/>
              <a:t>lastname</a:t>
            </a:r>
            <a:r>
              <a:rPr lang="en-IN" dirty="0"/>
              <a:t>",</a:t>
            </a:r>
            <a:r>
              <a:rPr lang="en-IN" dirty="0" smtClean="0"/>
              <a:t> column</a:t>
            </a:r>
            <a:r>
              <a:rPr lang="en-IN" dirty="0"/>
              <a:t>=@Column(</a:t>
            </a:r>
            <a:r>
              <a:rPr lang="en-IN" dirty="0" smtClean="0"/>
              <a:t>name</a:t>
            </a:r>
            <a:r>
              <a:rPr lang="en-IN" dirty="0"/>
              <a:t>="LASTNAME"))</a:t>
            </a:r>
            <a:r>
              <a:rPr lang="en-IN" dirty="0" smtClean="0"/>
              <a:t> </a:t>
            </a:r>
            <a:r>
              <a:rPr lang="en-IN" dirty="0"/>
              <a:t>})</a:t>
            </a:r>
            <a:r>
              <a:rPr lang="en-IN" dirty="0" smtClean="0"/>
              <a:t> </a:t>
            </a:r>
            <a:r>
              <a:rPr lang="en-IN" dirty="0"/>
              <a:t>public</a:t>
            </a:r>
            <a:r>
              <a:rPr lang="en-IN" dirty="0" smtClean="0"/>
              <a:t> </a:t>
            </a:r>
            <a:r>
              <a:rPr lang="en-IN" dirty="0"/>
              <a:t>class</a:t>
            </a:r>
            <a:r>
              <a:rPr lang="en-IN" dirty="0" smtClean="0"/>
              <a:t> </a:t>
            </a:r>
            <a:r>
              <a:rPr lang="en-IN" dirty="0"/>
              <a:t>Employee</a:t>
            </a:r>
            <a:r>
              <a:rPr lang="en-IN" dirty="0" smtClean="0"/>
              <a:t> </a:t>
            </a:r>
            <a:r>
              <a:rPr lang="en-IN" dirty="0"/>
              <a:t>extends</a:t>
            </a:r>
            <a:r>
              <a:rPr lang="en-IN" dirty="0" smtClean="0"/>
              <a:t> </a:t>
            </a:r>
            <a:r>
              <a:rPr lang="en-IN" dirty="0"/>
              <a:t>Person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Fetch in Mapping</a:t>
            </a:r>
            <a:endParaRPr lang="en-IN" dirty="0"/>
          </a:p>
        </p:txBody>
      </p:sp>
      <p:sp>
        <p:nvSpPr>
          <p:cNvPr id="3" name="Content Placeholder 2"/>
          <p:cNvSpPr>
            <a:spLocks noGrp="1"/>
          </p:cNvSpPr>
          <p:nvPr>
            <p:ph idx="1"/>
          </p:nvPr>
        </p:nvSpPr>
        <p:spPr/>
        <p:txBody>
          <a:bodyPr/>
          <a:lstStyle/>
          <a:p>
            <a:pPr fontAlgn="base"/>
            <a:r>
              <a:rPr lang="en-IN" dirty="0"/>
              <a:t>From the JPA 2.1 spec, the defaults are like so:</a:t>
            </a:r>
          </a:p>
          <a:p>
            <a:pPr fontAlgn="base"/>
            <a:r>
              <a:rPr lang="en-IN" dirty="0" err="1"/>
              <a:t>OneToMany:</a:t>
            </a:r>
            <a:r>
              <a:rPr lang="en-IN" i="1" dirty="0" err="1"/>
              <a:t>LAZY</a:t>
            </a:r>
            <a:endParaRPr lang="en-IN" dirty="0"/>
          </a:p>
          <a:p>
            <a:pPr fontAlgn="base"/>
            <a:r>
              <a:rPr lang="en-IN" dirty="0" err="1"/>
              <a:t>ManyToOne</a:t>
            </a:r>
            <a:r>
              <a:rPr lang="en-IN" dirty="0"/>
              <a:t>: </a:t>
            </a:r>
            <a:r>
              <a:rPr lang="en-IN" i="1" dirty="0"/>
              <a:t>EAGER</a:t>
            </a:r>
            <a:endParaRPr lang="en-IN" dirty="0"/>
          </a:p>
          <a:p>
            <a:pPr fontAlgn="base"/>
            <a:r>
              <a:rPr lang="en-IN" dirty="0" err="1"/>
              <a:t>ManyToMany</a:t>
            </a:r>
            <a:r>
              <a:rPr lang="en-IN" dirty="0"/>
              <a:t>: </a:t>
            </a:r>
            <a:r>
              <a:rPr lang="en-IN" i="1" dirty="0"/>
              <a:t>LAZY</a:t>
            </a:r>
            <a:endParaRPr lang="en-IN" dirty="0"/>
          </a:p>
          <a:p>
            <a:pPr fontAlgn="base"/>
            <a:r>
              <a:rPr lang="en-IN" dirty="0" err="1"/>
              <a:t>OneToOne</a:t>
            </a:r>
            <a:r>
              <a:rPr lang="en-IN" dirty="0"/>
              <a:t>: </a:t>
            </a:r>
            <a:r>
              <a:rPr lang="en-IN" i="1" dirty="0"/>
              <a:t>EAGER</a:t>
            </a:r>
            <a:endParaRPr lang="en-IN" dirty="0"/>
          </a:p>
          <a:p>
            <a:pPr fontAlgn="base"/>
            <a:r>
              <a:rPr lang="en-IN" dirty="0"/>
              <a:t>Columns : </a:t>
            </a:r>
            <a:r>
              <a:rPr lang="en-IN" i="1" dirty="0"/>
              <a:t>EAGER</a:t>
            </a: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Hibernate Relational Associations </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a:t>Two important features of Hibernate are </a:t>
            </a:r>
            <a:r>
              <a:rPr lang="en-IN" dirty="0">
                <a:hlinkClick r:id="rId2"/>
              </a:rPr>
              <a:t>Inheritance (Hierarchical) Mapping (supported by table-per-subclass etc.) </a:t>
            </a:r>
            <a:r>
              <a:rPr lang="en-IN" dirty="0"/>
              <a:t>and Relational Associations (supported by one-to-many etc.) The first one is discussed earlier and now let us go for the second one.</a:t>
            </a:r>
          </a:p>
          <a:p>
            <a:pPr fontAlgn="base"/>
            <a:r>
              <a:rPr lang="en-IN" dirty="0"/>
              <a:t>In database terminology, an </a:t>
            </a:r>
            <a:r>
              <a:rPr lang="en-IN" b="1" dirty="0"/>
              <a:t>association denotes a relationship between two tables</a:t>
            </a:r>
            <a:r>
              <a:rPr lang="en-IN" dirty="0"/>
              <a:t>. This tutorial explains the way how Hibernate writes Java bean classes to implement this relation</a:t>
            </a:r>
          </a:p>
          <a:p>
            <a:pPr>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a:t>
            </a:r>
            <a:endParaRPr lang="en-IN" dirty="0"/>
          </a:p>
        </p:txBody>
      </p:sp>
      <p:sp>
        <p:nvSpPr>
          <p:cNvPr id="3" name="Content Placeholder 2"/>
          <p:cNvSpPr>
            <a:spLocks noGrp="1"/>
          </p:cNvSpPr>
          <p:nvPr>
            <p:ph idx="1"/>
          </p:nvPr>
        </p:nvSpPr>
        <p:spPr/>
        <p:txBody>
          <a:bodyPr/>
          <a:lstStyle/>
          <a:p>
            <a:r>
              <a:rPr lang="en-IN" dirty="0"/>
              <a:t>Inheritance is one of the most visible facets of Object-relational mismatch. Object oriented systems can model both “is a” and “has a” relationship. Relational model supports only “has a” relationship between two entities. Hibernate can help you map such Objects with relational tables. But you need to choose certain mapping strategy based on your needs.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associations Hibernate supports</a:t>
            </a:r>
            <a:endParaRPr lang="en-IN" dirty="0"/>
          </a:p>
        </p:txBody>
      </p:sp>
      <p:sp>
        <p:nvSpPr>
          <p:cNvPr id="3" name="Content Placeholder 2"/>
          <p:cNvSpPr>
            <a:spLocks noGrp="1"/>
          </p:cNvSpPr>
          <p:nvPr>
            <p:ph idx="1"/>
          </p:nvPr>
        </p:nvSpPr>
        <p:spPr/>
        <p:txBody>
          <a:bodyPr/>
          <a:lstStyle/>
          <a:p>
            <a:pPr fontAlgn="base"/>
            <a:r>
              <a:rPr lang="en-IN" dirty="0"/>
              <a:t>The associations may be unidirectional or bidirectional.</a:t>
            </a:r>
          </a:p>
          <a:p>
            <a:pPr fontAlgn="base"/>
            <a:r>
              <a:rPr lang="en-IN" dirty="0"/>
              <a:t>The 4 associations Hibernate supports are</a:t>
            </a:r>
          </a:p>
          <a:p>
            <a:pPr fontAlgn="base"/>
            <a:r>
              <a:rPr lang="en-IN" b="1" dirty="0"/>
              <a:t>1. </a:t>
            </a:r>
            <a:r>
              <a:rPr lang="en-IN" dirty="0">
                <a:hlinkClick r:id="rId2"/>
              </a:rPr>
              <a:t>One to One</a:t>
            </a:r>
            <a:r>
              <a:rPr lang="en-IN" dirty="0"/>
              <a:t/>
            </a:r>
            <a:br>
              <a:rPr lang="en-IN" dirty="0"/>
            </a:br>
            <a:r>
              <a:rPr lang="en-IN" b="1" dirty="0"/>
              <a:t>2. </a:t>
            </a:r>
            <a:r>
              <a:rPr lang="en-IN" dirty="0">
                <a:hlinkClick r:id="rId3"/>
              </a:rPr>
              <a:t>One to Many</a:t>
            </a:r>
            <a:r>
              <a:rPr lang="en-IN" dirty="0"/>
              <a:t/>
            </a:r>
            <a:br>
              <a:rPr lang="en-IN" dirty="0"/>
            </a:br>
            <a:r>
              <a:rPr lang="en-IN" b="1" dirty="0"/>
              <a:t>3.</a:t>
            </a:r>
            <a:r>
              <a:rPr lang="en-IN" dirty="0"/>
              <a:t> </a:t>
            </a:r>
            <a:r>
              <a:rPr lang="en-IN" dirty="0">
                <a:hlinkClick r:id="rId4"/>
              </a:rPr>
              <a:t>Many to One</a:t>
            </a:r>
            <a:r>
              <a:rPr lang="en-IN" dirty="0"/>
              <a:t/>
            </a:r>
            <a:br>
              <a:rPr lang="en-IN" dirty="0"/>
            </a:br>
            <a:r>
              <a:rPr lang="en-IN" b="1" dirty="0"/>
              <a:t>4.</a:t>
            </a:r>
            <a:r>
              <a:rPr lang="en-IN" dirty="0"/>
              <a:t> </a:t>
            </a:r>
            <a:r>
              <a:rPr lang="en-IN" dirty="0">
                <a:hlinkClick r:id="rId5"/>
              </a:rPr>
              <a:t>Many to Many</a:t>
            </a:r>
            <a:endParaRPr lang="en-IN"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One-to-One Example </a:t>
            </a:r>
            <a:r>
              <a:rPr lang="en-IN" b="1" dirty="0" smtClean="0"/>
              <a:t>Hibernate</a:t>
            </a: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IN" b="1" dirty="0"/>
              <a:t>One-To-one Relationship:</a:t>
            </a:r>
            <a:r>
              <a:rPr lang="en-IN" dirty="0"/>
              <a:t> In one-to-one relationship, </a:t>
            </a:r>
            <a:r>
              <a:rPr lang="en-IN" b="1" dirty="0"/>
              <a:t>one record in one table is related to exactly to one record in another table. </a:t>
            </a:r>
            <a:r>
              <a:rPr lang="en-IN" dirty="0"/>
              <a:t>The two tables are associated with a </a:t>
            </a:r>
            <a:r>
              <a:rPr lang="en-IN" b="1" dirty="0"/>
              <a:t>foreign key</a:t>
            </a:r>
            <a:r>
              <a:rPr lang="en-IN" dirty="0"/>
              <a:t>. That is, the </a:t>
            </a:r>
            <a:r>
              <a:rPr lang="en-IN" b="1" dirty="0"/>
              <a:t>primary key</a:t>
            </a:r>
            <a:r>
              <a:rPr lang="en-IN" dirty="0"/>
              <a:t> of one table is the</a:t>
            </a:r>
            <a:r>
              <a:rPr lang="en-IN" b="1" dirty="0"/>
              <a:t> foreign key </a:t>
            </a:r>
            <a:r>
              <a:rPr lang="en-IN" dirty="0"/>
              <a:t>in another table.</a:t>
            </a:r>
          </a:p>
          <a:p>
            <a:pPr fontAlgn="base"/>
            <a:r>
              <a:rPr lang="en-IN" b="1" dirty="0"/>
              <a:t>Concept:</a:t>
            </a:r>
            <a:r>
              <a:rPr lang="en-IN" dirty="0"/>
              <a:t> One </a:t>
            </a:r>
            <a:r>
              <a:rPr lang="en-IN" b="1" dirty="0"/>
              <a:t>Student</a:t>
            </a:r>
            <a:r>
              <a:rPr lang="en-IN" dirty="0"/>
              <a:t> contains only one residential </a:t>
            </a:r>
            <a:r>
              <a:rPr lang="en-IN" b="1" dirty="0"/>
              <a:t>address</a:t>
            </a:r>
            <a:r>
              <a:rPr lang="en-IN" dirty="0"/>
              <a:t>. Here, </a:t>
            </a:r>
            <a:r>
              <a:rPr lang="en-IN" b="1" dirty="0"/>
              <a:t>Student</a:t>
            </a:r>
            <a:r>
              <a:rPr lang="en-IN" dirty="0"/>
              <a:t> class maps to </a:t>
            </a:r>
            <a:r>
              <a:rPr lang="en-IN" b="1" dirty="0" err="1"/>
              <a:t>studentinfo</a:t>
            </a:r>
            <a:r>
              <a:rPr lang="en-IN" b="1" dirty="0"/>
              <a:t> table</a:t>
            </a:r>
            <a:r>
              <a:rPr lang="en-IN" dirty="0"/>
              <a:t> and </a:t>
            </a:r>
            <a:r>
              <a:rPr lang="en-IN" b="1" dirty="0"/>
              <a:t>Address</a:t>
            </a:r>
            <a:r>
              <a:rPr lang="en-IN" dirty="0"/>
              <a:t> class maps to </a:t>
            </a:r>
            <a:r>
              <a:rPr lang="en-IN" b="1" dirty="0" err="1"/>
              <a:t>addressinfo</a:t>
            </a:r>
            <a:r>
              <a:rPr lang="en-IN" b="1" dirty="0"/>
              <a:t> table.</a:t>
            </a:r>
            <a:endParaRPr lang="en-IN" dirty="0"/>
          </a:p>
          <a:p>
            <a:pPr fontAlgn="base"/>
            <a:r>
              <a:rPr lang="en-IN" b="1" dirty="0"/>
              <a:t>Association in tables:</a:t>
            </a:r>
            <a:r>
              <a:rPr lang="en-IN" dirty="0"/>
              <a:t> </a:t>
            </a:r>
            <a:r>
              <a:rPr lang="en-IN" b="1" dirty="0" err="1"/>
              <a:t>sid</a:t>
            </a:r>
            <a:r>
              <a:rPr lang="en-IN" dirty="0"/>
              <a:t> exists in both the tables. </a:t>
            </a:r>
            <a:r>
              <a:rPr lang="en-IN" b="1" dirty="0" err="1"/>
              <a:t>sid</a:t>
            </a:r>
            <a:r>
              <a:rPr lang="en-IN" dirty="0"/>
              <a:t> is declared as </a:t>
            </a:r>
            <a:r>
              <a:rPr lang="en-IN" b="1" dirty="0"/>
              <a:t>primary key in </a:t>
            </a:r>
            <a:r>
              <a:rPr lang="en-IN" b="1" dirty="0" err="1"/>
              <a:t>studentinfo</a:t>
            </a:r>
            <a:r>
              <a:rPr lang="en-IN" b="1" dirty="0"/>
              <a:t> table</a:t>
            </a:r>
            <a:r>
              <a:rPr lang="en-IN" dirty="0"/>
              <a:t> and the same </a:t>
            </a:r>
            <a:r>
              <a:rPr lang="en-IN" b="1" dirty="0" err="1"/>
              <a:t>sid</a:t>
            </a:r>
            <a:r>
              <a:rPr lang="en-IN" b="1" dirty="0"/>
              <a:t> is declared as foreign key in </a:t>
            </a:r>
            <a:r>
              <a:rPr lang="en-IN" b="1" dirty="0" err="1"/>
              <a:t>addressinfo</a:t>
            </a:r>
            <a:r>
              <a:rPr lang="en-IN" b="1" dirty="0"/>
              <a:t> table</a:t>
            </a:r>
            <a:r>
              <a:rPr lang="en-IN" dirty="0"/>
              <a:t>. That is, </a:t>
            </a:r>
            <a:r>
              <a:rPr lang="en-IN" b="1" dirty="0" err="1"/>
              <a:t>sid</a:t>
            </a:r>
            <a:r>
              <a:rPr lang="en-IN" dirty="0"/>
              <a:t> exists in both the tables.</a:t>
            </a:r>
          </a:p>
          <a:p>
            <a:pPr fontAlgn="base"/>
            <a:r>
              <a:rPr lang="en-IN" b="1" dirty="0"/>
              <a:t>Bean coding: </a:t>
            </a:r>
            <a:r>
              <a:rPr lang="en-IN" dirty="0"/>
              <a:t>Two beans exist,</a:t>
            </a:r>
            <a:r>
              <a:rPr lang="en-IN" b="1" dirty="0"/>
              <a:t> Student </a:t>
            </a:r>
            <a:r>
              <a:rPr lang="en-IN" dirty="0"/>
              <a:t>and </a:t>
            </a:r>
            <a:r>
              <a:rPr lang="en-IN" b="1" dirty="0"/>
              <a:t>Address</a:t>
            </a:r>
            <a:r>
              <a:rPr lang="en-IN" dirty="0"/>
              <a:t>. As</a:t>
            </a:r>
            <a:r>
              <a:rPr lang="en-IN" b="1" dirty="0"/>
              <a:t> Student</a:t>
            </a:r>
            <a:r>
              <a:rPr lang="en-IN" dirty="0"/>
              <a:t> have one to one relationship with </a:t>
            </a:r>
            <a:r>
              <a:rPr lang="en-IN" b="1" dirty="0"/>
              <a:t>Address</a:t>
            </a:r>
            <a:r>
              <a:rPr lang="en-IN" dirty="0"/>
              <a:t> and as well </a:t>
            </a:r>
            <a:r>
              <a:rPr lang="en-IN" b="1" dirty="0"/>
              <a:t>Address</a:t>
            </a:r>
            <a:r>
              <a:rPr lang="en-IN" dirty="0"/>
              <a:t> have one to one relationship with </a:t>
            </a:r>
            <a:r>
              <a:rPr lang="en-IN" b="1" dirty="0"/>
              <a:t>Student</a:t>
            </a:r>
            <a:r>
              <a:rPr lang="en-IN" dirty="0"/>
              <a:t>, one object of </a:t>
            </a:r>
            <a:r>
              <a:rPr lang="en-IN" b="1" dirty="0"/>
              <a:t>Address</a:t>
            </a:r>
            <a:r>
              <a:rPr lang="en-IN" dirty="0"/>
              <a:t> is created in </a:t>
            </a:r>
            <a:r>
              <a:rPr lang="en-IN" b="1" dirty="0"/>
              <a:t>Student</a:t>
            </a:r>
            <a:r>
              <a:rPr lang="en-IN" dirty="0"/>
              <a:t> class and also one object of </a:t>
            </a:r>
            <a:r>
              <a:rPr lang="en-IN" b="1" dirty="0"/>
              <a:t>Student</a:t>
            </a:r>
            <a:r>
              <a:rPr lang="en-IN" dirty="0"/>
              <a:t> is created in </a:t>
            </a:r>
            <a:r>
              <a:rPr lang="en-IN" b="1" dirty="0"/>
              <a:t>Address </a:t>
            </a:r>
            <a:r>
              <a:rPr lang="en-IN" dirty="0"/>
              <a:t>class</a:t>
            </a:r>
            <a:r>
              <a:rPr lang="en-IN" dirty="0" smtClean="0"/>
              <a: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IN" dirty="0"/>
              <a:t>&lt;many-to-one&gt; XML element is used to establish the many-to-one relationship between the </a:t>
            </a:r>
            <a:r>
              <a:rPr lang="en-IN" b="1" dirty="0"/>
              <a:t>Dept</a:t>
            </a:r>
            <a:r>
              <a:rPr lang="en-IN" dirty="0"/>
              <a:t> and </a:t>
            </a:r>
            <a:r>
              <a:rPr lang="en-IN" b="1" dirty="0"/>
              <a:t>Employee</a:t>
            </a:r>
            <a:r>
              <a:rPr lang="en-IN" dirty="0"/>
              <a:t> classes.</a:t>
            </a:r>
          </a:p>
          <a:p>
            <a:pPr fontAlgn="base"/>
            <a:r>
              <a:rPr lang="en-IN" dirty="0"/>
              <a:t>cascade="all"</a:t>
            </a:r>
          </a:p>
          <a:p>
            <a:pPr fontAlgn="base"/>
            <a:r>
              <a:rPr lang="en-IN" dirty="0"/>
              <a:t>The </a:t>
            </a:r>
            <a:r>
              <a:rPr lang="en-IN" b="1" dirty="0"/>
              <a:t>cascade</a:t>
            </a:r>
            <a:r>
              <a:rPr lang="en-IN" dirty="0"/>
              <a:t> attribute does the required operations to the associated Java class. </a:t>
            </a:r>
            <a:r>
              <a:rPr lang="en-IN" b="1" dirty="0"/>
              <a:t>all</a:t>
            </a:r>
            <a:r>
              <a:rPr lang="en-IN" dirty="0"/>
              <a:t> value set to cascade element, cascades all the operations. For example, if you save the </a:t>
            </a:r>
            <a:r>
              <a:rPr lang="en-IN" b="1" dirty="0" err="1"/>
              <a:t>Employee</a:t>
            </a:r>
            <a:r>
              <a:rPr lang="en-IN" dirty="0" err="1"/>
              <a:t>object</a:t>
            </a:r>
            <a:r>
              <a:rPr lang="en-IN" dirty="0"/>
              <a:t>, the corresponding </a:t>
            </a:r>
            <a:r>
              <a:rPr lang="en-IN" b="1" dirty="0"/>
              <a:t>Dept</a:t>
            </a:r>
            <a:r>
              <a:rPr lang="en-IN" dirty="0"/>
              <a:t> object also will be saved automatically.</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IN" b="1" dirty="0" smtClean="0"/>
              <a:t>Association in tables:</a:t>
            </a:r>
            <a:r>
              <a:rPr lang="en-IN" dirty="0" smtClean="0"/>
              <a:t> </a:t>
            </a:r>
            <a:r>
              <a:rPr lang="en-IN" b="1" dirty="0" err="1" smtClean="0"/>
              <a:t>studentId</a:t>
            </a:r>
            <a:r>
              <a:rPr lang="en-IN" dirty="0" smtClean="0"/>
              <a:t> and </a:t>
            </a:r>
            <a:r>
              <a:rPr lang="en-IN" b="1" dirty="0" err="1" smtClean="0"/>
              <a:t>courseId</a:t>
            </a:r>
            <a:r>
              <a:rPr lang="en-IN" dirty="0" smtClean="0"/>
              <a:t> are the primary keys in </a:t>
            </a:r>
            <a:r>
              <a:rPr lang="en-IN" b="1" dirty="0" err="1" smtClean="0"/>
              <a:t>studentinfo</a:t>
            </a:r>
            <a:r>
              <a:rPr lang="en-IN" b="1" dirty="0" smtClean="0"/>
              <a:t> </a:t>
            </a:r>
            <a:r>
              <a:rPr lang="en-IN" dirty="0" smtClean="0"/>
              <a:t>and </a:t>
            </a:r>
            <a:r>
              <a:rPr lang="en-IN" b="1" dirty="0" err="1" smtClean="0"/>
              <a:t>courseinfo</a:t>
            </a:r>
            <a:r>
              <a:rPr lang="en-IN" dirty="0" smtClean="0"/>
              <a:t> tables. </a:t>
            </a:r>
            <a:r>
              <a:rPr lang="en-IN" b="1" dirty="0" err="1" smtClean="0"/>
              <a:t>studentId</a:t>
            </a:r>
            <a:r>
              <a:rPr lang="en-IN" b="1" dirty="0" smtClean="0"/>
              <a:t> </a:t>
            </a:r>
            <a:r>
              <a:rPr lang="en-IN" dirty="0" smtClean="0"/>
              <a:t>is the </a:t>
            </a:r>
            <a:r>
              <a:rPr lang="en-IN" b="1" dirty="0" smtClean="0"/>
              <a:t>foreign key</a:t>
            </a:r>
            <a:r>
              <a:rPr lang="en-IN" dirty="0" smtClean="0"/>
              <a:t>, in </a:t>
            </a:r>
            <a:r>
              <a:rPr lang="en-IN" b="1" dirty="0" err="1" smtClean="0"/>
              <a:t>courseinfo</a:t>
            </a:r>
            <a:r>
              <a:rPr lang="en-IN" dirty="0" smtClean="0"/>
              <a:t>, associated with </a:t>
            </a:r>
            <a:r>
              <a:rPr lang="en-IN" b="1" dirty="0" err="1" smtClean="0"/>
              <a:t>courseId</a:t>
            </a:r>
            <a:r>
              <a:rPr lang="en-IN" dirty="0" smtClean="0"/>
              <a:t>. Similarly, </a:t>
            </a:r>
            <a:r>
              <a:rPr lang="en-IN" b="1" dirty="0" err="1" smtClean="0"/>
              <a:t>courseId</a:t>
            </a:r>
            <a:r>
              <a:rPr lang="en-IN" dirty="0" smtClean="0"/>
              <a:t> is the </a:t>
            </a:r>
            <a:r>
              <a:rPr lang="en-IN" b="1" dirty="0" smtClean="0"/>
              <a:t>foreign key</a:t>
            </a:r>
            <a:r>
              <a:rPr lang="en-IN" dirty="0" smtClean="0"/>
              <a:t>, in</a:t>
            </a:r>
            <a:r>
              <a:rPr lang="en-IN" b="1" dirty="0" smtClean="0"/>
              <a:t> </a:t>
            </a:r>
            <a:r>
              <a:rPr lang="en-IN" b="1" dirty="0" err="1" smtClean="0"/>
              <a:t>studentinfo</a:t>
            </a:r>
            <a:r>
              <a:rPr lang="en-IN" dirty="0" smtClean="0"/>
              <a:t>, associated with </a:t>
            </a:r>
            <a:r>
              <a:rPr lang="en-IN" b="1" dirty="0" err="1" smtClean="0"/>
              <a:t>studentId</a:t>
            </a:r>
            <a:r>
              <a:rPr lang="en-IN" dirty="0" smtClean="0"/>
              <a:t>. This mapping is done with &lt;key&gt; element in mapping table. </a:t>
            </a:r>
            <a:r>
              <a:rPr lang="en-IN" b="1" dirty="0" smtClean="0"/>
              <a:t>&lt;key&gt; represents always a foreign key in a database table</a:t>
            </a:r>
            <a:r>
              <a:rPr lang="en-IN" dirty="0" smtClean="0"/>
              <a:t>.</a:t>
            </a:r>
          </a:p>
          <a:p>
            <a:pPr fontAlgn="base"/>
            <a:r>
              <a:rPr lang="en-IN" b="1" dirty="0" smtClean="0"/>
              <a:t>Bean coding: </a:t>
            </a:r>
            <a:r>
              <a:rPr lang="en-IN" dirty="0" smtClean="0"/>
              <a:t>Two beans exist,</a:t>
            </a:r>
            <a:r>
              <a:rPr lang="en-IN" b="1" dirty="0" smtClean="0"/>
              <a:t> Student</a:t>
            </a:r>
            <a:r>
              <a:rPr lang="en-IN" dirty="0" smtClean="0"/>
              <a:t> and </a:t>
            </a:r>
            <a:r>
              <a:rPr lang="en-IN" b="1" dirty="0" smtClean="0"/>
              <a:t>Course</a:t>
            </a:r>
            <a:r>
              <a:rPr lang="en-IN" dirty="0" smtClean="0"/>
              <a:t>. A </a:t>
            </a:r>
            <a:r>
              <a:rPr lang="en-IN" b="1" dirty="0" smtClean="0"/>
              <a:t>Set</a:t>
            </a:r>
            <a:r>
              <a:rPr lang="en-IN" dirty="0" smtClean="0"/>
              <a:t> is created i</a:t>
            </a:r>
            <a:r>
              <a:rPr lang="en-IN" b="1" dirty="0" smtClean="0"/>
              <a:t>n Student</a:t>
            </a:r>
            <a:r>
              <a:rPr lang="en-IN" dirty="0" smtClean="0"/>
              <a:t> class to which all the courses attended by the student are added. Similarly, another </a:t>
            </a:r>
            <a:r>
              <a:rPr lang="en-IN" b="1" dirty="0" smtClean="0"/>
              <a:t>Set</a:t>
            </a:r>
            <a:r>
              <a:rPr lang="en-IN" dirty="0" smtClean="0"/>
              <a:t> is created in </a:t>
            </a:r>
            <a:r>
              <a:rPr lang="en-IN" b="1" dirty="0" smtClean="0"/>
              <a:t>Course </a:t>
            </a:r>
            <a:r>
              <a:rPr lang="en-IN" dirty="0" smtClean="0"/>
              <a:t>class to which all the students attending the course are added. Here, </a:t>
            </a:r>
            <a:r>
              <a:rPr lang="en-IN" b="1" dirty="0" smtClean="0"/>
              <a:t>Set</a:t>
            </a:r>
            <a:r>
              <a:rPr lang="en-IN" dirty="0" smtClean="0"/>
              <a:t> is preferred to</a:t>
            </a:r>
            <a:r>
              <a:rPr lang="en-IN" b="1" dirty="0" smtClean="0"/>
              <a:t> List</a:t>
            </a:r>
            <a:r>
              <a:rPr lang="en-IN" dirty="0" smtClean="0"/>
              <a:t> for the reason one student does not go to the same course twice and similarly one course does not have the same student twice. Instead of </a:t>
            </a:r>
            <a:r>
              <a:rPr lang="en-IN" b="1" dirty="0" smtClean="0"/>
              <a:t>Set</a:t>
            </a:r>
            <a:r>
              <a:rPr lang="en-IN" dirty="0" smtClean="0"/>
              <a:t>,</a:t>
            </a:r>
            <a:r>
              <a:rPr lang="en-IN" b="1" dirty="0" smtClean="0"/>
              <a:t> List </a:t>
            </a:r>
            <a:r>
              <a:rPr lang="en-IN" dirty="0" smtClean="0"/>
              <a:t>also can be used where applicable in other cases. But one thing must be clear, in many-to-many association, </a:t>
            </a:r>
            <a:r>
              <a:rPr lang="en-IN" b="1" dirty="0" smtClean="0"/>
              <a:t>it is a must to use a collection class on both the sides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One to One Mapping</a:t>
            </a:r>
            <a:endParaRPr lang="en-IN" dirty="0"/>
          </a:p>
        </p:txBody>
      </p:sp>
      <p:pic>
        <p:nvPicPr>
          <p:cNvPr id="6" name="Picture 2" descr="C:\Users\Rags\Downloads\one-to-one.png"/>
          <p:cNvPicPr>
            <a:picLocks noGrp="1" noChangeAspect="1" noChangeArrowheads="1"/>
          </p:cNvPicPr>
          <p:nvPr>
            <p:ph idx="1"/>
          </p:nvPr>
        </p:nvPicPr>
        <p:blipFill>
          <a:blip r:embed="rId2"/>
          <a:srcRect/>
          <a:stretch>
            <a:fillRect/>
          </a:stretch>
        </p:blipFill>
        <p:spPr bwMode="auto">
          <a:xfrm>
            <a:off x="457200" y="2704369"/>
            <a:ext cx="8229600" cy="2317624"/>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One to One Mapping XML &amp; JPA</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a:t>A unidirectional one-to-one association uses the relationship student and address</a:t>
            </a:r>
            <a:endParaRPr lang="en-IN" dirty="0" smtClean="0"/>
          </a:p>
          <a:p>
            <a:pPr>
              <a:buNone/>
            </a:pPr>
            <a:endParaRPr lang="en-IN" dirty="0"/>
          </a:p>
          <a:p>
            <a:pPr>
              <a:buNone/>
            </a:pPr>
            <a:r>
              <a:rPr lang="en-IN" dirty="0" smtClean="0"/>
              <a:t>XML :</a:t>
            </a:r>
          </a:p>
          <a:p>
            <a:pPr>
              <a:buNone/>
            </a:pPr>
            <a:r>
              <a:rPr lang="en-IN" dirty="0" smtClean="0"/>
              <a:t>	&lt;one-to-one name="address“ </a:t>
            </a:r>
          </a:p>
          <a:p>
            <a:pPr>
              <a:buNone/>
            </a:pPr>
            <a:r>
              <a:rPr lang="en-IN" dirty="0" smtClean="0"/>
              <a:t>	class=“</a:t>
            </a:r>
            <a:r>
              <a:rPr lang="en-IN" dirty="0" err="1" smtClean="0"/>
              <a:t>xml.Address</a:t>
            </a:r>
            <a:r>
              <a:rPr lang="en-IN" dirty="0" smtClean="0"/>
              <a:t>“ cascade="all" /&gt;</a:t>
            </a:r>
          </a:p>
          <a:p>
            <a:pPr>
              <a:buNone/>
            </a:pPr>
            <a:endParaRPr lang="en-IN" dirty="0"/>
          </a:p>
          <a:p>
            <a:pPr>
              <a:buNone/>
            </a:pPr>
            <a:r>
              <a:rPr lang="en-IN" dirty="0" smtClean="0"/>
              <a:t>JPA:</a:t>
            </a:r>
          </a:p>
          <a:p>
            <a:pPr>
              <a:buNone/>
            </a:pPr>
            <a:r>
              <a:rPr lang="en-IN" dirty="0" smtClean="0"/>
              <a:t>	@</a:t>
            </a:r>
            <a:r>
              <a:rPr lang="en-IN" dirty="0" err="1" smtClean="0"/>
              <a:t>OneToOne</a:t>
            </a:r>
            <a:r>
              <a:rPr lang="en-IN" dirty="0" smtClean="0"/>
              <a:t>(cascade = </a:t>
            </a:r>
            <a:r>
              <a:rPr lang="en-IN" dirty="0" err="1" smtClean="0"/>
              <a:t>CascadeType.ALL</a:t>
            </a:r>
            <a:r>
              <a:rPr lang="en-IN" dirty="0" smtClean="0"/>
              <a:t>)</a:t>
            </a:r>
          </a:p>
          <a:p>
            <a:pPr>
              <a:buNone/>
            </a:pPr>
            <a:endParaRPr lang="en-IN" dirty="0" smtClean="0"/>
          </a:p>
          <a:p>
            <a:endParaRPr lang="en-IN"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One to Many Mapping</a:t>
            </a:r>
            <a:endParaRPr lang="en-IN" dirty="0"/>
          </a:p>
        </p:txBody>
      </p:sp>
      <p:pic>
        <p:nvPicPr>
          <p:cNvPr id="3074" name="Picture 2" descr="C:\Users\Rags\Downloads\Onetomany(IT).png"/>
          <p:cNvPicPr>
            <a:picLocks noGrp="1" noChangeAspect="1" noChangeArrowheads="1"/>
          </p:cNvPicPr>
          <p:nvPr>
            <p:ph idx="1"/>
          </p:nvPr>
        </p:nvPicPr>
        <p:blipFill>
          <a:blip r:embed="rId2"/>
          <a:srcRect/>
          <a:stretch>
            <a:fillRect/>
          </a:stretch>
        </p:blipFill>
        <p:spPr bwMode="auto">
          <a:xfrm>
            <a:off x="457200" y="2663173"/>
            <a:ext cx="8229600" cy="240001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One to Many XML</a:t>
            </a:r>
            <a:endParaRPr lang="en-IN" dirty="0"/>
          </a:p>
        </p:txBody>
      </p:sp>
      <p:sp>
        <p:nvSpPr>
          <p:cNvPr id="3" name="Content Placeholder 2"/>
          <p:cNvSpPr>
            <a:spLocks noGrp="1"/>
          </p:cNvSpPr>
          <p:nvPr>
            <p:ph idx="1"/>
          </p:nvPr>
        </p:nvSpPr>
        <p:spPr/>
        <p:txBody>
          <a:bodyPr>
            <a:normAutofit fontScale="92500" lnSpcReduction="10000"/>
          </a:bodyPr>
          <a:lstStyle/>
          <a:p>
            <a:r>
              <a:rPr lang="en-IN" dirty="0"/>
              <a:t>A unidirectional One-to-many association on a foreign key is an unusual case, and is not recommended. Consider referring One to Many using </a:t>
            </a:r>
            <a:r>
              <a:rPr lang="en-IN" dirty="0" smtClean="0"/>
              <a:t>Joins</a:t>
            </a:r>
          </a:p>
          <a:p>
            <a:endParaRPr lang="en-IN" dirty="0"/>
          </a:p>
          <a:p>
            <a:pPr>
              <a:buNone/>
            </a:pPr>
            <a:r>
              <a:rPr lang="en-IN" dirty="0" smtClean="0"/>
              <a:t>&lt;set </a:t>
            </a:r>
            <a:r>
              <a:rPr lang="en-IN" dirty="0"/>
              <a:t>name="</a:t>
            </a:r>
            <a:r>
              <a:rPr lang="en-IN" dirty="0" err="1"/>
              <a:t>studentPhone</a:t>
            </a:r>
            <a:r>
              <a:rPr lang="en-IN" dirty="0"/>
              <a:t>" cascade="all"&gt;</a:t>
            </a:r>
            <a:endParaRPr lang="en-IN" dirty="0" smtClean="0"/>
          </a:p>
          <a:p>
            <a:pPr>
              <a:buNone/>
            </a:pPr>
            <a:r>
              <a:rPr lang="en-IN" dirty="0" smtClean="0"/>
              <a:t>		&lt;</a:t>
            </a:r>
            <a:r>
              <a:rPr lang="en-IN" dirty="0"/>
              <a:t>key column="</a:t>
            </a:r>
            <a:r>
              <a:rPr lang="en-IN" dirty="0" err="1"/>
              <a:t>stud_id</a:t>
            </a:r>
            <a:r>
              <a:rPr lang="en-IN" dirty="0"/>
              <a:t>" /&gt;</a:t>
            </a:r>
            <a:endParaRPr lang="en-IN" dirty="0" smtClean="0"/>
          </a:p>
          <a:p>
            <a:pPr>
              <a:buNone/>
            </a:pPr>
            <a:r>
              <a:rPr lang="en-IN" dirty="0" smtClean="0"/>
              <a:t>		&lt;</a:t>
            </a:r>
            <a:r>
              <a:rPr lang="en-IN" dirty="0"/>
              <a:t>one-to-many class</a:t>
            </a:r>
            <a:r>
              <a:rPr lang="en-IN" dirty="0" smtClean="0"/>
              <a:t>=“</a:t>
            </a:r>
            <a:r>
              <a:rPr lang="en-IN" dirty="0" err="1" smtClean="0"/>
              <a:t>xml.Phone</a:t>
            </a:r>
            <a:r>
              <a:rPr lang="en-IN" dirty="0"/>
              <a:t>" /&gt;</a:t>
            </a:r>
            <a:endParaRPr lang="en-IN" dirty="0" smtClean="0"/>
          </a:p>
          <a:p>
            <a:pPr>
              <a:buNone/>
            </a:pPr>
            <a:r>
              <a:rPr lang="en-IN" dirty="0"/>
              <a:t>&lt;/set&gt;</a:t>
            </a:r>
            <a:endParaRPr lang="en-IN" dirty="0" smtClean="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One to Many JPA</a:t>
            </a:r>
            <a:endParaRPr lang="en-IN" dirty="0"/>
          </a:p>
        </p:txBody>
      </p:sp>
      <p:sp>
        <p:nvSpPr>
          <p:cNvPr id="3" name="Content Placeholder 2"/>
          <p:cNvSpPr>
            <a:spLocks noGrp="1"/>
          </p:cNvSpPr>
          <p:nvPr>
            <p:ph idx="1"/>
          </p:nvPr>
        </p:nvSpPr>
        <p:spPr/>
        <p:txBody>
          <a:bodyPr>
            <a:normAutofit fontScale="70000" lnSpcReduction="20000"/>
          </a:bodyPr>
          <a:lstStyle/>
          <a:p>
            <a:r>
              <a:rPr lang="en-IN" dirty="0"/>
              <a:t>One-to-many associations are declared at the property level with the annotation @</a:t>
            </a:r>
            <a:r>
              <a:rPr lang="en-IN" dirty="0" err="1"/>
              <a:t>OneToMany</a:t>
            </a:r>
            <a:r>
              <a:rPr lang="en-IN" dirty="0"/>
              <a:t>. One to many associations may be </a:t>
            </a:r>
            <a:r>
              <a:rPr lang="en-IN" dirty="0" smtClean="0"/>
              <a:t>bidirectional.</a:t>
            </a:r>
          </a:p>
          <a:p>
            <a:r>
              <a:rPr lang="en-IN" dirty="0" smtClean="0"/>
              <a:t>A </a:t>
            </a:r>
            <a:r>
              <a:rPr lang="en-IN" dirty="0"/>
              <a:t>unidirectional one to many with join table is much preferred. This association is described through </a:t>
            </a:r>
            <a:r>
              <a:rPr lang="en-IN" dirty="0" smtClean="0"/>
              <a:t>and @</a:t>
            </a:r>
            <a:r>
              <a:rPr lang="en-IN" dirty="0" err="1" smtClean="0"/>
              <a:t>JoinTable</a:t>
            </a:r>
            <a:r>
              <a:rPr lang="en-IN" dirty="0" smtClean="0"/>
              <a:t>.</a:t>
            </a:r>
          </a:p>
          <a:p>
            <a:r>
              <a:rPr lang="en-IN" dirty="0" smtClean="0"/>
              <a:t>@</a:t>
            </a:r>
            <a:r>
              <a:rPr lang="en-IN" dirty="0" err="1" smtClean="0"/>
              <a:t>JoinColumn</a:t>
            </a:r>
            <a:r>
              <a:rPr lang="en-IN" dirty="0" smtClean="0"/>
              <a:t> is used to specify a mapped column for joining an entity association.</a:t>
            </a:r>
            <a:endParaRPr lang="en-IN" dirty="0" smtClean="0"/>
          </a:p>
          <a:p>
            <a:endParaRPr lang="en-IN" dirty="0"/>
          </a:p>
          <a:p>
            <a:pPr>
              <a:buNone/>
            </a:pPr>
            <a:r>
              <a:rPr lang="en-IN" dirty="0" smtClean="0"/>
              <a:t>@</a:t>
            </a:r>
            <a:r>
              <a:rPr lang="en-IN" dirty="0" err="1"/>
              <a:t>OneToMany</a:t>
            </a:r>
            <a:r>
              <a:rPr lang="en-IN" dirty="0"/>
              <a:t>(cascade = </a:t>
            </a:r>
            <a:r>
              <a:rPr lang="en-IN" dirty="0" err="1"/>
              <a:t>CascadeType.ALL</a:t>
            </a:r>
            <a:r>
              <a:rPr lang="en-IN" dirty="0"/>
              <a:t>)</a:t>
            </a:r>
            <a:endParaRPr lang="en-IN" dirty="0" smtClean="0"/>
          </a:p>
          <a:p>
            <a:pPr>
              <a:buNone/>
            </a:pPr>
            <a:r>
              <a:rPr lang="en-IN" dirty="0"/>
              <a:t>@</a:t>
            </a:r>
            <a:r>
              <a:rPr lang="en-IN" dirty="0" err="1"/>
              <a:t>JoinTable</a:t>
            </a:r>
            <a:r>
              <a:rPr lang="en-IN" dirty="0"/>
              <a:t>(name = "STUDENT_PHONE", </a:t>
            </a:r>
            <a:r>
              <a:rPr lang="en-IN" dirty="0" err="1"/>
              <a:t>joinColumns</a:t>
            </a:r>
            <a:r>
              <a:rPr lang="en-IN" dirty="0"/>
              <a:t> = { @</a:t>
            </a:r>
            <a:r>
              <a:rPr lang="en-IN" dirty="0" err="1"/>
              <a:t>JoinColumn</a:t>
            </a:r>
            <a:r>
              <a:rPr lang="en-IN" dirty="0"/>
              <a:t>(name = "STUDENT_ID") </a:t>
            </a:r>
            <a:r>
              <a:rPr lang="en-IN" dirty="0" smtClean="0"/>
              <a:t>},</a:t>
            </a:r>
            <a:r>
              <a:rPr lang="en-IN" dirty="0"/>
              <a:t> </a:t>
            </a:r>
            <a:r>
              <a:rPr lang="en-IN" dirty="0" err="1"/>
              <a:t>inverseJoinColumns</a:t>
            </a:r>
            <a:r>
              <a:rPr lang="en-IN" dirty="0"/>
              <a:t> = { @</a:t>
            </a:r>
            <a:r>
              <a:rPr lang="en-IN" dirty="0" err="1"/>
              <a:t>JoinColumn</a:t>
            </a:r>
            <a:r>
              <a:rPr lang="en-IN" dirty="0"/>
              <a:t>(name = "PHONE_ID") })</a:t>
            </a:r>
            <a:endParaRPr lang="en-IN" dirty="0" smtClean="0"/>
          </a:p>
          <a:p>
            <a:pPr>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Many to One Mapping  XML &amp; JPA</a:t>
            </a:r>
            <a:endParaRPr lang="en-IN" dirty="0"/>
          </a:p>
        </p:txBody>
      </p:sp>
      <p:sp>
        <p:nvSpPr>
          <p:cNvPr id="3" name="Content Placeholder 2"/>
          <p:cNvSpPr>
            <a:spLocks noGrp="1"/>
          </p:cNvSpPr>
          <p:nvPr>
            <p:ph idx="1"/>
          </p:nvPr>
        </p:nvSpPr>
        <p:spPr/>
        <p:txBody>
          <a:bodyPr>
            <a:normAutofit/>
          </a:bodyPr>
          <a:lstStyle/>
          <a:p>
            <a:r>
              <a:rPr lang="en-IN" dirty="0" smtClean="0"/>
              <a:t>A </a:t>
            </a:r>
            <a:r>
              <a:rPr lang="en-IN" dirty="0"/>
              <a:t>unidirectional many-to-one association is the most common kind of unidirectional association</a:t>
            </a:r>
            <a:r>
              <a:rPr lang="en-IN" dirty="0" smtClean="0"/>
              <a:t>.</a:t>
            </a:r>
          </a:p>
          <a:p>
            <a:pPr>
              <a:buNone/>
            </a:pPr>
            <a:r>
              <a:rPr lang="en-IN" dirty="0" smtClean="0"/>
              <a:t>XML :</a:t>
            </a:r>
          </a:p>
          <a:p>
            <a:pPr>
              <a:buNone/>
            </a:pPr>
            <a:r>
              <a:rPr lang="en-IN" sz="2400" dirty="0" smtClean="0"/>
              <a:t>&lt;</a:t>
            </a:r>
            <a:r>
              <a:rPr lang="en-IN" sz="2400" dirty="0"/>
              <a:t>many-to-one name="</a:t>
            </a:r>
            <a:r>
              <a:rPr lang="en-IN" sz="2400" dirty="0" err="1"/>
              <a:t>studentAddress</a:t>
            </a:r>
            <a:r>
              <a:rPr lang="en-IN" sz="2400" dirty="0"/>
              <a:t>" class</a:t>
            </a:r>
            <a:r>
              <a:rPr lang="en-IN" sz="2400" dirty="0" smtClean="0"/>
              <a:t>=“</a:t>
            </a:r>
            <a:r>
              <a:rPr lang="en-IN" sz="2400" dirty="0" err="1" smtClean="0"/>
              <a:t>xml.Address</a:t>
            </a:r>
            <a:r>
              <a:rPr lang="en-IN" sz="2400" dirty="0" smtClean="0"/>
              <a:t>“ column</a:t>
            </a:r>
            <a:r>
              <a:rPr lang="en-IN" sz="2400" dirty="0"/>
              <a:t>="STUDENT_ADDRESS" cascade="all" </a:t>
            </a:r>
            <a:r>
              <a:rPr lang="en-IN" sz="2400" dirty="0" smtClean="0"/>
              <a:t>/&gt;</a:t>
            </a:r>
          </a:p>
          <a:p>
            <a:pPr>
              <a:buNone/>
            </a:pPr>
            <a:endParaRPr lang="en-IN" sz="2400" dirty="0"/>
          </a:p>
          <a:p>
            <a:pPr>
              <a:buNone/>
            </a:pPr>
            <a:r>
              <a:rPr lang="en-IN" sz="2400" dirty="0" smtClean="0"/>
              <a:t>JPA :</a:t>
            </a:r>
          </a:p>
          <a:p>
            <a:pPr>
              <a:buNone/>
            </a:pPr>
            <a:r>
              <a:rPr lang="en-IN" sz="2400" dirty="0"/>
              <a:t>@</a:t>
            </a:r>
            <a:r>
              <a:rPr lang="en-IN" sz="2400" dirty="0" err="1"/>
              <a:t>ManyToOne</a:t>
            </a:r>
            <a:r>
              <a:rPr lang="en-IN" sz="2400" dirty="0"/>
              <a:t>(cascade = </a:t>
            </a:r>
            <a:r>
              <a:rPr lang="en-IN" sz="2400" dirty="0" err="1"/>
              <a:t>CascadeType.ALL</a:t>
            </a:r>
            <a:r>
              <a:rPr lang="en-IN" sz="2400" dirty="0"/>
              <a:t>)</a:t>
            </a:r>
          </a:p>
          <a:p>
            <a:pPr>
              <a:buNone/>
            </a:pPr>
            <a:endParaRPr lang="en-IN" sz="2400"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Inheritance Mapping </a:t>
            </a:r>
            <a:r>
              <a:rPr lang="en-IN" dirty="0" smtClean="0"/>
              <a:t>Strategies</a:t>
            </a:r>
            <a:endParaRPr lang="en-IN" dirty="0"/>
          </a:p>
        </p:txBody>
      </p:sp>
      <p:sp>
        <p:nvSpPr>
          <p:cNvPr id="3" name="Content Placeholder 2"/>
          <p:cNvSpPr>
            <a:spLocks noGrp="1"/>
          </p:cNvSpPr>
          <p:nvPr>
            <p:ph idx="1"/>
          </p:nvPr>
        </p:nvSpPr>
        <p:spPr/>
        <p:txBody>
          <a:bodyPr/>
          <a:lstStyle/>
          <a:p>
            <a:r>
              <a:rPr lang="en-IN" dirty="0"/>
              <a:t>Hibernate supports 3 types of Inheritance </a:t>
            </a:r>
            <a:r>
              <a:rPr lang="en-IN" dirty="0" smtClean="0"/>
              <a:t>Mappings:</a:t>
            </a:r>
            <a:endParaRPr lang="en-IN" dirty="0"/>
          </a:p>
          <a:p>
            <a:pPr lvl="1"/>
            <a:r>
              <a:rPr lang="en-IN" sz="2400" dirty="0" smtClean="0"/>
              <a:t>Table </a:t>
            </a:r>
            <a:r>
              <a:rPr lang="en-IN" sz="2400" dirty="0"/>
              <a:t>per class hierarchy</a:t>
            </a:r>
          </a:p>
          <a:p>
            <a:pPr lvl="1"/>
            <a:r>
              <a:rPr lang="en-IN" sz="2400" dirty="0"/>
              <a:t>Table per sub-class hierarchy</a:t>
            </a:r>
          </a:p>
          <a:p>
            <a:pPr lvl="1"/>
            <a:r>
              <a:rPr lang="en-IN" sz="2400" dirty="0"/>
              <a:t>Table per concrete class </a:t>
            </a:r>
            <a:r>
              <a:rPr lang="en-IN" sz="2400" dirty="0" smtClean="0"/>
              <a:t>hierarchy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Many to One Mapping</a:t>
            </a:r>
            <a:endParaRPr lang="en-IN" dirty="0"/>
          </a:p>
        </p:txBody>
      </p:sp>
      <p:pic>
        <p:nvPicPr>
          <p:cNvPr id="4098" name="Picture 2" descr="C:\Users\Rags\Downloads\many-to-one.png"/>
          <p:cNvPicPr>
            <a:picLocks noGrp="1" noChangeAspect="1" noChangeArrowheads="1"/>
          </p:cNvPicPr>
          <p:nvPr>
            <p:ph idx="1"/>
          </p:nvPr>
        </p:nvPicPr>
        <p:blipFill>
          <a:blip r:embed="rId2"/>
          <a:srcRect/>
          <a:stretch>
            <a:fillRect/>
          </a:stretch>
        </p:blipFill>
        <p:spPr bwMode="auto">
          <a:xfrm>
            <a:off x="457200" y="2679245"/>
            <a:ext cx="8229600" cy="236787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Many-to-Many </a:t>
            </a:r>
            <a:r>
              <a:rPr lang="en-IN" b="1" dirty="0" smtClean="0"/>
              <a:t>Hibernate</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There are two styles to maintain association in many-to-many Hibernate – a) using </a:t>
            </a:r>
            <a:r>
              <a:rPr lang="en-IN" b="1" dirty="0"/>
              <a:t>Set</a:t>
            </a:r>
            <a:r>
              <a:rPr lang="en-IN" dirty="0"/>
              <a:t> and b) using </a:t>
            </a:r>
            <a:r>
              <a:rPr lang="en-IN" b="1" dirty="0"/>
              <a:t>Map</a:t>
            </a:r>
            <a:r>
              <a:rPr lang="en-IN" dirty="0"/>
              <a:t>.</a:t>
            </a:r>
          </a:p>
          <a:p>
            <a:pPr fontAlgn="base"/>
            <a:r>
              <a:rPr lang="en-IN" b="1" dirty="0"/>
              <a:t>Many-To-many Relationship:</a:t>
            </a:r>
            <a:r>
              <a:rPr lang="en-IN" dirty="0"/>
              <a:t> In many-to-many relationship, as the name implies, </a:t>
            </a:r>
            <a:r>
              <a:rPr lang="en-IN" b="1" dirty="0"/>
              <a:t>many records of one table are associated with many records of another table</a:t>
            </a:r>
            <a:r>
              <a:rPr lang="en-IN" dirty="0"/>
              <a:t>.</a:t>
            </a:r>
          </a:p>
          <a:p>
            <a:pPr fontAlgn="base"/>
            <a:r>
              <a:rPr lang="en-IN" b="1" dirty="0"/>
              <a:t>Concept:</a:t>
            </a:r>
            <a:r>
              <a:rPr lang="en-IN" dirty="0"/>
              <a:t> One </a:t>
            </a:r>
            <a:r>
              <a:rPr lang="en-IN" b="1" dirty="0"/>
              <a:t>Student</a:t>
            </a:r>
            <a:r>
              <a:rPr lang="en-IN" dirty="0"/>
              <a:t> may attend multiple </a:t>
            </a:r>
            <a:r>
              <a:rPr lang="en-IN" b="1" dirty="0"/>
              <a:t>courses </a:t>
            </a:r>
            <a:r>
              <a:rPr lang="en-IN" dirty="0"/>
              <a:t>and similarly one </a:t>
            </a:r>
            <a:r>
              <a:rPr lang="en-IN" b="1" dirty="0"/>
              <a:t>course</a:t>
            </a:r>
            <a:r>
              <a:rPr lang="en-IN" dirty="0"/>
              <a:t> may be attended by multiple students. You can say, it is </a:t>
            </a:r>
            <a:r>
              <a:rPr lang="en-IN" b="1" dirty="0"/>
              <a:t>many-to-many</a:t>
            </a:r>
            <a:r>
              <a:rPr lang="en-IN" dirty="0"/>
              <a:t> as </a:t>
            </a:r>
            <a:r>
              <a:rPr lang="en-IN" b="1" dirty="0"/>
              <a:t>multiple students</a:t>
            </a:r>
            <a:r>
              <a:rPr lang="en-IN" dirty="0"/>
              <a:t> </a:t>
            </a:r>
            <a:r>
              <a:rPr lang="en-IN" dirty="0" err="1"/>
              <a:t>vs</a:t>
            </a:r>
            <a:r>
              <a:rPr lang="en-IN" dirty="0"/>
              <a:t> </a:t>
            </a:r>
            <a:r>
              <a:rPr lang="en-IN" b="1" dirty="0"/>
              <a:t>multiple courses</a:t>
            </a:r>
            <a:r>
              <a:rPr lang="en-IN" dirty="0"/>
              <a:t>. </a:t>
            </a:r>
            <a:r>
              <a:rPr lang="en-IN" dirty="0" err="1"/>
              <a:t>Infact</a:t>
            </a:r>
            <a:r>
              <a:rPr lang="en-IN" dirty="0"/>
              <a:t>, it is </a:t>
            </a:r>
            <a:r>
              <a:rPr lang="en-IN" dirty="0">
                <a:hlinkClick r:id="rId2"/>
              </a:rPr>
              <a:t>one-to-many</a:t>
            </a:r>
            <a:r>
              <a:rPr lang="en-IN" dirty="0"/>
              <a:t> relationship. Each record (of a group of multiple records) of one table is associated with multiple records of another table.</a:t>
            </a:r>
          </a:p>
          <a:p>
            <a:pPr fontAlgn="base"/>
            <a:r>
              <a:rPr lang="en-IN" dirty="0" smtClean="0"/>
              <a: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Many to Many Mapping</a:t>
            </a:r>
            <a:endParaRPr lang="en-IN" dirty="0"/>
          </a:p>
        </p:txBody>
      </p:sp>
      <p:pic>
        <p:nvPicPr>
          <p:cNvPr id="1026" name="Picture 2" descr="C:\Users\Rags\Downloads\many-to-many.png"/>
          <p:cNvPicPr>
            <a:picLocks noGrp="1" noChangeAspect="1" noChangeArrowheads="1"/>
          </p:cNvPicPr>
          <p:nvPr>
            <p:ph idx="1"/>
          </p:nvPr>
        </p:nvPicPr>
        <p:blipFill>
          <a:blip r:embed="rId2"/>
          <a:srcRect/>
          <a:stretch>
            <a:fillRect/>
          </a:stretch>
        </p:blipFill>
        <p:spPr bwMode="auto">
          <a:xfrm>
            <a:off x="457200" y="2512683"/>
            <a:ext cx="8229600" cy="2700997"/>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Many to Many Mapping XML based</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 </a:t>
            </a:r>
            <a:r>
              <a:rPr lang="en-IN" dirty="0"/>
              <a:t>unidirectional Many-to-many association mappings need 3 tables, the intermediate table contains primary key of both the entity. But Many to Many is not recommended since most of the use case the intermediate need to maintain some extra data like </a:t>
            </a:r>
            <a:r>
              <a:rPr lang="en-IN" dirty="0" smtClean="0"/>
              <a:t>created by </a:t>
            </a:r>
            <a:r>
              <a:rPr lang="en-IN" dirty="0"/>
              <a:t>etc</a:t>
            </a:r>
            <a:r>
              <a:rPr lang="en-IN" dirty="0" smtClean="0"/>
              <a:t>..</a:t>
            </a:r>
          </a:p>
          <a:p>
            <a:pPr>
              <a:buNone/>
            </a:pPr>
            <a:endParaRPr lang="en-IN" dirty="0"/>
          </a:p>
          <a:p>
            <a:pPr>
              <a:buNone/>
            </a:pPr>
            <a:r>
              <a:rPr lang="en-IN" dirty="0" smtClean="0"/>
              <a:t>&lt;</a:t>
            </a:r>
            <a:r>
              <a:rPr lang="en-IN" dirty="0"/>
              <a:t>set name="courses" table="SCOURSE" cascade="all</a:t>
            </a:r>
            <a:r>
              <a:rPr lang="en-IN" dirty="0" smtClean="0"/>
              <a:t>"&gt;</a:t>
            </a:r>
            <a:endParaRPr lang="en-IN" dirty="0"/>
          </a:p>
          <a:p>
            <a:pPr>
              <a:buNone/>
            </a:pPr>
            <a:r>
              <a:rPr lang="en-IN" dirty="0" smtClean="0"/>
              <a:t>	&lt;</a:t>
            </a:r>
            <a:r>
              <a:rPr lang="en-IN" dirty="0"/>
              <a:t>key column="SID" </a:t>
            </a:r>
            <a:r>
              <a:rPr lang="en-IN" dirty="0" smtClean="0"/>
              <a:t>/&gt;</a:t>
            </a:r>
            <a:endParaRPr lang="en-IN" dirty="0"/>
          </a:p>
          <a:p>
            <a:pPr>
              <a:buNone/>
            </a:pPr>
            <a:r>
              <a:rPr lang="en-IN" dirty="0" smtClean="0"/>
              <a:t>	&lt;</a:t>
            </a:r>
            <a:r>
              <a:rPr lang="en-IN" dirty="0"/>
              <a:t>many-to-many column="</a:t>
            </a:r>
            <a:r>
              <a:rPr lang="en-IN" dirty="0" smtClean="0"/>
              <a:t>CID“ class=“</a:t>
            </a:r>
            <a:r>
              <a:rPr lang="en-IN" dirty="0" err="1" smtClean="0"/>
              <a:t>xml.Course</a:t>
            </a:r>
            <a:r>
              <a:rPr lang="en-IN" dirty="0"/>
              <a:t>" /&gt;</a:t>
            </a:r>
            <a:endParaRPr lang="en-IN" dirty="0" smtClean="0"/>
          </a:p>
          <a:p>
            <a:pPr>
              <a:buNone/>
            </a:pPr>
            <a:r>
              <a:rPr lang="en-IN" dirty="0"/>
              <a:t>&lt;/set&gt;</a:t>
            </a:r>
            <a:endParaRPr lang="en-IN" dirty="0" smtClean="0"/>
          </a:p>
          <a:p>
            <a:pPr>
              <a:buNone/>
            </a:pP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Many to Many Mapping JPA</a:t>
            </a:r>
            <a:endParaRPr lang="en-IN" dirty="0"/>
          </a:p>
        </p:txBody>
      </p:sp>
      <p:sp>
        <p:nvSpPr>
          <p:cNvPr id="3" name="Content Placeholder 2"/>
          <p:cNvSpPr>
            <a:spLocks noGrp="1"/>
          </p:cNvSpPr>
          <p:nvPr>
            <p:ph idx="1"/>
          </p:nvPr>
        </p:nvSpPr>
        <p:spPr/>
        <p:txBody>
          <a:bodyPr>
            <a:normAutofit fontScale="92500" lnSpcReduction="10000"/>
          </a:bodyPr>
          <a:lstStyle/>
          <a:p>
            <a:r>
              <a:rPr lang="en-IN" dirty="0"/>
              <a:t>A many-to-many association is defined logically using the @</a:t>
            </a:r>
            <a:r>
              <a:rPr lang="en-IN" dirty="0" err="1"/>
              <a:t>ManyToMany</a:t>
            </a:r>
            <a:r>
              <a:rPr lang="en-IN" dirty="0"/>
              <a:t> annotation. You also have to describe the association table and the join conditions using the @</a:t>
            </a:r>
            <a:r>
              <a:rPr lang="en-IN" dirty="0" err="1"/>
              <a:t>JoinTable</a:t>
            </a:r>
            <a:r>
              <a:rPr lang="en-IN" dirty="0"/>
              <a:t> annotation</a:t>
            </a:r>
            <a:r>
              <a:rPr lang="en-IN" dirty="0" smtClean="0"/>
              <a:t>.</a:t>
            </a:r>
          </a:p>
          <a:p>
            <a:endParaRPr lang="en-IN" dirty="0"/>
          </a:p>
          <a:p>
            <a:pPr>
              <a:buNone/>
            </a:pPr>
            <a:r>
              <a:rPr lang="en-IN" dirty="0" smtClean="0"/>
              <a:t>@</a:t>
            </a:r>
            <a:r>
              <a:rPr lang="en-IN" dirty="0" err="1"/>
              <a:t>ManyToMany</a:t>
            </a:r>
            <a:r>
              <a:rPr lang="en-IN" dirty="0"/>
              <a:t>(cascade = </a:t>
            </a:r>
            <a:r>
              <a:rPr lang="en-IN" dirty="0" err="1"/>
              <a:t>CascadeType.ALL</a:t>
            </a:r>
            <a:r>
              <a:rPr lang="en-IN" dirty="0"/>
              <a:t>)</a:t>
            </a:r>
            <a:endParaRPr lang="en-IN" dirty="0" smtClean="0"/>
          </a:p>
          <a:p>
            <a:pPr>
              <a:buNone/>
            </a:pPr>
            <a:r>
              <a:rPr lang="en-IN" dirty="0"/>
              <a:t>@</a:t>
            </a:r>
            <a:r>
              <a:rPr lang="en-IN" dirty="0" err="1"/>
              <a:t>JoinTable</a:t>
            </a:r>
            <a:r>
              <a:rPr lang="en-IN" dirty="0"/>
              <a:t>(name = "STUDENT_COURSE", </a:t>
            </a:r>
            <a:r>
              <a:rPr lang="en-IN" dirty="0" err="1"/>
              <a:t>joinColumns</a:t>
            </a:r>
            <a:r>
              <a:rPr lang="en-IN" dirty="0"/>
              <a:t> = { @</a:t>
            </a:r>
            <a:r>
              <a:rPr lang="en-IN" dirty="0" err="1"/>
              <a:t>JoinColumn</a:t>
            </a:r>
            <a:r>
              <a:rPr lang="en-IN" dirty="0"/>
              <a:t>(name = "STUDENT_ID") }, </a:t>
            </a:r>
            <a:r>
              <a:rPr lang="en-IN" dirty="0" err="1" smtClean="0"/>
              <a:t>inverseJo</a:t>
            </a:r>
            <a:r>
              <a:rPr lang="en-IN" dirty="0" err="1"/>
              <a:t>inColumns</a:t>
            </a:r>
            <a:r>
              <a:rPr lang="en-IN" dirty="0"/>
              <a:t> = { @</a:t>
            </a:r>
            <a:r>
              <a:rPr lang="en-IN" dirty="0" err="1"/>
              <a:t>JoinColumn</a:t>
            </a:r>
            <a:r>
              <a:rPr lang="en-IN" dirty="0"/>
              <a:t>(name = "COURSE_ID") })</a:t>
            </a:r>
            <a:endParaRPr lang="en-IN" dirty="0" smtClean="0"/>
          </a:p>
          <a:p>
            <a:pPr>
              <a:buNone/>
            </a:pP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Cascade </a:t>
            </a:r>
            <a:r>
              <a:rPr lang="en-IN" b="1" dirty="0" smtClean="0"/>
              <a:t>Attribute</a:t>
            </a:r>
            <a:endParaRPr lang="en-IN" dirty="0"/>
          </a:p>
        </p:txBody>
      </p:sp>
      <p:sp>
        <p:nvSpPr>
          <p:cNvPr id="3" name="Content Placeholder 2"/>
          <p:cNvSpPr>
            <a:spLocks noGrp="1"/>
          </p:cNvSpPr>
          <p:nvPr>
            <p:ph idx="1"/>
          </p:nvPr>
        </p:nvSpPr>
        <p:spPr/>
        <p:txBody>
          <a:bodyPr>
            <a:normAutofit lnSpcReduction="10000"/>
          </a:bodyPr>
          <a:lstStyle/>
          <a:p>
            <a:r>
              <a:rPr lang="en-IN" dirty="0" smtClean="0"/>
              <a:t>Hibernate </a:t>
            </a:r>
            <a:r>
              <a:rPr lang="en-IN" dirty="0" smtClean="0"/>
              <a:t>relations is to getting the relation between parent and child class objects</a:t>
            </a:r>
          </a:p>
          <a:p>
            <a:r>
              <a:rPr lang="en-IN" dirty="0" smtClean="0"/>
              <a:t>Cascade attribute is mandatory, when ever we apply relationship between objects, cascade attribute transfers operations done on one object onto its related child objects</a:t>
            </a:r>
          </a:p>
          <a:p>
            <a:r>
              <a:rPr lang="en-IN" dirty="0" smtClean="0"/>
              <a:t>If we write cascade = “all” then changes at parent class object will be effected to child class object too</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b="1" dirty="0" err="1" smtClean="0"/>
              <a:t>CascadeType.ALL</a:t>
            </a:r>
            <a:r>
              <a:rPr lang="en-IN" dirty="0" smtClean="0"/>
              <a:t> : is shorthand for all of the above cascade operations</a:t>
            </a:r>
            <a:r>
              <a:rPr lang="en-IN" dirty="0" smtClean="0"/>
              <a:t>.</a:t>
            </a:r>
          </a:p>
          <a:p>
            <a:r>
              <a:rPr lang="en-IN" b="1" dirty="0" smtClean="0"/>
              <a:t>Cascade.</a:t>
            </a:r>
            <a:r>
              <a:rPr lang="en-IN" b="1" dirty="0" smtClean="0"/>
              <a:t> </a:t>
            </a:r>
            <a:r>
              <a:rPr lang="en-IN" b="1" dirty="0" err="1" smtClean="0"/>
              <a:t>orphanRemoval</a:t>
            </a:r>
            <a:r>
              <a:rPr lang="en-IN" b="1" dirty="0" smtClean="0"/>
              <a:t> = </a:t>
            </a:r>
            <a:r>
              <a:rPr lang="en-IN" b="1" dirty="0" smtClean="0"/>
              <a:t>true</a:t>
            </a:r>
          </a:p>
          <a:p>
            <a:r>
              <a:rPr lang="en-IN" b="1" dirty="0" smtClean="0"/>
              <a:t>cascade </a:t>
            </a:r>
            <a:r>
              <a:rPr lang="en-IN" b="1" dirty="0" smtClean="0"/>
              <a:t>=”all-delete-orphan</a:t>
            </a:r>
            <a:r>
              <a:rPr lang="en-IN" b="1" dirty="0" smtClean="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lnSpcReduction="10000"/>
          </a:bodyPr>
          <a:lstStyle/>
          <a:p>
            <a:pPr fontAlgn="base">
              <a:buNone/>
            </a:pPr>
            <a:r>
              <a:rPr lang="en-IN" dirty="0" smtClean="0"/>
              <a:t>@</a:t>
            </a:r>
            <a:r>
              <a:rPr lang="en-IN" dirty="0" err="1" smtClean="0"/>
              <a:t>OneToMany</a:t>
            </a:r>
            <a:r>
              <a:rPr lang="en-IN" dirty="0" smtClean="0"/>
              <a:t>(cascade=</a:t>
            </a:r>
            <a:r>
              <a:rPr lang="en-IN" dirty="0" err="1" smtClean="0"/>
              <a:t>CascadeType.ALL</a:t>
            </a:r>
            <a:r>
              <a:rPr lang="en-IN" dirty="0" smtClean="0"/>
              <a:t>)</a:t>
            </a:r>
          </a:p>
          <a:p>
            <a:pPr fontAlgn="base">
              <a:buNone/>
            </a:pPr>
            <a:r>
              <a:rPr lang="en-IN" dirty="0" smtClean="0"/>
              <a:t>@</a:t>
            </a:r>
            <a:r>
              <a:rPr lang="en-IN" dirty="0" err="1" smtClean="0"/>
              <a:t>JoinTable</a:t>
            </a:r>
            <a:r>
              <a:rPr lang="en-IN" dirty="0" smtClean="0"/>
              <a:t>(name="</a:t>
            </a:r>
            <a:r>
              <a:rPr lang="en-IN" dirty="0" err="1" smtClean="0"/>
              <a:t>user_roles</a:t>
            </a:r>
            <a:r>
              <a:rPr lang="en-IN" dirty="0" err="1" smtClean="0"/>
              <a:t>",joinColumns</a:t>
            </a:r>
            <a:r>
              <a:rPr lang="en-IN" dirty="0" smtClean="0"/>
              <a:t>=</a:t>
            </a:r>
          </a:p>
          <a:p>
            <a:pPr fontAlgn="base">
              <a:buNone/>
            </a:pPr>
            <a:r>
              <a:rPr lang="en-IN" dirty="0" smtClean="0"/>
              <a:t>{@</a:t>
            </a:r>
            <a:r>
              <a:rPr lang="en-IN" dirty="0" err="1" smtClean="0"/>
              <a:t>JoinColumn</a:t>
            </a:r>
            <a:r>
              <a:rPr lang="en-IN" dirty="0" smtClean="0"/>
              <a:t>(name="</a:t>
            </a:r>
            <a:r>
              <a:rPr lang="en-IN" dirty="0" err="1" smtClean="0"/>
              <a:t>role_id</a:t>
            </a:r>
            <a:r>
              <a:rPr lang="en-IN" dirty="0" smtClean="0"/>
              <a:t>",</a:t>
            </a:r>
          </a:p>
          <a:p>
            <a:pPr fontAlgn="base">
              <a:buNone/>
            </a:pPr>
            <a:r>
              <a:rPr lang="en-IN" dirty="0" err="1" smtClean="0"/>
              <a:t>referencedColumnName</a:t>
            </a:r>
            <a:r>
              <a:rPr lang="en-IN" dirty="0" smtClean="0"/>
              <a:t>="id</a:t>
            </a:r>
            <a:r>
              <a:rPr lang="en-IN" dirty="0" smtClean="0"/>
              <a:t>")},</a:t>
            </a:r>
          </a:p>
          <a:p>
            <a:pPr fontAlgn="base">
              <a:buNone/>
            </a:pPr>
            <a:r>
              <a:rPr lang="en-IN" dirty="0" err="1" smtClean="0"/>
              <a:t>inverseJoinColumns</a:t>
            </a:r>
            <a:r>
              <a:rPr lang="en-IN" dirty="0" smtClean="0"/>
              <a:t>=</a:t>
            </a:r>
          </a:p>
          <a:p>
            <a:pPr fontAlgn="base">
              <a:buNone/>
            </a:pPr>
            <a:r>
              <a:rPr lang="en-IN" smtClean="0"/>
              <a:t>	{@</a:t>
            </a:r>
            <a:r>
              <a:rPr lang="en-IN" dirty="0" err="1" smtClean="0"/>
              <a:t>JoinColumn</a:t>
            </a:r>
            <a:r>
              <a:rPr lang="en-IN" dirty="0" smtClean="0"/>
              <a:t>(name="</a:t>
            </a:r>
            <a:r>
              <a:rPr lang="en-IN" dirty="0" err="1" smtClean="0"/>
              <a:t>user_id</a:t>
            </a:r>
            <a:r>
              <a:rPr lang="en-IN" dirty="0" smtClean="0"/>
              <a:t>", </a:t>
            </a:r>
            <a:r>
              <a:rPr lang="en-IN" dirty="0" err="1" smtClean="0"/>
              <a:t>referencedColumnName</a:t>
            </a:r>
            <a:r>
              <a:rPr lang="en-IN" dirty="0" smtClean="0"/>
              <a:t>="id</a:t>
            </a:r>
            <a:r>
              <a:rPr lang="en-IN" dirty="0" smtClean="0"/>
              <a:t>")</a:t>
            </a:r>
          </a:p>
          <a:p>
            <a:pPr fontAlgn="base">
              <a:buNone/>
            </a:pPr>
            <a:r>
              <a:rPr lang="en-IN" dirty="0" smtClean="0"/>
              <a:t>})</a:t>
            </a:r>
            <a:endParaRPr lang="en-IN" dirty="0" smtClean="0"/>
          </a:p>
          <a:p>
            <a:pPr>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Mapped By property</a:t>
            </a:r>
            <a:endParaRPr lang="en-IN" b="1" dirty="0"/>
          </a:p>
        </p:txBody>
      </p:sp>
      <p:sp>
        <p:nvSpPr>
          <p:cNvPr id="3" name="Content Placeholder 2"/>
          <p:cNvSpPr>
            <a:spLocks noGrp="1"/>
          </p:cNvSpPr>
          <p:nvPr>
            <p:ph idx="1"/>
          </p:nvPr>
        </p:nvSpPr>
        <p:spPr/>
        <p:txBody>
          <a:bodyPr/>
          <a:lstStyle/>
          <a:p>
            <a:pPr>
              <a:buNone/>
            </a:pPr>
            <a:r>
              <a:rPr lang="en-IN" dirty="0" smtClean="0"/>
              <a:t>XML :</a:t>
            </a:r>
          </a:p>
          <a:p>
            <a:pPr>
              <a:buNone/>
            </a:pPr>
            <a:endParaRPr lang="en-IN" dirty="0" smtClean="0"/>
          </a:p>
          <a:p>
            <a:pPr>
              <a:buNone/>
            </a:pPr>
            <a:r>
              <a:rPr lang="en-IN" dirty="0" smtClean="0"/>
              <a:t>	@</a:t>
            </a:r>
            <a:r>
              <a:rPr lang="en-IN" dirty="0" err="1" smtClean="0"/>
              <a:t>OneToMany</a:t>
            </a:r>
            <a:r>
              <a:rPr lang="en-IN" dirty="0" smtClean="0"/>
              <a:t>(</a:t>
            </a:r>
            <a:r>
              <a:rPr lang="en-IN" dirty="0" err="1" smtClean="0"/>
              <a:t>mappedBy</a:t>
            </a:r>
            <a:r>
              <a:rPr lang="en-IN" dirty="0" smtClean="0"/>
              <a:t>=“fieldname")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for Mapping</a:t>
            </a:r>
            <a:endParaRPr lang="en-IN" dirty="0"/>
          </a:p>
        </p:txBody>
      </p:sp>
      <p:pic>
        <p:nvPicPr>
          <p:cNvPr id="1026" name="Picture 2" descr="C:\Users\Rags\Downloads\image47.png"/>
          <p:cNvPicPr>
            <a:picLocks noGrp="1" noChangeAspect="1" noChangeArrowheads="1"/>
          </p:cNvPicPr>
          <p:nvPr>
            <p:ph idx="1"/>
          </p:nvPr>
        </p:nvPicPr>
        <p:blipFill>
          <a:blip r:embed="rId2"/>
          <a:srcRect/>
          <a:stretch>
            <a:fillRect/>
          </a:stretch>
        </p:blipFill>
        <p:spPr bwMode="auto">
          <a:xfrm>
            <a:off x="1966912" y="2548731"/>
            <a:ext cx="5210175" cy="26289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Mapping is required</a:t>
            </a:r>
            <a:endParaRPr lang="en-IN" dirty="0"/>
          </a:p>
        </p:txBody>
      </p:sp>
      <p:sp>
        <p:nvSpPr>
          <p:cNvPr id="3" name="Content Placeholder 2"/>
          <p:cNvSpPr>
            <a:spLocks noGrp="1"/>
          </p:cNvSpPr>
          <p:nvPr>
            <p:ph idx="1"/>
          </p:nvPr>
        </p:nvSpPr>
        <p:spPr/>
        <p:txBody>
          <a:bodyPr/>
          <a:lstStyle/>
          <a:p>
            <a:r>
              <a:rPr lang="en-IN" dirty="0"/>
              <a:t>how many tables are </a:t>
            </a:r>
            <a:r>
              <a:rPr lang="en-IN" dirty="0" smtClean="0"/>
              <a:t>required</a:t>
            </a:r>
          </a:p>
          <a:p>
            <a:r>
              <a:rPr lang="en-IN" dirty="0"/>
              <a:t> how to link the tables so that </a:t>
            </a:r>
            <a:r>
              <a:rPr lang="en-IN" b="1" dirty="0" err="1"/>
              <a:t>PermanentEmployee</a:t>
            </a:r>
            <a:r>
              <a:rPr lang="en-IN" dirty="0"/>
              <a:t> gets four properties of </a:t>
            </a:r>
            <a:r>
              <a:rPr lang="en-IN" b="1" dirty="0" err="1"/>
              <a:t>empId</a:t>
            </a:r>
            <a:r>
              <a:rPr lang="en-IN" dirty="0" err="1"/>
              <a:t>and</a:t>
            </a:r>
            <a:r>
              <a:rPr lang="en-IN" dirty="0"/>
              <a:t> </a:t>
            </a:r>
            <a:r>
              <a:rPr lang="en-IN" b="1" dirty="0" err="1"/>
              <a:t>empName</a:t>
            </a:r>
            <a:r>
              <a:rPr lang="en-IN" dirty="0"/>
              <a:t> (from super class), </a:t>
            </a:r>
            <a:r>
              <a:rPr lang="en-IN" b="1" dirty="0"/>
              <a:t>designation</a:t>
            </a:r>
            <a:r>
              <a:rPr lang="en-IN" dirty="0"/>
              <a:t> and </a:t>
            </a:r>
            <a:r>
              <a:rPr lang="en-IN" b="1" dirty="0"/>
              <a:t>department</a:t>
            </a:r>
            <a:r>
              <a:rPr lang="en-IN"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three approaches adopted by Hibernate</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b="1" dirty="0" smtClean="0"/>
              <a:t>table-per-class-hierarchy</a:t>
            </a:r>
            <a:r>
              <a:rPr lang="en-IN" b="1" dirty="0"/>
              <a:t>:</a:t>
            </a:r>
            <a:r>
              <a:rPr lang="en-IN" dirty="0"/>
              <a:t> Only </a:t>
            </a:r>
            <a:r>
              <a:rPr lang="en-IN" b="1" dirty="0"/>
              <a:t>one table is created </a:t>
            </a:r>
            <a:r>
              <a:rPr lang="en-IN" dirty="0"/>
              <a:t>for all the classes involved in hierarchy. Here we maintain an extra </a:t>
            </a:r>
            <a:r>
              <a:rPr lang="en-IN" b="1" dirty="0"/>
              <a:t>discriminator field</a:t>
            </a:r>
            <a:r>
              <a:rPr lang="en-IN" dirty="0"/>
              <a:t> in table to differentiate between </a:t>
            </a:r>
            <a:r>
              <a:rPr lang="en-IN" dirty="0" err="1"/>
              <a:t>PermanentEmployee</a:t>
            </a:r>
            <a:r>
              <a:rPr lang="en-IN" dirty="0"/>
              <a:t> and </a:t>
            </a:r>
            <a:r>
              <a:rPr lang="en-IN" dirty="0" err="1"/>
              <a:t>TemporaryEmployee</a:t>
            </a:r>
            <a:r>
              <a:rPr lang="en-IN" dirty="0"/>
              <a:t>.</a:t>
            </a:r>
          </a:p>
          <a:p>
            <a:pPr fontAlgn="base"/>
            <a:r>
              <a:rPr lang="en-IN" b="1" dirty="0"/>
              <a:t>table-per-subclass:</a:t>
            </a:r>
            <a:r>
              <a:rPr lang="en-IN" dirty="0"/>
              <a:t> </a:t>
            </a:r>
            <a:r>
              <a:rPr lang="en-IN" b="1" dirty="0"/>
              <a:t>One table for each class is created</a:t>
            </a:r>
            <a:r>
              <a:rPr lang="en-IN" dirty="0"/>
              <a:t>. The above hierarchy gets three tables. Here, foreign key is maintained between the tables.</a:t>
            </a:r>
          </a:p>
          <a:p>
            <a:pPr fontAlgn="base"/>
            <a:r>
              <a:rPr lang="en-IN" b="1" dirty="0"/>
              <a:t>table-per-concrete-class:</a:t>
            </a:r>
            <a:r>
              <a:rPr lang="en-IN" dirty="0"/>
              <a:t> </a:t>
            </a:r>
            <a:r>
              <a:rPr lang="en-IN" b="1" dirty="0"/>
              <a:t>One table for each concrete class (subclass) is created but not of super class</a:t>
            </a:r>
            <a:r>
              <a:rPr lang="en-IN" dirty="0"/>
              <a:t>. The above hierarchy gets two tables. As a special case, the super class can be an abstract or interface. Here, foreign key is not maintained.</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Implementing inheritance using JPA</a:t>
            </a: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IN" b="1" dirty="0"/>
              <a:t>@</a:t>
            </a:r>
            <a:r>
              <a:rPr lang="en-IN" b="1" dirty="0" err="1"/>
              <a:t>DiscriminatorColumn</a:t>
            </a:r>
            <a:r>
              <a:rPr lang="en-IN" dirty="0"/>
              <a:t> – Is used to define the discriminator column for the SINGLE_TABLE and JOINED inheritance mapping strategies. The strategy and the discriminator column are only specified in the root of an entity class hierarchy or sub hierarchy in which a different inheritance strategy is applied</a:t>
            </a:r>
          </a:p>
          <a:p>
            <a:pPr fontAlgn="base"/>
            <a:r>
              <a:rPr lang="en-IN" dirty="0"/>
              <a:t>If the @</a:t>
            </a:r>
            <a:r>
              <a:rPr lang="en-IN" dirty="0" err="1"/>
              <a:t>DiscriminatorColumn</a:t>
            </a:r>
            <a:r>
              <a:rPr lang="en-IN" dirty="0"/>
              <a:t> annotation is missing, and a discriminator column is required, the name of the discriminator column defaults to “DTYPE” and the discriminator type to </a:t>
            </a:r>
            <a:r>
              <a:rPr lang="en-IN" dirty="0" err="1"/>
              <a:t>DiscriminatorType.STRING</a:t>
            </a:r>
            <a:r>
              <a:rPr lang="en-IN" dirty="0"/>
              <a:t>.</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Table Per Class </a:t>
            </a:r>
            <a:r>
              <a:rPr lang="en-IN" b="1" dirty="0" smtClean="0"/>
              <a:t>Hierarchy</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only one table is created </a:t>
            </a:r>
            <a:r>
              <a:rPr lang="en-IN" dirty="0"/>
              <a:t>with sufficient columns to accommodate all the properties of each class involved in hierarchy. Because all the records of each class are available in a single table, to differentiate which record belongs to which </a:t>
            </a:r>
            <a:r>
              <a:rPr lang="en-IN" dirty="0" smtClean="0"/>
              <a:t>class.</a:t>
            </a:r>
          </a:p>
          <a:p>
            <a:r>
              <a:rPr lang="en-IN" dirty="0"/>
              <a:t>we create one extra column known as </a:t>
            </a:r>
            <a:r>
              <a:rPr lang="en-IN" b="1" dirty="0"/>
              <a:t>discriminator column</a:t>
            </a:r>
            <a:r>
              <a:rPr lang="en-IN" dirty="0"/>
              <a:t>. Each class identified by some name (say, alias name written in the mapping file) and this name is stored in the discriminator column.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Table Per Class Hierarchy XML</a:t>
            </a:r>
            <a:endParaRPr lang="en-IN" dirty="0"/>
          </a:p>
        </p:txBody>
      </p:sp>
      <p:sp>
        <p:nvSpPr>
          <p:cNvPr id="3" name="Content Placeholder 2"/>
          <p:cNvSpPr>
            <a:spLocks noGrp="1"/>
          </p:cNvSpPr>
          <p:nvPr>
            <p:ph idx="1"/>
          </p:nvPr>
        </p:nvSpPr>
        <p:spPr/>
        <p:txBody>
          <a:bodyPr>
            <a:normAutofit fontScale="55000" lnSpcReduction="20000"/>
          </a:bodyPr>
          <a:lstStyle/>
          <a:p>
            <a:pPr>
              <a:buNone/>
            </a:pPr>
            <a:r>
              <a:rPr lang="en-IN" dirty="0" smtClean="0"/>
              <a:t>&lt;class name="Employee" table="EMPTABLE"&gt;</a:t>
            </a:r>
          </a:p>
          <a:p>
            <a:pPr>
              <a:buNone/>
            </a:pPr>
            <a:r>
              <a:rPr lang="en-IN" dirty="0" smtClean="0"/>
              <a:t>  &lt;id name="</a:t>
            </a:r>
            <a:r>
              <a:rPr lang="en-IN" dirty="0" err="1" smtClean="0"/>
              <a:t>empId</a:t>
            </a:r>
            <a:r>
              <a:rPr lang="en-IN" dirty="0" smtClean="0"/>
              <a:t>" column="EMP_ID" /&gt;</a:t>
            </a:r>
          </a:p>
          <a:p>
            <a:pPr>
              <a:buNone/>
            </a:pPr>
            <a:r>
              <a:rPr lang="en-IN" dirty="0" smtClean="0"/>
              <a:t>  &lt;discriminator column="DIS" type="string" length="3"/&gt;</a:t>
            </a:r>
          </a:p>
          <a:p>
            <a:pPr>
              <a:buNone/>
            </a:pPr>
            <a:r>
              <a:rPr lang="en-IN" dirty="0" smtClean="0"/>
              <a:t>  &lt;property name="</a:t>
            </a:r>
            <a:r>
              <a:rPr lang="en-IN" dirty="0" err="1" smtClean="0"/>
              <a:t>empName</a:t>
            </a:r>
            <a:r>
              <a:rPr lang="en-IN" dirty="0" smtClean="0"/>
              <a:t>" column="EMP_NAME" length="8"/&gt;</a:t>
            </a:r>
          </a:p>
          <a:p>
            <a:pPr>
              <a:buNone/>
            </a:pPr>
            <a:r>
              <a:rPr lang="en-IN" dirty="0" smtClean="0"/>
              <a:t> </a:t>
            </a:r>
          </a:p>
          <a:p>
            <a:pPr>
              <a:buNone/>
            </a:pPr>
            <a:r>
              <a:rPr lang="en-IN" dirty="0" smtClean="0"/>
              <a:t>  &lt;subclass name="</a:t>
            </a:r>
            <a:r>
              <a:rPr lang="en-IN" dirty="0" err="1" smtClean="0"/>
              <a:t>PermanentEmployee</a:t>
            </a:r>
            <a:r>
              <a:rPr lang="en-IN" dirty="0" smtClean="0"/>
              <a:t>" discriminator-value="PE"&gt;</a:t>
            </a:r>
          </a:p>
          <a:p>
            <a:pPr>
              <a:buNone/>
            </a:pPr>
            <a:r>
              <a:rPr lang="en-IN" dirty="0" smtClean="0"/>
              <a:t>    &lt;property name="designation" column="DESIGNATION" length="11" /&gt;</a:t>
            </a:r>
          </a:p>
          <a:p>
            <a:pPr>
              <a:buNone/>
            </a:pPr>
            <a:r>
              <a:rPr lang="en-IN" dirty="0" smtClean="0"/>
              <a:t>    &lt;property name="department" column="DEPARTMENT" length="11" /&gt;</a:t>
            </a:r>
          </a:p>
          <a:p>
            <a:pPr>
              <a:buNone/>
            </a:pPr>
            <a:r>
              <a:rPr lang="en-IN" dirty="0" smtClean="0"/>
              <a:t>  &lt;/subclass&gt;</a:t>
            </a:r>
          </a:p>
          <a:p>
            <a:pPr>
              <a:buNone/>
            </a:pPr>
            <a:r>
              <a:rPr lang="en-IN" dirty="0" smtClean="0"/>
              <a:t> </a:t>
            </a:r>
          </a:p>
          <a:p>
            <a:pPr>
              <a:buNone/>
            </a:pPr>
            <a:r>
              <a:rPr lang="en-IN" dirty="0" smtClean="0"/>
              <a:t>  &lt;subclass name="</a:t>
            </a:r>
            <a:r>
              <a:rPr lang="en-IN" dirty="0" err="1" smtClean="0"/>
              <a:t>TemporaryEmployee</a:t>
            </a:r>
            <a:r>
              <a:rPr lang="en-IN" dirty="0" smtClean="0"/>
              <a:t>" discriminator-value="TE"&gt;</a:t>
            </a:r>
          </a:p>
          <a:p>
            <a:pPr>
              <a:buNone/>
            </a:pPr>
            <a:r>
              <a:rPr lang="en-IN" dirty="0" smtClean="0"/>
              <a:t>    &lt;property name="</a:t>
            </a:r>
            <a:r>
              <a:rPr lang="en-IN" dirty="0" err="1" smtClean="0"/>
              <a:t>workingDays</a:t>
            </a:r>
            <a:r>
              <a:rPr lang="en-IN" dirty="0" smtClean="0"/>
              <a:t>" column="WORKING_DAYS"  /&gt;</a:t>
            </a:r>
          </a:p>
          <a:p>
            <a:pPr>
              <a:buNone/>
            </a:pPr>
            <a:r>
              <a:rPr lang="en-IN" dirty="0" smtClean="0"/>
              <a:t>    &lt;property name="</a:t>
            </a:r>
            <a:r>
              <a:rPr lang="en-IN" dirty="0" err="1" smtClean="0"/>
              <a:t>contractorName</a:t>
            </a:r>
            <a:r>
              <a:rPr lang="en-IN" dirty="0" smtClean="0"/>
              <a:t>" column="CONTRACTOR_NAME" length="18" /&gt;</a:t>
            </a:r>
          </a:p>
          <a:p>
            <a:pPr>
              <a:buNone/>
            </a:pPr>
            <a:r>
              <a:rPr lang="en-IN" dirty="0" smtClean="0"/>
              <a:t>  &lt;/subclass&gt;</a:t>
            </a:r>
          </a:p>
          <a:p>
            <a:pPr>
              <a:buNone/>
            </a:pPr>
            <a:r>
              <a:rPr lang="en-IN" dirty="0" smtClean="0"/>
              <a:t>        </a:t>
            </a:r>
          </a:p>
          <a:p>
            <a:pPr>
              <a:buNone/>
            </a:pPr>
            <a:r>
              <a:rPr lang="en-IN" dirty="0" smtClean="0"/>
              <a:t>&lt;/class&gt;</a:t>
            </a:r>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890</Words>
  <Application>Microsoft Office PowerPoint</Application>
  <PresentationFormat>On-screen Show (4:3)</PresentationFormat>
  <Paragraphs>201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Inheritance Using JPA and XML</vt:lpstr>
      <vt:lpstr>Intro</vt:lpstr>
      <vt:lpstr>Inheritance Mapping Strategies</vt:lpstr>
      <vt:lpstr>Example for Mapping</vt:lpstr>
      <vt:lpstr>Why Mapping is required</vt:lpstr>
      <vt:lpstr>The three approaches adopted by Hibernate</vt:lpstr>
      <vt:lpstr>Implementing inheritance using JPA</vt:lpstr>
      <vt:lpstr>Table Per Class Hierarchy</vt:lpstr>
      <vt:lpstr>Table Per Class Hierarchy XML</vt:lpstr>
      <vt:lpstr>Table Per Class Hierarchy JPA</vt:lpstr>
      <vt:lpstr>Table Per Subclass Hierarchy</vt:lpstr>
      <vt:lpstr>Table Per Subclass Hierarchy XML</vt:lpstr>
      <vt:lpstr>Table Per Subclass Hierarchy XML</vt:lpstr>
      <vt:lpstr>Table Per Subclass Hierarchy JPA</vt:lpstr>
      <vt:lpstr>Table-per-concrete class Hierarchy</vt:lpstr>
      <vt:lpstr>Table-per-concrete class XML</vt:lpstr>
      <vt:lpstr>Table-per-concrete class JPA</vt:lpstr>
      <vt:lpstr>Fetch in Mapping</vt:lpstr>
      <vt:lpstr>Hibernate Relational Associations </vt:lpstr>
      <vt:lpstr>4 associations Hibernate supports</vt:lpstr>
      <vt:lpstr>One-to-One Example Hibernate</vt:lpstr>
      <vt:lpstr>Slide 22</vt:lpstr>
      <vt:lpstr>Slide 23</vt:lpstr>
      <vt:lpstr>One to One Mapping</vt:lpstr>
      <vt:lpstr>One to One Mapping XML &amp; JPA</vt:lpstr>
      <vt:lpstr>One to Many Mapping</vt:lpstr>
      <vt:lpstr>One to Many XML</vt:lpstr>
      <vt:lpstr>One to Many JPA</vt:lpstr>
      <vt:lpstr>Many to One Mapping  XML &amp; JPA</vt:lpstr>
      <vt:lpstr>Many to One Mapping</vt:lpstr>
      <vt:lpstr>Many-to-Many Hibernate</vt:lpstr>
      <vt:lpstr>Many to Many Mapping</vt:lpstr>
      <vt:lpstr>Many to Many Mapping XML based</vt:lpstr>
      <vt:lpstr>Many to Many Mapping JPA</vt:lpstr>
      <vt:lpstr>Cascade Attribute</vt:lpstr>
      <vt:lpstr>Slide 36</vt:lpstr>
      <vt:lpstr>Example</vt:lpstr>
      <vt:lpstr>Mapped By property</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Rags</dc:creator>
  <cp:lastModifiedBy>Rags</cp:lastModifiedBy>
  <cp:revision>26</cp:revision>
  <dcterms:created xsi:type="dcterms:W3CDTF">2017-12-15T14:12:50Z</dcterms:created>
  <dcterms:modified xsi:type="dcterms:W3CDTF">2017-12-18T14:52:50Z</dcterms:modified>
</cp:coreProperties>
</file>