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70" r:id="rId11"/>
    <p:sldId id="279" r:id="rId12"/>
    <p:sldId id="280" r:id="rId13"/>
    <p:sldId id="281" r:id="rId14"/>
    <p:sldId id="268" r:id="rId15"/>
    <p:sldId id="273" r:id="rId16"/>
    <p:sldId id="272"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175493-0419-4025-801A-33A90EBBC39E}" type="datetimeFigureOut">
              <a:rPr lang="en-US" smtClean="0"/>
              <a:pPr/>
              <a:t>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175493-0419-4025-801A-33A90EBBC39E}" type="datetimeFigureOut">
              <a:rPr lang="en-US" smtClean="0"/>
              <a:pPr/>
              <a:t>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175493-0419-4025-801A-33A90EBBC39E}" type="datetimeFigureOut">
              <a:rPr lang="en-US" smtClean="0"/>
              <a:pPr/>
              <a:t>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175493-0419-4025-801A-33A90EBBC39E}" type="datetimeFigureOut">
              <a:rPr lang="en-US" smtClean="0"/>
              <a:pPr/>
              <a:t>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175493-0419-4025-801A-33A90EBBC39E}" type="datetimeFigureOut">
              <a:rPr lang="en-US" smtClean="0"/>
              <a:pPr/>
              <a:t>1/4/2018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175493-0419-4025-801A-33A90EBBC39E}" type="datetimeFigureOut">
              <a:rPr lang="en-US" smtClean="0"/>
              <a:pPr/>
              <a:t>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9175493-0419-4025-801A-33A90EBBC39E}" type="datetimeFigureOut">
              <a:rPr lang="en-US" smtClean="0"/>
              <a:pPr/>
              <a:t>1/4/2018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9175493-0419-4025-801A-33A90EBBC39E}" type="datetimeFigureOut">
              <a:rPr lang="en-US" smtClean="0"/>
              <a:pPr/>
              <a:t>1/4/2018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75493-0419-4025-801A-33A90EBBC39E}" type="datetimeFigureOut">
              <a:rPr lang="en-US" smtClean="0"/>
              <a:pPr/>
              <a:t>1/4/2018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175493-0419-4025-801A-33A90EBBC39E}" type="datetimeFigureOut">
              <a:rPr lang="en-US" smtClean="0"/>
              <a:pPr/>
              <a:t>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175493-0419-4025-801A-33A90EBBC39E}" type="datetimeFigureOut">
              <a:rPr lang="en-US" smtClean="0"/>
              <a:pPr/>
              <a:t>1/4/2018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C9639-D1ED-4E26-8F7E-A4F616F58C2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75493-0419-4025-801A-33A90EBBC39E}" type="datetimeFigureOut">
              <a:rPr lang="en-US" smtClean="0"/>
              <a:pPr/>
              <a:t>1/4/2018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C9639-D1ED-4E26-8F7E-A4F616F58C2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smtClean="0"/>
              <a:t>Introducing Criteria </a:t>
            </a:r>
            <a:r>
              <a:rPr lang="en-IN" b="1" dirty="0" smtClean="0"/>
              <a:t>API</a:t>
            </a:r>
            <a:endParaRPr lang="en-IN" dirty="0"/>
          </a:p>
        </p:txBody>
      </p:sp>
      <p:sp>
        <p:nvSpPr>
          <p:cNvPr id="3" name="Subtitle 2"/>
          <p:cNvSpPr>
            <a:spLocks noGrp="1"/>
          </p:cNvSpPr>
          <p:nvPr>
            <p:ph type="subTitle" idx="1"/>
          </p:nvPr>
        </p:nvSpPr>
        <p:spPr/>
        <p:txBody>
          <a:bodyPr/>
          <a:lstStyle/>
          <a:p>
            <a:r>
              <a:rPr lang="en-IN" dirty="0" smtClean="0"/>
              <a:t>Criteria, Restriction and its methods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Combining Two or More </a:t>
            </a:r>
            <a:r>
              <a:rPr lang="en-IN" dirty="0" smtClean="0"/>
              <a:t>Criteria</a:t>
            </a:r>
            <a:endParaRPr lang="en-IN" dirty="0"/>
          </a:p>
        </p:txBody>
      </p:sp>
      <p:sp>
        <p:nvSpPr>
          <p:cNvPr id="3" name="Content Placeholder 2"/>
          <p:cNvSpPr>
            <a:spLocks noGrp="1"/>
          </p:cNvSpPr>
          <p:nvPr>
            <p:ph idx="1"/>
          </p:nvPr>
        </p:nvSpPr>
        <p:spPr/>
        <p:txBody>
          <a:bodyPr>
            <a:noAutofit/>
          </a:bodyPr>
          <a:lstStyle/>
          <a:p>
            <a:r>
              <a:rPr lang="en-IN" sz="2000" dirty="0" smtClean="0"/>
              <a:t>And()</a:t>
            </a:r>
          </a:p>
          <a:p>
            <a:r>
              <a:rPr lang="en-IN" sz="2000" dirty="0" smtClean="0"/>
              <a:t>Or()</a:t>
            </a:r>
          </a:p>
          <a:p>
            <a:r>
              <a:rPr lang="en-IN" sz="2000" dirty="0" err="1" smtClean="0"/>
              <a:t>orExp</a:t>
            </a:r>
            <a:r>
              <a:rPr lang="en-IN" sz="2000" dirty="0" smtClean="0"/>
              <a:t>()</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And</a:t>
            </a:r>
            <a:endParaRPr lang="en-IN" dirty="0"/>
          </a:p>
        </p:txBody>
      </p:sp>
      <p:sp>
        <p:nvSpPr>
          <p:cNvPr id="3" name="Content Placeholder 2"/>
          <p:cNvSpPr>
            <a:spLocks noGrp="1"/>
          </p:cNvSpPr>
          <p:nvPr>
            <p:ph idx="1"/>
          </p:nvPr>
        </p:nvSpPr>
        <p:spPr/>
        <p:txBody>
          <a:bodyPr>
            <a:normAutofit/>
          </a:bodyPr>
          <a:lstStyle/>
          <a:p>
            <a:pPr algn="just"/>
            <a:r>
              <a:rPr lang="en-IN" sz="2400" dirty="0" smtClean="0"/>
              <a:t>Moving on, we can start to do more complicated queries with the Criteria API. For example, we can combine AND </a:t>
            </a:r>
            <a:r>
              <a:rPr lang="en-IN" sz="2400" dirty="0" err="1" smtClean="0"/>
              <a:t>and</a:t>
            </a:r>
            <a:r>
              <a:rPr lang="en-IN" sz="2400" dirty="0" smtClean="0"/>
              <a:t> OR restrictions in logical expressions. When we add more than one constraint to a criteria query, it is interpreted as an AND, like so:</a:t>
            </a:r>
          </a:p>
          <a:p>
            <a:pPr algn="just">
              <a:buNone/>
            </a:pPr>
            <a:endParaRPr lang="en-IN" sz="2400" dirty="0" smtClean="0"/>
          </a:p>
          <a:p>
            <a:pPr algn="just">
              <a:buNone/>
            </a:pPr>
            <a:r>
              <a:rPr lang="en-IN" sz="2000" dirty="0" smtClean="0"/>
              <a:t>Criteria </a:t>
            </a:r>
            <a:r>
              <a:rPr lang="en-IN" sz="2000" dirty="0" err="1" smtClean="0"/>
              <a:t>crit</a:t>
            </a:r>
            <a:r>
              <a:rPr lang="en-IN" sz="2000" dirty="0" smtClean="0"/>
              <a:t> = </a:t>
            </a:r>
            <a:r>
              <a:rPr lang="en-IN" sz="2000" dirty="0" err="1" smtClean="0"/>
              <a:t>session.createCriteria</a:t>
            </a:r>
            <a:r>
              <a:rPr lang="en-IN" sz="2000" dirty="0" smtClean="0"/>
              <a:t>(</a:t>
            </a:r>
            <a:r>
              <a:rPr lang="en-IN" sz="2000" dirty="0" err="1" smtClean="0"/>
              <a:t>Product.class</a:t>
            </a:r>
            <a:r>
              <a:rPr lang="en-IN" sz="2000" dirty="0" smtClean="0"/>
              <a:t>);</a:t>
            </a:r>
          </a:p>
          <a:p>
            <a:pPr algn="just">
              <a:buNone/>
            </a:pPr>
            <a:r>
              <a:rPr lang="en-IN" sz="2000" dirty="0" err="1" smtClean="0"/>
              <a:t>crit.add</a:t>
            </a:r>
            <a:r>
              <a:rPr lang="en-IN" sz="2000" dirty="0" smtClean="0"/>
              <a:t>(Restrictions.lt("price",10.0));</a:t>
            </a:r>
          </a:p>
          <a:p>
            <a:pPr algn="just">
              <a:buNone/>
            </a:pPr>
            <a:r>
              <a:rPr lang="en-IN" sz="2000" dirty="0" err="1" smtClean="0"/>
              <a:t>crit.add</a:t>
            </a:r>
            <a:r>
              <a:rPr lang="en-IN" sz="2000" dirty="0" smtClean="0"/>
              <a:t>(</a:t>
            </a:r>
            <a:r>
              <a:rPr lang="en-IN" sz="2000" dirty="0" err="1" smtClean="0"/>
              <a:t>Restrictions.ilike</a:t>
            </a:r>
            <a:r>
              <a:rPr lang="en-IN" sz="2000" dirty="0" smtClean="0"/>
              <a:t>("</a:t>
            </a:r>
            <a:r>
              <a:rPr lang="en-IN" sz="2000" dirty="0" err="1" smtClean="0"/>
              <a:t>description","mouse</a:t>
            </a:r>
            <a:r>
              <a:rPr lang="en-IN" sz="2000" dirty="0" smtClean="0"/>
              <a:t>", </a:t>
            </a:r>
            <a:r>
              <a:rPr lang="en-IN" sz="2000" dirty="0" err="1" smtClean="0"/>
              <a:t>MatchMode.ANYWHERE</a:t>
            </a:r>
            <a:r>
              <a:rPr lang="en-IN" sz="2000" dirty="0" smtClean="0"/>
              <a:t>));</a:t>
            </a:r>
          </a:p>
          <a:p>
            <a:pPr algn="just">
              <a:buNone/>
            </a:pPr>
            <a:r>
              <a:rPr lang="en-IN" sz="2000" dirty="0" smtClean="0"/>
              <a:t>List&lt;Product&gt; results = </a:t>
            </a:r>
            <a:r>
              <a:rPr lang="en-IN" sz="2000" dirty="0" err="1" smtClean="0"/>
              <a:t>crit.list</a:t>
            </a:r>
            <a:r>
              <a:rPr lang="en-IN" sz="2000" dirty="0" smtClean="0"/>
              <a:t>();</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a:t>
            </a:r>
            <a:endParaRPr lang="en-IN" dirty="0"/>
          </a:p>
        </p:txBody>
      </p:sp>
      <p:sp>
        <p:nvSpPr>
          <p:cNvPr id="3" name="Content Placeholder 2"/>
          <p:cNvSpPr>
            <a:spLocks noGrp="1"/>
          </p:cNvSpPr>
          <p:nvPr>
            <p:ph idx="1"/>
          </p:nvPr>
        </p:nvSpPr>
        <p:spPr/>
        <p:txBody>
          <a:bodyPr>
            <a:noAutofit/>
          </a:bodyPr>
          <a:lstStyle/>
          <a:p>
            <a:pPr algn="just"/>
            <a:r>
              <a:rPr lang="en-IN" sz="2400" dirty="0" smtClean="0"/>
              <a:t>If we want to have two restrictions that return objects that satisfy either or both of the restrictions, we need to use the or() method on the Restrictions class, as follows:</a:t>
            </a:r>
          </a:p>
          <a:p>
            <a:pPr algn="just"/>
            <a:endParaRPr lang="en-IN" sz="2400" dirty="0" smtClean="0"/>
          </a:p>
          <a:p>
            <a:pPr>
              <a:buNone/>
            </a:pPr>
            <a:r>
              <a:rPr lang="en-IN" sz="2000" dirty="0" smtClean="0"/>
              <a:t>Criteria </a:t>
            </a:r>
            <a:r>
              <a:rPr lang="en-IN" sz="2000" dirty="0" err="1" smtClean="0"/>
              <a:t>crit</a:t>
            </a:r>
            <a:r>
              <a:rPr lang="en-IN" sz="2000" dirty="0" smtClean="0"/>
              <a:t> = </a:t>
            </a:r>
            <a:r>
              <a:rPr lang="en-IN" sz="2000" dirty="0" err="1" smtClean="0"/>
              <a:t>session.createCriteria</a:t>
            </a:r>
            <a:r>
              <a:rPr lang="en-IN" sz="2000" dirty="0" smtClean="0"/>
              <a:t>(</a:t>
            </a:r>
            <a:r>
              <a:rPr lang="en-IN" sz="2000" dirty="0" err="1" smtClean="0"/>
              <a:t>Product.class</a:t>
            </a:r>
            <a:r>
              <a:rPr lang="en-IN" sz="2000" dirty="0" smtClean="0"/>
              <a:t>);</a:t>
            </a:r>
          </a:p>
          <a:p>
            <a:pPr>
              <a:buNone/>
            </a:pPr>
            <a:r>
              <a:rPr lang="en-IN" sz="2000" dirty="0" smtClean="0"/>
              <a:t>Criterion </a:t>
            </a:r>
            <a:r>
              <a:rPr lang="en-IN" sz="2000" dirty="0" err="1" smtClean="0"/>
              <a:t>priceLessThan</a:t>
            </a:r>
            <a:r>
              <a:rPr lang="en-IN" sz="2000" dirty="0" smtClean="0"/>
              <a:t> = Restrictions.lt("price", 10.0);</a:t>
            </a:r>
          </a:p>
          <a:p>
            <a:pPr>
              <a:buNone/>
            </a:pPr>
            <a:r>
              <a:rPr lang="en-IN" sz="2000" dirty="0" smtClean="0"/>
              <a:t>Criterion mouse = </a:t>
            </a:r>
            <a:r>
              <a:rPr lang="en-IN" sz="2000" dirty="0" err="1" smtClean="0"/>
              <a:t>Restrictions.ilike</a:t>
            </a:r>
            <a:r>
              <a:rPr lang="en-IN" sz="2000" dirty="0" smtClean="0"/>
              <a:t>("description", "mouse</a:t>
            </a:r>
            <a:r>
              <a:rPr lang="en-IN" sz="2000" dirty="0" smtClean="0"/>
              <a:t>", </a:t>
            </a:r>
            <a:r>
              <a:rPr lang="en-IN" sz="2000" dirty="0" err="1" smtClean="0"/>
              <a:t>MatchMode.ANYWHERE</a:t>
            </a:r>
            <a:r>
              <a:rPr lang="en-IN" sz="2000" dirty="0" smtClean="0"/>
              <a:t>);</a:t>
            </a:r>
          </a:p>
          <a:p>
            <a:pPr>
              <a:buNone/>
            </a:pPr>
            <a:r>
              <a:rPr lang="en-IN" sz="2000" dirty="0" err="1" smtClean="0"/>
              <a:t>LogicalExpression</a:t>
            </a:r>
            <a:r>
              <a:rPr lang="en-IN" sz="2000" dirty="0" smtClean="0"/>
              <a:t> </a:t>
            </a:r>
            <a:r>
              <a:rPr lang="en-IN" sz="2000" dirty="0" err="1" smtClean="0"/>
              <a:t>orExp</a:t>
            </a:r>
            <a:r>
              <a:rPr lang="en-IN" sz="2000" dirty="0" smtClean="0"/>
              <a:t> = </a:t>
            </a:r>
            <a:r>
              <a:rPr lang="en-IN" sz="2000" dirty="0" err="1" smtClean="0"/>
              <a:t>Restrictions.or</a:t>
            </a:r>
            <a:r>
              <a:rPr lang="en-IN" sz="2000" dirty="0" smtClean="0"/>
              <a:t>(</a:t>
            </a:r>
            <a:r>
              <a:rPr lang="en-IN" sz="2000" dirty="0" err="1" smtClean="0"/>
              <a:t>priceLessThan</a:t>
            </a:r>
            <a:r>
              <a:rPr lang="en-IN" sz="2000" dirty="0" smtClean="0"/>
              <a:t>, mouse);</a:t>
            </a:r>
          </a:p>
          <a:p>
            <a:pPr>
              <a:buNone/>
            </a:pPr>
            <a:r>
              <a:rPr lang="en-IN" sz="2000" dirty="0" err="1" smtClean="0"/>
              <a:t>crit.add</a:t>
            </a:r>
            <a:r>
              <a:rPr lang="en-IN" sz="2000" dirty="0" smtClean="0"/>
              <a:t>(</a:t>
            </a:r>
            <a:r>
              <a:rPr lang="en-IN" sz="2000" dirty="0" err="1" smtClean="0"/>
              <a:t>orExp</a:t>
            </a:r>
            <a:r>
              <a:rPr lang="en-IN" sz="2000" dirty="0" smtClean="0"/>
              <a:t>);</a:t>
            </a:r>
          </a:p>
          <a:p>
            <a:pPr>
              <a:buNone/>
            </a:pPr>
            <a:r>
              <a:rPr lang="en-IN" sz="2000" dirty="0" smtClean="0"/>
              <a:t>List results=</a:t>
            </a:r>
            <a:r>
              <a:rPr lang="en-IN" sz="2000" dirty="0" err="1" smtClean="0"/>
              <a:t>crit.list</a:t>
            </a:r>
            <a:r>
              <a:rPr lang="en-IN" sz="2000" dirty="0" smtClean="0"/>
              <a: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orExp</a:t>
            </a:r>
            <a:r>
              <a:rPr lang="en-IN" dirty="0" smtClean="0"/>
              <a:t>()</a:t>
            </a:r>
            <a:endParaRPr lang="en-IN" dirty="0"/>
          </a:p>
        </p:txBody>
      </p:sp>
      <p:sp>
        <p:nvSpPr>
          <p:cNvPr id="3" name="Content Placeholder 2"/>
          <p:cNvSpPr>
            <a:spLocks noGrp="1"/>
          </p:cNvSpPr>
          <p:nvPr>
            <p:ph idx="1"/>
          </p:nvPr>
        </p:nvSpPr>
        <p:spPr/>
        <p:txBody>
          <a:bodyPr>
            <a:noAutofit/>
          </a:bodyPr>
          <a:lstStyle/>
          <a:p>
            <a:pPr algn="just"/>
            <a:r>
              <a:rPr lang="en-IN" sz="2400" dirty="0" smtClean="0"/>
              <a:t>The </a:t>
            </a:r>
            <a:r>
              <a:rPr lang="en-IN" sz="2400" dirty="0" err="1" smtClean="0"/>
              <a:t>orExp</a:t>
            </a:r>
            <a:r>
              <a:rPr lang="en-IN" sz="2400" dirty="0" smtClean="0"/>
              <a:t> logical expression that we have created here will be treated like any other criterion. We can therefore add another restriction to the criteria:</a:t>
            </a:r>
          </a:p>
          <a:p>
            <a:pPr algn="just"/>
            <a:endParaRPr lang="en-IN" sz="2400" dirty="0" smtClean="0"/>
          </a:p>
          <a:p>
            <a:pPr algn="just">
              <a:buNone/>
            </a:pPr>
            <a:r>
              <a:rPr lang="en-IN" sz="2000" dirty="0" smtClean="0"/>
              <a:t>Criteria </a:t>
            </a:r>
            <a:r>
              <a:rPr lang="en-IN" sz="2000" dirty="0" err="1" smtClean="0"/>
              <a:t>crit</a:t>
            </a:r>
            <a:r>
              <a:rPr lang="en-IN" sz="2000" dirty="0" smtClean="0"/>
              <a:t> = </a:t>
            </a:r>
            <a:r>
              <a:rPr lang="en-IN" sz="2000" dirty="0" err="1" smtClean="0"/>
              <a:t>session.createCriteria</a:t>
            </a:r>
            <a:r>
              <a:rPr lang="en-IN" sz="2000" dirty="0" smtClean="0"/>
              <a:t>(</a:t>
            </a:r>
            <a:r>
              <a:rPr lang="en-IN" sz="2000" dirty="0" err="1" smtClean="0"/>
              <a:t>Product.class</a:t>
            </a:r>
            <a:r>
              <a:rPr lang="en-IN" sz="2000" dirty="0" smtClean="0"/>
              <a:t>);</a:t>
            </a:r>
          </a:p>
          <a:p>
            <a:pPr algn="just">
              <a:buNone/>
            </a:pPr>
            <a:r>
              <a:rPr lang="en-IN" sz="2000" dirty="0" smtClean="0"/>
              <a:t>Criterion price = Restrictions.gt("</a:t>
            </a:r>
            <a:r>
              <a:rPr lang="en-IN" sz="2000" dirty="0" err="1" smtClean="0"/>
              <a:t>price",new</a:t>
            </a:r>
            <a:r>
              <a:rPr lang="en-IN" sz="2000" dirty="0" smtClean="0"/>
              <a:t> Double(25.0));</a:t>
            </a:r>
          </a:p>
          <a:p>
            <a:pPr algn="just">
              <a:buNone/>
            </a:pPr>
            <a:r>
              <a:rPr lang="en-IN" sz="2000" dirty="0" smtClean="0"/>
              <a:t>Criterion name = </a:t>
            </a:r>
            <a:r>
              <a:rPr lang="en-IN" sz="2000" dirty="0" err="1" smtClean="0"/>
              <a:t>Restrictions.like</a:t>
            </a:r>
            <a:r>
              <a:rPr lang="en-IN" sz="2000" dirty="0" smtClean="0"/>
              <a:t>("</a:t>
            </a:r>
            <a:r>
              <a:rPr lang="en-IN" sz="2000" dirty="0" err="1" smtClean="0"/>
              <a:t>name","Mou</a:t>
            </a:r>
            <a:r>
              <a:rPr lang="en-IN" sz="2000" dirty="0" smtClean="0"/>
              <a:t>%");</a:t>
            </a:r>
          </a:p>
          <a:p>
            <a:pPr algn="just">
              <a:buNone/>
            </a:pPr>
            <a:r>
              <a:rPr lang="en-IN" sz="2000" dirty="0" err="1" smtClean="0"/>
              <a:t>LogicalExpression</a:t>
            </a:r>
            <a:r>
              <a:rPr lang="en-IN" sz="2000" dirty="0" smtClean="0"/>
              <a:t> </a:t>
            </a:r>
            <a:r>
              <a:rPr lang="en-IN" sz="2000" dirty="0" err="1" smtClean="0"/>
              <a:t>orExp</a:t>
            </a:r>
            <a:r>
              <a:rPr lang="en-IN" sz="2000" dirty="0" smtClean="0"/>
              <a:t> = </a:t>
            </a:r>
            <a:r>
              <a:rPr lang="en-IN" sz="2000" dirty="0" err="1" smtClean="0"/>
              <a:t>Restrictions.or</a:t>
            </a:r>
            <a:r>
              <a:rPr lang="en-IN" sz="2000" dirty="0" smtClean="0"/>
              <a:t>(</a:t>
            </a:r>
            <a:r>
              <a:rPr lang="en-IN" sz="2000" dirty="0" err="1" smtClean="0"/>
              <a:t>price,name</a:t>
            </a:r>
            <a:r>
              <a:rPr lang="en-IN" sz="2000" dirty="0" smtClean="0"/>
              <a:t>);</a:t>
            </a:r>
          </a:p>
          <a:p>
            <a:pPr algn="just">
              <a:buNone/>
            </a:pPr>
            <a:r>
              <a:rPr lang="en-IN" sz="2000" dirty="0" err="1" smtClean="0"/>
              <a:t>crit.add</a:t>
            </a:r>
            <a:r>
              <a:rPr lang="en-IN" sz="2000" dirty="0" smtClean="0"/>
              <a:t>(</a:t>
            </a:r>
            <a:r>
              <a:rPr lang="en-IN" sz="2000" dirty="0" err="1" smtClean="0"/>
              <a:t>orExp</a:t>
            </a:r>
            <a:r>
              <a:rPr lang="en-IN" sz="2000" dirty="0" smtClean="0"/>
              <a:t>);</a:t>
            </a:r>
          </a:p>
          <a:p>
            <a:pPr algn="just">
              <a:buNone/>
            </a:pPr>
            <a:r>
              <a:rPr lang="en-IN" sz="2000" dirty="0" err="1" smtClean="0"/>
              <a:t>crit.add</a:t>
            </a:r>
            <a:r>
              <a:rPr lang="en-IN" sz="2000" dirty="0" smtClean="0"/>
              <a:t>(</a:t>
            </a:r>
            <a:r>
              <a:rPr lang="en-IN" sz="2000" dirty="0" err="1" smtClean="0"/>
              <a:t>Restrictions.ilike</a:t>
            </a:r>
            <a:r>
              <a:rPr lang="en-IN" sz="2000" dirty="0" smtClean="0"/>
              <a:t>("</a:t>
            </a:r>
            <a:r>
              <a:rPr lang="en-IN" sz="2000" dirty="0" err="1" smtClean="0"/>
              <a:t>description","blocks</a:t>
            </a:r>
            <a:r>
              <a:rPr lang="en-IN" sz="2000" dirty="0" smtClean="0"/>
              <a:t>%"));</a:t>
            </a:r>
          </a:p>
          <a:p>
            <a:pPr algn="just">
              <a:buNone/>
            </a:pPr>
            <a:r>
              <a:rPr lang="en-IN" sz="2000" dirty="0" smtClean="0"/>
              <a:t>List results = </a:t>
            </a:r>
            <a:r>
              <a:rPr lang="en-IN" sz="2000" dirty="0" err="1" smtClean="0"/>
              <a:t>crit.list</a:t>
            </a:r>
            <a:r>
              <a:rPr lang="en-IN" sz="2000" dirty="0" smtClean="0"/>
              <a:t>();</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Restrictions.sqlRestriction</a:t>
            </a:r>
            <a:r>
              <a:rPr lang="en-IN" dirty="0" smtClean="0"/>
              <a:t>()</a:t>
            </a:r>
            <a:endParaRPr lang="en-IN" dirty="0"/>
          </a:p>
        </p:txBody>
      </p:sp>
      <p:sp>
        <p:nvSpPr>
          <p:cNvPr id="3" name="Content Placeholder 2"/>
          <p:cNvSpPr>
            <a:spLocks noGrp="1"/>
          </p:cNvSpPr>
          <p:nvPr>
            <p:ph idx="1"/>
          </p:nvPr>
        </p:nvSpPr>
        <p:spPr/>
        <p:txBody>
          <a:bodyPr>
            <a:noAutofit/>
          </a:bodyPr>
          <a:lstStyle/>
          <a:p>
            <a:pPr algn="just"/>
            <a:r>
              <a:rPr lang="en-IN" sz="2400" dirty="0" err="1" smtClean="0"/>
              <a:t>sqlRestriction</a:t>
            </a:r>
            <a:r>
              <a:rPr lang="en-IN" sz="2400" dirty="0" smtClean="0"/>
              <a:t>() restriction allows you to directly specify SQL in the Criteria API. It’s useful if you need to use SQL clauses that Hibernate does not support through the Criteria </a:t>
            </a:r>
            <a:r>
              <a:rPr lang="en-IN" sz="2400" dirty="0" smtClean="0"/>
              <a:t>API.</a:t>
            </a:r>
          </a:p>
          <a:p>
            <a:pPr algn="just"/>
            <a:r>
              <a:rPr lang="en-IN" sz="2400" dirty="0" smtClean="0"/>
              <a:t>Your </a:t>
            </a:r>
            <a:r>
              <a:rPr lang="en-IN" sz="2400" dirty="0" smtClean="0"/>
              <a:t>application’s code does not need to know the name of the table your class uses. Use {alias} to signify the class’s table, as follows</a:t>
            </a:r>
            <a:r>
              <a:rPr lang="en-IN" sz="2400" dirty="0" smtClean="0"/>
              <a:t>:</a:t>
            </a:r>
          </a:p>
          <a:p>
            <a:pPr algn="just">
              <a:buNone/>
            </a:pPr>
            <a:endParaRPr lang="en-IN" sz="2400" dirty="0" smtClean="0"/>
          </a:p>
          <a:p>
            <a:pPr algn="just">
              <a:buNone/>
            </a:pPr>
            <a:r>
              <a:rPr lang="en-IN" sz="2000" dirty="0" smtClean="0"/>
              <a:t>Criteria </a:t>
            </a:r>
            <a:r>
              <a:rPr lang="en-IN" sz="2000" dirty="0" err="1" smtClean="0"/>
              <a:t>crit</a:t>
            </a:r>
            <a:r>
              <a:rPr lang="en-IN" sz="2000" dirty="0" smtClean="0"/>
              <a:t> = </a:t>
            </a:r>
            <a:r>
              <a:rPr lang="en-IN" sz="2000" dirty="0" err="1" smtClean="0"/>
              <a:t>session.createCriteria</a:t>
            </a:r>
            <a:r>
              <a:rPr lang="en-IN" sz="2000" dirty="0" smtClean="0"/>
              <a:t>(</a:t>
            </a:r>
            <a:r>
              <a:rPr lang="en-IN" sz="2000" dirty="0" err="1" smtClean="0"/>
              <a:t>Product.class</a:t>
            </a:r>
            <a:r>
              <a:rPr lang="en-IN" sz="2000" dirty="0" smtClean="0"/>
              <a:t>);</a:t>
            </a:r>
          </a:p>
          <a:p>
            <a:pPr algn="just">
              <a:buNone/>
            </a:pPr>
            <a:r>
              <a:rPr lang="en-IN" sz="2000" dirty="0" err="1" smtClean="0"/>
              <a:t>crit.add</a:t>
            </a:r>
            <a:r>
              <a:rPr lang="en-IN" sz="2000" dirty="0" smtClean="0"/>
              <a:t>(</a:t>
            </a:r>
            <a:r>
              <a:rPr lang="en-IN" sz="2000" dirty="0" err="1" smtClean="0"/>
              <a:t>Restrictions.sqlRestriction</a:t>
            </a:r>
            <a:r>
              <a:rPr lang="en-IN" sz="2000" dirty="0" smtClean="0"/>
              <a:t>("{alias}.description like '</a:t>
            </a:r>
            <a:r>
              <a:rPr lang="en-IN" sz="2000" dirty="0" err="1" smtClean="0"/>
              <a:t>Mou</a:t>
            </a:r>
            <a:r>
              <a:rPr lang="en-IN" sz="2000" dirty="0" smtClean="0"/>
              <a:t>%'"));</a:t>
            </a:r>
          </a:p>
          <a:p>
            <a:pPr algn="just">
              <a:buNone/>
            </a:pPr>
            <a:r>
              <a:rPr lang="en-IN" sz="2000" dirty="0" smtClean="0"/>
              <a:t>List&lt;Product&gt; results = </a:t>
            </a:r>
            <a:r>
              <a:rPr lang="en-IN" sz="2000" dirty="0" err="1" smtClean="0"/>
              <a:t>crit.list</a:t>
            </a:r>
            <a:r>
              <a:rPr lang="en-IN" sz="2000" dirty="0" smtClean="0"/>
              <a:t>();</a:t>
            </a:r>
          </a:p>
          <a:p>
            <a:pPr algn="just"/>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Performing Associations (Joins)</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The association works when going from either one-to-many or from many-to-one. First, we will demonstrate how to use one-to-many associations to obtain suppliers who sell products with a price over $25. Notice that we create a new Criteria object for the products property, add restrictions to the products’ criteria we just created, and then obtain the results from the supplier Criteria object:</a:t>
            </a:r>
          </a:p>
          <a:p>
            <a:endParaRPr lang="en-IN" dirty="0" smtClean="0"/>
          </a:p>
          <a:p>
            <a:r>
              <a:rPr lang="en-IN" dirty="0" smtClean="0"/>
              <a:t>Criteria </a:t>
            </a:r>
            <a:r>
              <a:rPr lang="en-IN" dirty="0" err="1" smtClean="0"/>
              <a:t>crit</a:t>
            </a:r>
            <a:r>
              <a:rPr lang="en-IN" dirty="0" smtClean="0"/>
              <a:t> = </a:t>
            </a:r>
            <a:r>
              <a:rPr lang="en-IN" dirty="0" err="1" smtClean="0"/>
              <a:t>session.createCriteria</a:t>
            </a:r>
            <a:r>
              <a:rPr lang="en-IN" dirty="0" smtClean="0"/>
              <a:t>(</a:t>
            </a:r>
            <a:r>
              <a:rPr lang="en-IN" dirty="0" err="1" smtClean="0"/>
              <a:t>Supplier.class</a:t>
            </a:r>
            <a:r>
              <a:rPr lang="en-IN" dirty="0" smtClean="0"/>
              <a:t>);</a:t>
            </a:r>
          </a:p>
          <a:p>
            <a:r>
              <a:rPr lang="en-IN" dirty="0" smtClean="0"/>
              <a:t>Criteria </a:t>
            </a:r>
            <a:r>
              <a:rPr lang="en-IN" dirty="0" err="1" smtClean="0"/>
              <a:t>prdCrit</a:t>
            </a:r>
            <a:r>
              <a:rPr lang="en-IN" dirty="0" smtClean="0"/>
              <a:t> = </a:t>
            </a:r>
            <a:r>
              <a:rPr lang="en-IN" dirty="0" err="1" smtClean="0"/>
              <a:t>crit.createCriteria</a:t>
            </a:r>
            <a:r>
              <a:rPr lang="en-IN" dirty="0" smtClean="0"/>
              <a:t>("products");</a:t>
            </a:r>
          </a:p>
          <a:p>
            <a:r>
              <a:rPr lang="en-IN" dirty="0" err="1" smtClean="0"/>
              <a:t>prdCrit.add</a:t>
            </a:r>
            <a:r>
              <a:rPr lang="en-IN" dirty="0" smtClean="0"/>
              <a:t>(Restrictions.gt("price",25.0));</a:t>
            </a:r>
          </a:p>
          <a:p>
            <a:r>
              <a:rPr lang="en-IN" dirty="0" smtClean="0"/>
              <a:t>List results = </a:t>
            </a:r>
            <a:r>
              <a:rPr lang="en-IN" dirty="0" err="1" smtClean="0"/>
              <a:t>crit.list</a:t>
            </a:r>
            <a:r>
              <a:rPr lang="en-IN" dirty="0" smtClean="0"/>
              <a:t>();</a:t>
            </a:r>
          </a:p>
          <a:p>
            <a:r>
              <a:rPr lang="en-IN" dirty="0" smtClean="0"/>
              <a:t>Going the other way, we obtain all the products from the supplier </a:t>
            </a:r>
            <a:r>
              <a:rPr lang="en-IN" dirty="0" err="1" smtClean="0"/>
              <a:t>MegaInc</a:t>
            </a:r>
            <a:r>
              <a:rPr lang="en-IN" dirty="0" smtClean="0"/>
              <a:t> using many-to-one associations:</a:t>
            </a:r>
          </a:p>
          <a:p>
            <a:endParaRPr lang="en-IN" dirty="0" smtClean="0"/>
          </a:p>
          <a:p>
            <a:r>
              <a:rPr lang="en-IN" dirty="0" smtClean="0"/>
              <a:t>Criteria </a:t>
            </a:r>
            <a:r>
              <a:rPr lang="en-IN" dirty="0" err="1" smtClean="0"/>
              <a:t>crit</a:t>
            </a:r>
            <a:r>
              <a:rPr lang="en-IN" dirty="0" smtClean="0"/>
              <a:t> = </a:t>
            </a:r>
            <a:r>
              <a:rPr lang="en-IN" dirty="0" err="1" smtClean="0"/>
              <a:t>session.createCriteria</a:t>
            </a:r>
            <a:r>
              <a:rPr lang="en-IN" dirty="0" smtClean="0"/>
              <a:t>(</a:t>
            </a:r>
            <a:r>
              <a:rPr lang="en-IN" dirty="0" err="1" smtClean="0"/>
              <a:t>Product.class</a:t>
            </a:r>
            <a:r>
              <a:rPr lang="en-IN" dirty="0" smtClean="0"/>
              <a:t>);</a:t>
            </a:r>
          </a:p>
          <a:p>
            <a:r>
              <a:rPr lang="en-IN" dirty="0" smtClean="0"/>
              <a:t>Criteria </a:t>
            </a:r>
            <a:r>
              <a:rPr lang="en-IN" dirty="0" err="1" smtClean="0"/>
              <a:t>suppCrit</a:t>
            </a:r>
            <a:r>
              <a:rPr lang="en-IN" dirty="0" smtClean="0"/>
              <a:t> = </a:t>
            </a:r>
            <a:r>
              <a:rPr lang="en-IN" dirty="0" err="1" smtClean="0"/>
              <a:t>crit.createCriteria</a:t>
            </a:r>
            <a:r>
              <a:rPr lang="en-IN" dirty="0" smtClean="0"/>
              <a:t>("supplier");</a:t>
            </a:r>
          </a:p>
          <a:p>
            <a:r>
              <a:rPr lang="en-IN" dirty="0" err="1" smtClean="0"/>
              <a:t>suppCrit.add</a:t>
            </a:r>
            <a:r>
              <a:rPr lang="en-IN" dirty="0" smtClean="0"/>
              <a:t>(</a:t>
            </a:r>
            <a:r>
              <a:rPr lang="en-IN" dirty="0" err="1" smtClean="0"/>
              <a:t>Restrictions.eq</a:t>
            </a:r>
            <a:r>
              <a:rPr lang="en-IN" dirty="0" smtClean="0"/>
              <a:t>("</a:t>
            </a:r>
            <a:r>
              <a:rPr lang="en-IN" dirty="0" err="1" smtClean="0"/>
              <a:t>name","Hardware</a:t>
            </a:r>
            <a:r>
              <a:rPr lang="en-IN" dirty="0" smtClean="0"/>
              <a:t> Are We"));</a:t>
            </a:r>
          </a:p>
          <a:p>
            <a:r>
              <a:rPr lang="en-IN" dirty="0" smtClean="0"/>
              <a:t>List results = </a:t>
            </a:r>
            <a:r>
              <a:rPr lang="en-IN" dirty="0" err="1" smtClean="0"/>
              <a:t>crit.list</a:t>
            </a:r>
            <a:r>
              <a:rPr lang="en-IN" dirty="0" smtClean="0"/>
              <a: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Adding Projections and Aggregates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Instead of working with objects from the result set, you can treat the results from the result set as a set of rows and columns, also known as a projection of the data. This is similar to how you would use data from a SELECT query with JDBC.</a:t>
            </a:r>
          </a:p>
          <a:p>
            <a:endParaRPr lang="en-IN" dirty="0" smtClean="0"/>
          </a:p>
          <a:p>
            <a:r>
              <a:rPr lang="en-IN" dirty="0" smtClean="0"/>
              <a:t>To use projections, start by getting the </a:t>
            </a:r>
            <a:r>
              <a:rPr lang="en-IN" dirty="0" err="1" smtClean="0"/>
              <a:t>org.hibernate.criterion.Projection</a:t>
            </a:r>
            <a:r>
              <a:rPr lang="en-IN" dirty="0" smtClean="0"/>
              <a:t> object you need from the </a:t>
            </a:r>
            <a:r>
              <a:rPr lang="en-IN" dirty="0" err="1" smtClean="0"/>
              <a:t>org.hibernate.criterion.Projections</a:t>
            </a:r>
            <a:r>
              <a:rPr lang="en-IN" dirty="0" smtClean="0"/>
              <a:t> factory class. The Projections class is similar to the Restrictions class in that it provides several static factory methods for obtaining Projection instances. After you get a Projection object, add it to your Criteria object with the </a:t>
            </a:r>
            <a:r>
              <a:rPr lang="en-IN" dirty="0" err="1" smtClean="0"/>
              <a:t>setProjection</a:t>
            </a:r>
            <a:r>
              <a:rPr lang="en-IN" dirty="0" smtClean="0"/>
              <a:t>() method. When the Criteria object executes, the list contains object references that you can cast to the appropriate type.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Single Aggregate( </a:t>
            </a:r>
            <a:r>
              <a:rPr lang="en-IN" dirty="0" smtClean="0"/>
              <a:t>Getting Row Count )</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Criteria </a:t>
            </a:r>
            <a:r>
              <a:rPr lang="en-IN" dirty="0" err="1" smtClean="0"/>
              <a:t>crit</a:t>
            </a:r>
            <a:r>
              <a:rPr lang="en-IN" dirty="0" smtClean="0"/>
              <a:t> = </a:t>
            </a:r>
            <a:r>
              <a:rPr lang="en-IN" dirty="0" err="1" smtClean="0"/>
              <a:t>session.createCriteria</a:t>
            </a:r>
            <a:r>
              <a:rPr lang="en-IN" dirty="0" smtClean="0"/>
              <a:t>(</a:t>
            </a:r>
            <a:r>
              <a:rPr lang="en-IN" dirty="0" err="1" smtClean="0"/>
              <a:t>Product.class</a:t>
            </a:r>
            <a:r>
              <a:rPr lang="en-IN" dirty="0" smtClean="0"/>
              <a:t>);</a:t>
            </a:r>
          </a:p>
          <a:p>
            <a:r>
              <a:rPr lang="en-IN" dirty="0" err="1" smtClean="0"/>
              <a:t>crit.setProjection</a:t>
            </a:r>
            <a:r>
              <a:rPr lang="en-IN" dirty="0" smtClean="0"/>
              <a:t>(</a:t>
            </a:r>
            <a:r>
              <a:rPr lang="en-IN" dirty="0" err="1" smtClean="0"/>
              <a:t>Projections.rowCount</a:t>
            </a:r>
            <a:r>
              <a:rPr lang="en-IN" dirty="0" smtClean="0"/>
              <a:t>());</a:t>
            </a:r>
          </a:p>
          <a:p>
            <a:r>
              <a:rPr lang="en-IN" dirty="0" smtClean="0"/>
              <a:t>List&lt;Long&gt; results = </a:t>
            </a:r>
            <a:r>
              <a:rPr lang="en-IN" dirty="0" err="1" smtClean="0"/>
              <a:t>crit.list</a:t>
            </a:r>
            <a:r>
              <a:rPr lang="en-IN" dirty="0" smtClean="0"/>
              <a:t>();</a:t>
            </a:r>
          </a:p>
          <a:p>
            <a:r>
              <a:rPr lang="en-IN" dirty="0" smtClean="0"/>
              <a:t>Other aggregate functions available through the Projections factory class include the following:</a:t>
            </a:r>
          </a:p>
          <a:p>
            <a:endParaRPr lang="en-IN" dirty="0" smtClean="0"/>
          </a:p>
          <a:p>
            <a:r>
              <a:rPr lang="en-IN" dirty="0" err="1" smtClean="0"/>
              <a:t>avg</a:t>
            </a:r>
            <a:r>
              <a:rPr lang="en-IN" dirty="0" smtClean="0"/>
              <a:t>(String </a:t>
            </a:r>
            <a:r>
              <a:rPr lang="en-IN" dirty="0" err="1" smtClean="0"/>
              <a:t>propertyName</a:t>
            </a:r>
            <a:r>
              <a:rPr lang="en-IN" dirty="0" smtClean="0"/>
              <a:t>): Gives the average of a property’s value</a:t>
            </a:r>
          </a:p>
          <a:p>
            <a:r>
              <a:rPr lang="en-IN" dirty="0" smtClean="0"/>
              <a:t>count(String </a:t>
            </a:r>
            <a:r>
              <a:rPr lang="en-IN" dirty="0" err="1" smtClean="0"/>
              <a:t>propertyName</a:t>
            </a:r>
            <a:r>
              <a:rPr lang="en-IN" dirty="0" smtClean="0"/>
              <a:t>): Counts the number of times a property occurs</a:t>
            </a:r>
          </a:p>
          <a:p>
            <a:r>
              <a:rPr lang="en-IN" dirty="0" err="1" smtClean="0"/>
              <a:t>countDistinct</a:t>
            </a:r>
            <a:r>
              <a:rPr lang="en-IN" dirty="0" smtClean="0"/>
              <a:t>(String </a:t>
            </a:r>
            <a:r>
              <a:rPr lang="en-IN" dirty="0" err="1" smtClean="0"/>
              <a:t>propertyName</a:t>
            </a:r>
            <a:r>
              <a:rPr lang="en-IN" dirty="0" smtClean="0"/>
              <a:t>): Counts the number of unique values the property contains</a:t>
            </a:r>
          </a:p>
          <a:p>
            <a:r>
              <a:rPr lang="en-IN" dirty="0" smtClean="0"/>
              <a:t>max(String </a:t>
            </a:r>
            <a:r>
              <a:rPr lang="en-IN" dirty="0" err="1" smtClean="0"/>
              <a:t>propertyName</a:t>
            </a:r>
            <a:r>
              <a:rPr lang="en-IN" dirty="0" smtClean="0"/>
              <a:t>): Calculates the maximum value of the property values</a:t>
            </a:r>
          </a:p>
          <a:p>
            <a:r>
              <a:rPr lang="en-IN" dirty="0" smtClean="0"/>
              <a:t>min(String </a:t>
            </a:r>
            <a:r>
              <a:rPr lang="en-IN" dirty="0" err="1" smtClean="0"/>
              <a:t>propertyName</a:t>
            </a:r>
            <a:r>
              <a:rPr lang="en-IN" dirty="0" smtClean="0"/>
              <a:t>): Calculates the minimum value of the property values</a:t>
            </a:r>
          </a:p>
          <a:p>
            <a:r>
              <a:rPr lang="en-IN" dirty="0" smtClean="0"/>
              <a:t>sum(String </a:t>
            </a:r>
            <a:r>
              <a:rPr lang="en-IN" dirty="0" err="1" smtClean="0"/>
              <a:t>propertyName</a:t>
            </a:r>
            <a:r>
              <a:rPr lang="en-IN" dirty="0" smtClean="0"/>
              <a:t>): Calculates the sum total of the property values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 : Multiple Aggregates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We can apply more than one projection to a given Criteria object. To add multiple projections, get a projection list from the </a:t>
            </a:r>
            <a:r>
              <a:rPr lang="en-IN" dirty="0" err="1" smtClean="0"/>
              <a:t>projectionList</a:t>
            </a:r>
            <a:r>
              <a:rPr lang="en-IN" dirty="0" smtClean="0"/>
              <a:t>() method on the Projections class. The </a:t>
            </a:r>
            <a:r>
              <a:rPr lang="en-IN" dirty="0" err="1" smtClean="0"/>
              <a:t>org.hibernate.criterion.ProjectionList</a:t>
            </a:r>
            <a:r>
              <a:rPr lang="en-IN" dirty="0" smtClean="0"/>
              <a:t> object has an add() method that takes a Projection object. You can pass the projections list to the </a:t>
            </a:r>
            <a:r>
              <a:rPr lang="en-IN" dirty="0" err="1" smtClean="0"/>
              <a:t>setProjection</a:t>
            </a:r>
            <a:r>
              <a:rPr lang="en-IN" dirty="0" smtClean="0"/>
              <a:t>() method on the Criteria object because </a:t>
            </a:r>
            <a:r>
              <a:rPr lang="en-IN" dirty="0" err="1" smtClean="0"/>
              <a:t>ProjectionList</a:t>
            </a:r>
            <a:r>
              <a:rPr lang="en-IN" dirty="0" smtClean="0"/>
              <a:t> implements the Projection interface.</a:t>
            </a:r>
          </a:p>
          <a:p>
            <a:endParaRPr lang="en-IN" dirty="0" smtClean="0"/>
          </a:p>
          <a:p>
            <a:r>
              <a:rPr lang="en-IN" dirty="0" smtClean="0"/>
              <a:t>Criteria </a:t>
            </a:r>
            <a:r>
              <a:rPr lang="en-IN" dirty="0" err="1" smtClean="0"/>
              <a:t>crit</a:t>
            </a:r>
            <a:r>
              <a:rPr lang="en-IN" dirty="0" smtClean="0"/>
              <a:t> = </a:t>
            </a:r>
            <a:r>
              <a:rPr lang="en-IN" dirty="0" err="1" smtClean="0"/>
              <a:t>session.createCriteria</a:t>
            </a:r>
            <a:r>
              <a:rPr lang="en-IN" dirty="0" smtClean="0"/>
              <a:t>(</a:t>
            </a:r>
            <a:r>
              <a:rPr lang="en-IN" dirty="0" err="1" smtClean="0"/>
              <a:t>Product.class</a:t>
            </a:r>
            <a:r>
              <a:rPr lang="en-IN" dirty="0" smtClean="0"/>
              <a:t>);</a:t>
            </a:r>
          </a:p>
          <a:p>
            <a:r>
              <a:rPr lang="en-IN" dirty="0" err="1" smtClean="0"/>
              <a:t>ProjectionList</a:t>
            </a:r>
            <a:r>
              <a:rPr lang="en-IN" dirty="0" smtClean="0"/>
              <a:t> </a:t>
            </a:r>
            <a:r>
              <a:rPr lang="en-IN" dirty="0" err="1" smtClean="0"/>
              <a:t>projList</a:t>
            </a:r>
            <a:r>
              <a:rPr lang="en-IN" dirty="0" smtClean="0"/>
              <a:t> = </a:t>
            </a:r>
            <a:r>
              <a:rPr lang="en-IN" dirty="0" err="1" smtClean="0"/>
              <a:t>Projections.projectionList</a:t>
            </a:r>
            <a:r>
              <a:rPr lang="en-IN" dirty="0" smtClean="0"/>
              <a:t>();</a:t>
            </a:r>
          </a:p>
          <a:p>
            <a:r>
              <a:rPr lang="en-IN" dirty="0" err="1" smtClean="0"/>
              <a:t>projList.add</a:t>
            </a:r>
            <a:r>
              <a:rPr lang="en-IN" dirty="0" smtClean="0"/>
              <a:t>(Projections.max("price"));</a:t>
            </a:r>
          </a:p>
          <a:p>
            <a:r>
              <a:rPr lang="en-IN" dirty="0" err="1" smtClean="0"/>
              <a:t>projList.add</a:t>
            </a:r>
            <a:r>
              <a:rPr lang="en-IN" dirty="0" smtClean="0"/>
              <a:t>(Projections.min("price"));</a:t>
            </a:r>
          </a:p>
          <a:p>
            <a:r>
              <a:rPr lang="en-IN" dirty="0" err="1" smtClean="0"/>
              <a:t>projList.add</a:t>
            </a:r>
            <a:r>
              <a:rPr lang="en-IN" dirty="0" smtClean="0"/>
              <a:t>(Projections.avg("price"));</a:t>
            </a:r>
          </a:p>
          <a:p>
            <a:r>
              <a:rPr lang="en-IN" dirty="0" err="1" smtClean="0"/>
              <a:t>projList.add</a:t>
            </a:r>
            <a:r>
              <a:rPr lang="en-IN" dirty="0" smtClean="0"/>
              <a:t>(</a:t>
            </a:r>
            <a:r>
              <a:rPr lang="en-IN" dirty="0" err="1" smtClean="0"/>
              <a:t>Projections.countDistinct</a:t>
            </a:r>
            <a:r>
              <a:rPr lang="en-IN" dirty="0" smtClean="0"/>
              <a:t>("description"));</a:t>
            </a:r>
          </a:p>
          <a:p>
            <a:r>
              <a:rPr lang="en-IN" dirty="0" err="1" smtClean="0"/>
              <a:t>crit.setProjection</a:t>
            </a:r>
            <a:r>
              <a:rPr lang="en-IN" dirty="0" smtClean="0"/>
              <a:t>(</a:t>
            </a:r>
            <a:r>
              <a:rPr lang="en-IN" dirty="0" err="1" smtClean="0"/>
              <a:t>projList</a:t>
            </a:r>
            <a:r>
              <a:rPr lang="en-IN" dirty="0" smtClean="0"/>
              <a:t>);</a:t>
            </a:r>
          </a:p>
          <a:p>
            <a:r>
              <a:rPr lang="en-IN" dirty="0" smtClean="0"/>
              <a:t>List&lt;object[]&gt; results = </a:t>
            </a:r>
            <a:r>
              <a:rPr lang="en-IN" dirty="0" err="1" smtClean="0"/>
              <a:t>crit.list</a:t>
            </a:r>
            <a:r>
              <a:rPr lang="en-IN" dirty="0" smtClean="0"/>
              <a:t>();</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3 : Getting Selected Columns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Another use of projections is to retrieve individual properties, rather than entities. For instance, we can retrieve just the name and description from our product table, instead of loading the entire object representation into memory.</a:t>
            </a:r>
          </a:p>
          <a:p>
            <a:endParaRPr lang="en-IN" dirty="0" smtClean="0"/>
          </a:p>
          <a:p>
            <a:r>
              <a:rPr lang="en-IN" dirty="0" smtClean="0"/>
              <a:t>Criteria </a:t>
            </a:r>
            <a:r>
              <a:rPr lang="en-IN" dirty="0" err="1" smtClean="0"/>
              <a:t>crit</a:t>
            </a:r>
            <a:r>
              <a:rPr lang="en-IN" dirty="0" smtClean="0"/>
              <a:t> = </a:t>
            </a:r>
            <a:r>
              <a:rPr lang="en-IN" dirty="0" err="1" smtClean="0"/>
              <a:t>session.createCriteria</a:t>
            </a:r>
            <a:r>
              <a:rPr lang="en-IN" dirty="0" smtClean="0"/>
              <a:t>(</a:t>
            </a:r>
            <a:r>
              <a:rPr lang="en-IN" dirty="0" err="1" smtClean="0"/>
              <a:t>Product.class</a:t>
            </a:r>
            <a:r>
              <a:rPr lang="en-IN" dirty="0" smtClean="0"/>
              <a:t>);</a:t>
            </a:r>
          </a:p>
          <a:p>
            <a:r>
              <a:rPr lang="en-IN" dirty="0" err="1" smtClean="0"/>
              <a:t>ProjectionList</a:t>
            </a:r>
            <a:r>
              <a:rPr lang="en-IN" dirty="0" smtClean="0"/>
              <a:t> </a:t>
            </a:r>
            <a:r>
              <a:rPr lang="en-IN" dirty="0" err="1" smtClean="0"/>
              <a:t>projList</a:t>
            </a:r>
            <a:r>
              <a:rPr lang="en-IN" dirty="0" smtClean="0"/>
              <a:t> = </a:t>
            </a:r>
            <a:r>
              <a:rPr lang="en-IN" dirty="0" err="1" smtClean="0"/>
              <a:t>Projections.projectionList</a:t>
            </a:r>
            <a:r>
              <a:rPr lang="en-IN" dirty="0" smtClean="0"/>
              <a:t>();</a:t>
            </a:r>
          </a:p>
          <a:p>
            <a:r>
              <a:rPr lang="en-IN" dirty="0" err="1" smtClean="0"/>
              <a:t>projList.add</a:t>
            </a:r>
            <a:r>
              <a:rPr lang="en-IN" dirty="0" smtClean="0"/>
              <a:t>(</a:t>
            </a:r>
            <a:r>
              <a:rPr lang="en-IN" dirty="0" err="1" smtClean="0"/>
              <a:t>Projections.property</a:t>
            </a:r>
            <a:r>
              <a:rPr lang="en-IN" dirty="0" smtClean="0"/>
              <a:t>("name"));</a:t>
            </a:r>
          </a:p>
          <a:p>
            <a:r>
              <a:rPr lang="en-IN" dirty="0" err="1" smtClean="0"/>
              <a:t>projList.add</a:t>
            </a:r>
            <a:r>
              <a:rPr lang="en-IN" dirty="0" smtClean="0"/>
              <a:t>(</a:t>
            </a:r>
            <a:r>
              <a:rPr lang="en-IN" dirty="0" err="1" smtClean="0"/>
              <a:t>Projections.property</a:t>
            </a:r>
            <a:r>
              <a:rPr lang="en-IN" dirty="0" smtClean="0"/>
              <a:t>("description"));</a:t>
            </a:r>
          </a:p>
          <a:p>
            <a:r>
              <a:rPr lang="en-IN" dirty="0" err="1" smtClean="0"/>
              <a:t>crit.setProjection</a:t>
            </a:r>
            <a:r>
              <a:rPr lang="en-IN" dirty="0" smtClean="0"/>
              <a:t>(</a:t>
            </a:r>
            <a:r>
              <a:rPr lang="en-IN" dirty="0" err="1" smtClean="0"/>
              <a:t>projList</a:t>
            </a:r>
            <a:r>
              <a:rPr lang="en-IN" dirty="0" smtClean="0"/>
              <a:t>);</a:t>
            </a:r>
          </a:p>
          <a:p>
            <a:r>
              <a:rPr lang="en-IN" dirty="0" err="1" smtClean="0"/>
              <a:t>crit.addOrder</a:t>
            </a:r>
            <a:r>
              <a:rPr lang="en-IN" dirty="0" smtClean="0"/>
              <a:t>(Order.asc("price"));</a:t>
            </a:r>
          </a:p>
          <a:p>
            <a:r>
              <a:rPr lang="en-IN" dirty="0" smtClean="0"/>
              <a:t>List&lt;object[]&gt; results = </a:t>
            </a:r>
            <a:r>
              <a:rPr lang="en-IN" dirty="0" err="1" smtClean="0"/>
              <a:t>crit.list</a:t>
            </a:r>
            <a:r>
              <a:rPr lang="en-IN" dirty="0" smtClean="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Criteria </a:t>
            </a:r>
            <a:r>
              <a:rPr lang="en-IN" dirty="0" smtClean="0"/>
              <a:t>API</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a:t>
            </a:r>
            <a:r>
              <a:rPr lang="en-IN" dirty="0"/>
              <a:t>Criteria API allows queries to be built at run time without direct string </a:t>
            </a:r>
            <a:r>
              <a:rPr lang="en-IN" dirty="0" smtClean="0"/>
              <a:t>manipulation.</a:t>
            </a:r>
            <a:endParaRPr lang="en-IN" dirty="0" smtClean="0"/>
          </a:p>
          <a:p>
            <a:r>
              <a:rPr lang="en-IN" dirty="0" smtClean="0"/>
              <a:t>Criteria </a:t>
            </a:r>
            <a:r>
              <a:rPr lang="en-IN" dirty="0"/>
              <a:t>is an API from hibernate to write Queries in object oriented manner rather than SQL or </a:t>
            </a:r>
            <a:r>
              <a:rPr lang="en-IN" dirty="0" smtClean="0"/>
              <a:t>HQL.</a:t>
            </a:r>
            <a:endParaRPr lang="en-IN" dirty="0" smtClean="0"/>
          </a:p>
          <a:p>
            <a:r>
              <a:rPr lang="en-IN" dirty="0" smtClean="0"/>
              <a:t>Criteria </a:t>
            </a:r>
            <a:r>
              <a:rPr lang="en-IN" dirty="0"/>
              <a:t>is also database independent, Because it internally generates HQL </a:t>
            </a:r>
            <a:r>
              <a:rPr lang="en-IN" dirty="0" smtClean="0"/>
              <a:t>queries.</a:t>
            </a:r>
            <a:endParaRPr lang="en-IN" dirty="0" smtClean="0"/>
          </a:p>
          <a:p>
            <a:r>
              <a:rPr lang="en-IN" dirty="0" smtClean="0"/>
              <a:t>We </a:t>
            </a:r>
            <a:r>
              <a:rPr lang="en-IN" dirty="0"/>
              <a:t>can execute only SELECT statements using Criteria; we can't execute UPDATE, DELETE statements using </a:t>
            </a:r>
            <a:r>
              <a:rPr lang="en-IN" dirty="0" smtClean="0"/>
              <a:t>Criteria.</a:t>
            </a:r>
            <a:endParaRPr lang="en-IN" dirty="0" smtClean="0"/>
          </a:p>
          <a:p>
            <a:r>
              <a:rPr lang="en-IN" dirty="0" smtClean="0"/>
              <a:t>Criteria </a:t>
            </a:r>
            <a:r>
              <a:rPr lang="en-IN" dirty="0"/>
              <a:t>is suitable for executing dynamic </a:t>
            </a:r>
            <a:r>
              <a:rPr lang="en-IN" dirty="0" smtClean="0"/>
              <a:t>queries.</a:t>
            </a:r>
            <a:endParaRPr lang="en-IN" dirty="0" smtClean="0"/>
          </a:p>
          <a:p>
            <a:r>
              <a:rPr lang="en-IN" dirty="0" smtClean="0"/>
              <a:t>Criteria </a:t>
            </a:r>
            <a:r>
              <a:rPr lang="en-IN" dirty="0"/>
              <a:t>API also include Query by Example (QBE) functionality for supplying example </a:t>
            </a:r>
            <a:r>
              <a:rPr lang="en-IN" dirty="0" smtClean="0"/>
              <a:t>objects.</a:t>
            </a:r>
            <a:endParaRPr lang="en-IN" dirty="0" smtClean="0"/>
          </a:p>
          <a:p>
            <a:r>
              <a:rPr lang="en-IN" dirty="0" smtClean="0"/>
              <a:t>Criteria </a:t>
            </a:r>
            <a:r>
              <a:rPr lang="en-IN" dirty="0"/>
              <a:t>also includes projection and aggregation </a:t>
            </a:r>
            <a:r>
              <a:rPr lang="en-IN" dirty="0" smtClean="0"/>
              <a:t>methods.</a:t>
            </a:r>
          </a:p>
          <a:p>
            <a:r>
              <a:rPr lang="en-IN" dirty="0" smtClean="0"/>
              <a:t>It </a:t>
            </a:r>
            <a:r>
              <a:rPr lang="en-IN" dirty="0" smtClean="0"/>
              <a:t>also includes projection and aggregation methods, including count() </a:t>
            </a:r>
            <a:endParaRPr lang="en-IN" dirty="0" smtClean="0"/>
          </a:p>
          <a:p>
            <a:r>
              <a:rPr lang="en-IN" b="1" dirty="0" smtClean="0"/>
              <a:t>Note</a:t>
            </a:r>
            <a:endParaRPr lang="en-IN" b="1" dirty="0" smtClean="0"/>
          </a:p>
          <a:p>
            <a:pPr lvl="1"/>
            <a:r>
              <a:rPr lang="en-IN" dirty="0" smtClean="0"/>
              <a:t>Queries </a:t>
            </a:r>
            <a:r>
              <a:rPr lang="en-IN" dirty="0"/>
              <a:t>expressed as criteria are less readable than queries expressed in HQL.</a:t>
            </a:r>
            <a:r>
              <a:rPr lang="en-IN" dirty="0" smtClean="0"/>
              <a:t/>
            </a:r>
            <a:br>
              <a:rPr lang="en-IN" dirty="0" smtClean="0"/>
            </a:br>
            <a:r>
              <a:rPr lang="en-IN" dirty="0"/>
              <a:t>To work with all criteria examples I am using the following Entity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By Example (QBE)</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In QBE, instead of programmatically building a Criteria object with Criterion objects and logical expressions, you can partially populate an instance of the object. You use this instance as a template and have Hibernate build the criteria for you based upon its values. This keeps your code clean and makes your project easier to test.</a:t>
            </a:r>
          </a:p>
          <a:p>
            <a:endParaRPr lang="en-IN" dirty="0" smtClean="0"/>
          </a:p>
          <a:p>
            <a:r>
              <a:rPr lang="en-IN" dirty="0" smtClean="0"/>
              <a:t>For instance, if we have a user database, we can construct an instance of a user object, set the property values for type and creation date, and then use the Criteria API to run a QBE query. Hibernate will return a result set containing all user objects that match the property values that were set. Behind the scenes, Hibernate inspects the Example object and constructs an SQL fragment that corresponds to the properties on the Example object.</a:t>
            </a:r>
          </a:p>
          <a:p>
            <a:endParaRPr lang="en-IN" dirty="0" smtClean="0"/>
          </a:p>
          <a:p>
            <a:r>
              <a:rPr lang="en-IN" dirty="0" smtClean="0"/>
              <a:t>The following basic example searches for suppliers that match the name on the example Supplier object:</a:t>
            </a:r>
          </a:p>
          <a:p>
            <a:endParaRPr lang="en-IN" dirty="0" smtClean="0"/>
          </a:p>
          <a:p>
            <a:r>
              <a:rPr lang="en-IN" dirty="0" smtClean="0"/>
              <a:t>Criteria </a:t>
            </a:r>
            <a:r>
              <a:rPr lang="en-IN" dirty="0" err="1" smtClean="0"/>
              <a:t>crit</a:t>
            </a:r>
            <a:r>
              <a:rPr lang="en-IN" dirty="0" smtClean="0"/>
              <a:t> = </a:t>
            </a:r>
            <a:r>
              <a:rPr lang="en-IN" dirty="0" err="1" smtClean="0"/>
              <a:t>session.createCriteria</a:t>
            </a:r>
            <a:r>
              <a:rPr lang="en-IN" dirty="0" smtClean="0"/>
              <a:t>(</a:t>
            </a:r>
            <a:r>
              <a:rPr lang="en-IN" dirty="0" err="1" smtClean="0"/>
              <a:t>Supplier.class</a:t>
            </a:r>
            <a:r>
              <a:rPr lang="en-IN" dirty="0" smtClean="0"/>
              <a:t>);</a:t>
            </a:r>
          </a:p>
          <a:p>
            <a:r>
              <a:rPr lang="en-IN" dirty="0" smtClean="0"/>
              <a:t>Supplier </a:t>
            </a:r>
            <a:r>
              <a:rPr lang="en-IN" dirty="0" err="1" smtClean="0"/>
              <a:t>supplier</a:t>
            </a:r>
            <a:r>
              <a:rPr lang="en-IN" dirty="0" smtClean="0"/>
              <a:t> = new Supplier();</a:t>
            </a:r>
          </a:p>
          <a:p>
            <a:r>
              <a:rPr lang="en-IN" dirty="0" err="1" smtClean="0"/>
              <a:t>supplier.setName</a:t>
            </a:r>
            <a:r>
              <a:rPr lang="en-IN" dirty="0" smtClean="0"/>
              <a:t>("</a:t>
            </a:r>
            <a:r>
              <a:rPr lang="en-IN" dirty="0" err="1" smtClean="0"/>
              <a:t>MegaInc</a:t>
            </a:r>
            <a:r>
              <a:rPr lang="en-IN" dirty="0" smtClean="0"/>
              <a:t>");</a:t>
            </a:r>
          </a:p>
          <a:p>
            <a:r>
              <a:rPr lang="en-IN" dirty="0" err="1" smtClean="0"/>
              <a:t>crit.add</a:t>
            </a:r>
            <a:r>
              <a:rPr lang="en-IN" dirty="0" smtClean="0"/>
              <a:t>(</a:t>
            </a:r>
            <a:r>
              <a:rPr lang="en-IN" dirty="0" err="1" smtClean="0"/>
              <a:t>Example.create</a:t>
            </a:r>
            <a:r>
              <a:rPr lang="en-IN" dirty="0" smtClean="0"/>
              <a:t>(supplier));</a:t>
            </a:r>
          </a:p>
          <a:p>
            <a:r>
              <a:rPr lang="en-IN" dirty="0" smtClean="0"/>
              <a:t>List results = </a:t>
            </a:r>
            <a:r>
              <a:rPr lang="en-IN" dirty="0" err="1" smtClean="0"/>
              <a:t>crit.list</a:t>
            </a:r>
            <a:r>
              <a:rPr lang="en-IN" dirty="0" smtClean="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a:t>
            </a:r>
            <a:r>
              <a:rPr lang="en-IN" dirty="0" smtClean="0"/>
              <a:t>with Criteria API</a:t>
            </a:r>
            <a:endParaRPr lang="en-IN" dirty="0"/>
          </a:p>
        </p:txBody>
      </p:sp>
      <p:sp>
        <p:nvSpPr>
          <p:cNvPr id="3" name="Content Placeholder 2"/>
          <p:cNvSpPr>
            <a:spLocks noGrp="1"/>
          </p:cNvSpPr>
          <p:nvPr>
            <p:ph idx="1"/>
          </p:nvPr>
        </p:nvSpPr>
        <p:spPr/>
        <p:txBody>
          <a:bodyPr>
            <a:noAutofit/>
          </a:bodyPr>
          <a:lstStyle/>
          <a:p>
            <a:r>
              <a:rPr lang="en-IN" sz="2000" dirty="0" smtClean="0"/>
              <a:t>Step </a:t>
            </a:r>
            <a:r>
              <a:rPr lang="en-IN" sz="2000" dirty="0"/>
              <a:t>1: Create </a:t>
            </a:r>
            <a:r>
              <a:rPr lang="en-IN" sz="2000" dirty="0" err="1"/>
              <a:t>org.hibernate.Criteria</a:t>
            </a:r>
            <a:r>
              <a:rPr lang="en-IN" sz="2000" dirty="0"/>
              <a:t> </a:t>
            </a:r>
            <a:r>
              <a:rPr lang="en-IN" sz="2000" dirty="0" smtClean="0"/>
              <a:t>Object</a:t>
            </a:r>
          </a:p>
          <a:p>
            <a:pPr lvl="1"/>
            <a:r>
              <a:rPr lang="en-IN" sz="2000" dirty="0" smtClean="0"/>
              <a:t>Criteria </a:t>
            </a:r>
            <a:r>
              <a:rPr lang="en-IN" sz="2000" dirty="0" smtClean="0"/>
              <a:t>criteria = </a:t>
            </a:r>
            <a:r>
              <a:rPr lang="en-IN" sz="2000" dirty="0" err="1" smtClean="0"/>
              <a:t>session.createCriteria</a:t>
            </a:r>
            <a:r>
              <a:rPr lang="en-IN" sz="2000" dirty="0" smtClean="0"/>
              <a:t>(</a:t>
            </a:r>
            <a:r>
              <a:rPr lang="en-IN" sz="2000" dirty="0" err="1" smtClean="0"/>
              <a:t>EntityClassName.class</a:t>
            </a:r>
            <a:r>
              <a:rPr lang="en-IN" sz="2000" dirty="0" smtClean="0"/>
              <a:t>);</a:t>
            </a:r>
          </a:p>
          <a:p>
            <a:r>
              <a:rPr lang="en-IN" sz="2000" dirty="0" smtClean="0"/>
              <a:t>Step 2 Create </a:t>
            </a:r>
            <a:r>
              <a:rPr lang="en-IN" sz="2000" dirty="0" err="1"/>
              <a:t>org.hibernate.criterion.Criterion</a:t>
            </a:r>
            <a:r>
              <a:rPr lang="en-IN" sz="2000" dirty="0"/>
              <a:t> </a:t>
            </a:r>
            <a:endParaRPr lang="en-IN" sz="2000" dirty="0" smtClean="0"/>
          </a:p>
          <a:p>
            <a:pPr lvl="1"/>
            <a:r>
              <a:rPr lang="en-IN" sz="2000" dirty="0" smtClean="0"/>
              <a:t>Object </a:t>
            </a:r>
            <a:r>
              <a:rPr lang="en-IN" sz="2000" dirty="0"/>
              <a:t>per each condition of the query and add to Criteria </a:t>
            </a:r>
            <a:r>
              <a:rPr lang="en-IN" sz="2000" dirty="0" smtClean="0"/>
              <a:t>object.</a:t>
            </a:r>
            <a:endParaRPr lang="en-IN" sz="2000" dirty="0" smtClean="0"/>
          </a:p>
          <a:p>
            <a:pPr lvl="1"/>
            <a:r>
              <a:rPr lang="en-IN" sz="2000" dirty="0" smtClean="0"/>
              <a:t>Criterion </a:t>
            </a:r>
            <a:r>
              <a:rPr lang="en-IN" sz="2000" dirty="0" smtClean="0"/>
              <a:t>criterion = </a:t>
            </a:r>
            <a:r>
              <a:rPr lang="en-IN" sz="2000" dirty="0" err="1" smtClean="0"/>
              <a:t>Restrictions.eq</a:t>
            </a:r>
            <a:r>
              <a:rPr lang="en-IN" sz="2000" dirty="0" smtClean="0"/>
              <a:t>("</a:t>
            </a:r>
            <a:r>
              <a:rPr lang="en-IN" sz="2000" dirty="0" err="1" smtClean="0"/>
              <a:t>propertyName</a:t>
            </a:r>
            <a:r>
              <a:rPr lang="en-IN" sz="2000" dirty="0" smtClean="0"/>
              <a:t>", </a:t>
            </a:r>
            <a:r>
              <a:rPr lang="en-IN" sz="2000" dirty="0" err="1" smtClean="0"/>
              <a:t>propertyValue</a:t>
            </a:r>
            <a:r>
              <a:rPr lang="en-IN" sz="2000" dirty="0" smtClean="0"/>
              <a:t>);</a:t>
            </a:r>
          </a:p>
          <a:p>
            <a:pPr lvl="1"/>
            <a:r>
              <a:rPr lang="en-IN" sz="2000" dirty="0" smtClean="0"/>
              <a:t>criteria.ass(criterion);</a:t>
            </a:r>
          </a:p>
          <a:p>
            <a:r>
              <a:rPr lang="en-IN" sz="2000" dirty="0" smtClean="0"/>
              <a:t>Step </a:t>
            </a:r>
            <a:r>
              <a:rPr lang="en-IN" sz="2000" dirty="0"/>
              <a:t>3: Execute </a:t>
            </a:r>
            <a:r>
              <a:rPr lang="en-IN" sz="2000" dirty="0" err="1"/>
              <a:t>org.hibernate.Criteria</a:t>
            </a:r>
            <a:r>
              <a:rPr lang="en-IN" sz="2000" dirty="0"/>
              <a:t> object (by calling list() method on Criteria </a:t>
            </a:r>
            <a:r>
              <a:rPr lang="en-IN" sz="2000" dirty="0" smtClean="0"/>
              <a:t>object)</a:t>
            </a:r>
            <a:endParaRPr lang="en-IN" sz="2000" dirty="0" smtClean="0"/>
          </a:p>
          <a:p>
            <a:pPr lvl="1"/>
            <a:r>
              <a:rPr lang="en-IN" sz="2000" dirty="0" smtClean="0"/>
              <a:t>List </a:t>
            </a:r>
            <a:r>
              <a:rPr lang="en-IN" sz="2000" dirty="0" err="1" smtClean="0"/>
              <a:t>list</a:t>
            </a:r>
            <a:r>
              <a:rPr lang="en-IN" sz="2000" dirty="0" smtClean="0"/>
              <a:t> = </a:t>
            </a:r>
            <a:r>
              <a:rPr lang="en-IN" sz="2000" dirty="0" err="1" smtClean="0"/>
              <a:t>criteria.list</a:t>
            </a:r>
            <a:r>
              <a:rPr lang="en-IN" sz="2000" dirty="0" smtClean="0"/>
              <a:t>();</a:t>
            </a:r>
            <a:endParaRPr lang="en-IN" sz="2000" dirty="0" smtClean="0"/>
          </a:p>
          <a:p>
            <a:pPr lvl="1">
              <a:buNone/>
            </a:pPr>
            <a:r>
              <a:rPr lang="en-IN" sz="2000" dirty="0" smtClean="0"/>
              <a:t>Write </a:t>
            </a:r>
            <a:r>
              <a:rPr lang="en-IN" sz="2000" dirty="0"/>
              <a:t>and execute criteria API code for the following SQL </a:t>
            </a:r>
            <a:r>
              <a:rPr lang="en-IN" sz="2000" dirty="0" smtClean="0"/>
              <a:t>statement?</a:t>
            </a:r>
            <a:endParaRPr lang="en-IN" sz="2000" dirty="0" smtClean="0"/>
          </a:p>
          <a:p>
            <a:pPr lvl="1">
              <a:buNone/>
            </a:pPr>
            <a:r>
              <a:rPr lang="en-IN" sz="2000" dirty="0" smtClean="0"/>
              <a:t>SQL</a:t>
            </a:r>
            <a:r>
              <a:rPr lang="en-IN" sz="2000" dirty="0"/>
              <a:t>: SELCT * FROM ACCOUNT WHERE NAME = '</a:t>
            </a:r>
            <a:r>
              <a:rPr lang="en-IN" sz="2000" dirty="0" err="1"/>
              <a:t>ashok</a:t>
            </a:r>
            <a:r>
              <a:rPr lang="en-IN" sz="2000" dirty="0"/>
              <a:t>' AND BALANCE &gt; 1500;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a:t>
            </a:r>
            <a:r>
              <a:rPr lang="en-IN" dirty="0" smtClean="0"/>
              <a:t>xample of a criteria query</a:t>
            </a:r>
            <a:endParaRPr lang="en-IN" dirty="0"/>
          </a:p>
        </p:txBody>
      </p:sp>
      <p:sp>
        <p:nvSpPr>
          <p:cNvPr id="3" name="Content Placeholder 2"/>
          <p:cNvSpPr>
            <a:spLocks noGrp="1"/>
          </p:cNvSpPr>
          <p:nvPr>
            <p:ph idx="1"/>
          </p:nvPr>
        </p:nvSpPr>
        <p:spPr/>
        <p:txBody>
          <a:bodyPr>
            <a:normAutofit/>
          </a:bodyPr>
          <a:lstStyle/>
          <a:p>
            <a:pPr algn="just"/>
            <a:r>
              <a:rPr lang="en-IN" sz="2400" dirty="0" smtClean="0"/>
              <a:t>The simplest example of a criteria query is one with no optional parameters or restrictions—the criteria query will simply return every object that corresponds to the class.</a:t>
            </a:r>
          </a:p>
          <a:p>
            <a:pPr algn="just">
              <a:buNone/>
            </a:pPr>
            <a:endParaRPr lang="en-IN" sz="2400" dirty="0" smtClean="0"/>
          </a:p>
          <a:p>
            <a:pPr algn="just">
              <a:buNone/>
            </a:pPr>
            <a:r>
              <a:rPr lang="en-IN" sz="2400" dirty="0" smtClean="0"/>
              <a:t>		Criteria </a:t>
            </a:r>
            <a:r>
              <a:rPr lang="en-IN" sz="2400" dirty="0" err="1" smtClean="0"/>
              <a:t>crit</a:t>
            </a:r>
            <a:r>
              <a:rPr lang="en-IN" sz="2400" dirty="0" smtClean="0"/>
              <a:t> = </a:t>
            </a:r>
            <a:r>
              <a:rPr lang="en-IN" sz="2400" dirty="0" err="1" smtClean="0"/>
              <a:t>session.createCriteria</a:t>
            </a:r>
            <a:r>
              <a:rPr lang="en-IN" sz="2400" dirty="0" smtClean="0"/>
              <a:t>(</a:t>
            </a:r>
            <a:r>
              <a:rPr lang="en-IN" sz="2400" dirty="0" err="1" smtClean="0"/>
              <a:t>Product.class</a:t>
            </a:r>
            <a:r>
              <a:rPr lang="en-IN" sz="2400" dirty="0" smtClean="0"/>
              <a:t>);</a:t>
            </a:r>
          </a:p>
          <a:p>
            <a:pPr algn="just">
              <a:buNone/>
            </a:pPr>
            <a:r>
              <a:rPr lang="en-IN" sz="2400" dirty="0" smtClean="0"/>
              <a:t>		List&lt;Product</a:t>
            </a:r>
            <a:r>
              <a:rPr lang="en-IN" sz="2400" dirty="0" smtClean="0"/>
              <a:t>&gt; results = </a:t>
            </a:r>
            <a:r>
              <a:rPr lang="en-IN" sz="2400" dirty="0" err="1" smtClean="0"/>
              <a:t>crit.list</a:t>
            </a:r>
            <a:r>
              <a:rPr lang="en-IN" sz="2400" dirty="0" smtClean="0"/>
              <a:t>();</a:t>
            </a:r>
          </a:p>
          <a:p>
            <a:pPr algn="just">
              <a:buNone/>
            </a:pPr>
            <a:endParaRPr lang="en-IN" sz="2400" dirty="0" smtClean="0"/>
          </a:p>
          <a:p>
            <a:pPr algn="just"/>
            <a:r>
              <a:rPr lang="en-IN" sz="2400" dirty="0" smtClean="0"/>
              <a:t>Moving </a:t>
            </a:r>
            <a:r>
              <a:rPr lang="en-IN" sz="2400" dirty="0" smtClean="0"/>
              <a:t>on from this simple example, we will add constraints to our criteria queries so we can whittle down the result set.</a:t>
            </a:r>
          </a:p>
          <a:p>
            <a:pPr algn="just"/>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Restrictions.eq</a:t>
            </a:r>
            <a:r>
              <a:rPr lang="en-IN" dirty="0" smtClean="0"/>
              <a:t>()</a:t>
            </a:r>
            <a:endParaRPr lang="en-IN" dirty="0"/>
          </a:p>
        </p:txBody>
      </p:sp>
      <p:sp>
        <p:nvSpPr>
          <p:cNvPr id="3" name="Content Placeholder 2"/>
          <p:cNvSpPr>
            <a:spLocks noGrp="1"/>
          </p:cNvSpPr>
          <p:nvPr>
            <p:ph idx="1"/>
          </p:nvPr>
        </p:nvSpPr>
        <p:spPr/>
        <p:txBody>
          <a:bodyPr>
            <a:noAutofit/>
          </a:bodyPr>
          <a:lstStyle/>
          <a:p>
            <a:r>
              <a:rPr lang="en-IN" sz="2400" dirty="0" smtClean="0"/>
              <a:t>To </a:t>
            </a:r>
            <a:r>
              <a:rPr lang="en-IN" sz="2400" dirty="0" smtClean="0"/>
              <a:t>retrieve objects that have a property value that “equals” your restriction, use the </a:t>
            </a:r>
            <a:r>
              <a:rPr lang="en-IN" sz="2400" dirty="0" err="1" smtClean="0"/>
              <a:t>eq</a:t>
            </a:r>
            <a:r>
              <a:rPr lang="en-IN" sz="2400" dirty="0" smtClean="0"/>
              <a:t>() method on Restrictions, as follows:</a:t>
            </a:r>
          </a:p>
          <a:p>
            <a:pPr>
              <a:buNone/>
            </a:pPr>
            <a:r>
              <a:rPr lang="en-IN" sz="2400" dirty="0" smtClean="0"/>
              <a:t>		</a:t>
            </a:r>
            <a:r>
              <a:rPr lang="en-IN" sz="2400" dirty="0" smtClean="0"/>
              <a:t>Criteria </a:t>
            </a:r>
            <a:r>
              <a:rPr lang="en-IN" sz="2400" dirty="0" err="1" smtClean="0"/>
              <a:t>crit</a:t>
            </a:r>
            <a:r>
              <a:rPr lang="en-IN" sz="2400" dirty="0" smtClean="0"/>
              <a:t> = </a:t>
            </a:r>
            <a:r>
              <a:rPr lang="en-IN" sz="2400" dirty="0" err="1" smtClean="0"/>
              <a:t>session.createCriteria</a:t>
            </a:r>
            <a:r>
              <a:rPr lang="en-IN" sz="2400" dirty="0" smtClean="0"/>
              <a:t>(</a:t>
            </a:r>
            <a:r>
              <a:rPr lang="en-IN" sz="2400" dirty="0" err="1" smtClean="0"/>
              <a:t>Product.class</a:t>
            </a:r>
            <a:r>
              <a:rPr lang="en-IN" sz="2400" dirty="0" smtClean="0"/>
              <a:t>);</a:t>
            </a:r>
          </a:p>
          <a:p>
            <a:pPr>
              <a:buNone/>
            </a:pPr>
            <a:r>
              <a:rPr lang="en-IN" sz="2400" dirty="0" smtClean="0"/>
              <a:t>		</a:t>
            </a:r>
            <a:r>
              <a:rPr lang="en-IN" sz="2400" dirty="0" err="1" smtClean="0"/>
              <a:t>crit.add</a:t>
            </a:r>
            <a:r>
              <a:rPr lang="en-IN" sz="2400" dirty="0" smtClean="0"/>
              <a:t>(</a:t>
            </a:r>
            <a:r>
              <a:rPr lang="en-IN" sz="2400" dirty="0" err="1" smtClean="0"/>
              <a:t>Restrictions.eq</a:t>
            </a:r>
            <a:r>
              <a:rPr lang="en-IN" sz="2400" dirty="0" smtClean="0"/>
              <a:t>("</a:t>
            </a:r>
            <a:r>
              <a:rPr lang="en-IN" sz="2400" dirty="0" err="1" smtClean="0"/>
              <a:t>description","Mouse</a:t>
            </a:r>
            <a:r>
              <a:rPr lang="en-IN" sz="2400" dirty="0" smtClean="0"/>
              <a:t>"));</a:t>
            </a:r>
          </a:p>
          <a:p>
            <a:pPr>
              <a:buNone/>
            </a:pPr>
            <a:r>
              <a:rPr lang="en-IN" sz="2400" dirty="0" smtClean="0"/>
              <a:t>		List&lt;Product</a:t>
            </a:r>
            <a:r>
              <a:rPr lang="en-IN" sz="2400" dirty="0" smtClean="0"/>
              <a:t>&gt; results = </a:t>
            </a:r>
            <a:r>
              <a:rPr lang="en-IN" sz="2400" dirty="0" err="1" smtClean="0"/>
              <a:t>crit.list</a:t>
            </a:r>
            <a:r>
              <a:rPr lang="en-IN" sz="2400" dirty="0" smtClean="0"/>
              <a:t>()</a:t>
            </a:r>
          </a:p>
          <a:p>
            <a:pPr>
              <a:buNone/>
            </a:pPr>
            <a:endParaRPr lang="en-IN" sz="2400" dirty="0" smtClean="0"/>
          </a:p>
          <a:p>
            <a:r>
              <a:rPr lang="en-IN" sz="2400" dirty="0" smtClean="0"/>
              <a:t>Above </a:t>
            </a:r>
            <a:r>
              <a:rPr lang="en-IN" sz="2400" dirty="0" smtClean="0"/>
              <a:t>query will search all products having description as “Mouse”.</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Restrictions.ne</a:t>
            </a:r>
            <a:r>
              <a:rPr lang="en-IN" dirty="0" smtClean="0"/>
              <a:t>()</a:t>
            </a:r>
            <a:endParaRPr lang="en-IN" dirty="0"/>
          </a:p>
        </p:txBody>
      </p:sp>
      <p:sp>
        <p:nvSpPr>
          <p:cNvPr id="3" name="Content Placeholder 2"/>
          <p:cNvSpPr>
            <a:spLocks noGrp="1"/>
          </p:cNvSpPr>
          <p:nvPr>
            <p:ph idx="1"/>
          </p:nvPr>
        </p:nvSpPr>
        <p:spPr/>
        <p:txBody>
          <a:bodyPr>
            <a:noAutofit/>
          </a:bodyPr>
          <a:lstStyle/>
          <a:p>
            <a:pPr algn="just"/>
            <a:r>
              <a:rPr lang="en-IN" sz="2000" dirty="0" smtClean="0"/>
              <a:t>To </a:t>
            </a:r>
            <a:r>
              <a:rPr lang="en-IN" sz="2000" dirty="0" smtClean="0"/>
              <a:t>retrieve objects that have a property value “not equal to” your restriction, use the ne() method on Restrictions, as follows:</a:t>
            </a:r>
          </a:p>
          <a:p>
            <a:pPr>
              <a:buNone/>
            </a:pPr>
            <a:r>
              <a:rPr lang="en-IN" sz="2000" dirty="0" smtClean="0"/>
              <a:t>		</a:t>
            </a:r>
            <a:r>
              <a:rPr lang="en-IN" sz="2000" dirty="0" smtClean="0"/>
              <a:t>Criteria </a:t>
            </a:r>
            <a:r>
              <a:rPr lang="en-IN" sz="2000" dirty="0" err="1" smtClean="0"/>
              <a:t>crit</a:t>
            </a:r>
            <a:r>
              <a:rPr lang="en-IN" sz="2000" dirty="0" smtClean="0"/>
              <a:t> = </a:t>
            </a:r>
            <a:r>
              <a:rPr lang="en-IN" sz="2000" dirty="0" err="1" smtClean="0"/>
              <a:t>session.createCriteria</a:t>
            </a:r>
            <a:r>
              <a:rPr lang="en-IN" sz="2000" dirty="0" smtClean="0"/>
              <a:t>(</a:t>
            </a:r>
            <a:r>
              <a:rPr lang="en-IN" sz="2000" dirty="0" err="1" smtClean="0"/>
              <a:t>Product.class</a:t>
            </a:r>
            <a:r>
              <a:rPr lang="en-IN" sz="2000" dirty="0" smtClean="0"/>
              <a:t>);</a:t>
            </a:r>
          </a:p>
          <a:p>
            <a:pPr>
              <a:buNone/>
            </a:pPr>
            <a:r>
              <a:rPr lang="en-IN" sz="2000" dirty="0" smtClean="0"/>
              <a:t>		</a:t>
            </a:r>
            <a:r>
              <a:rPr lang="en-IN" sz="2000" dirty="0" err="1" smtClean="0"/>
              <a:t>crit.add</a:t>
            </a:r>
            <a:r>
              <a:rPr lang="en-IN" sz="2000" dirty="0" smtClean="0"/>
              <a:t>(Restrictions.ne</a:t>
            </a:r>
            <a:r>
              <a:rPr lang="en-IN" sz="2000" dirty="0" smtClean="0"/>
              <a:t>("</a:t>
            </a:r>
            <a:r>
              <a:rPr lang="en-IN" sz="2000" dirty="0" err="1" smtClean="0"/>
              <a:t>description","Mouse</a:t>
            </a:r>
            <a:r>
              <a:rPr lang="en-IN" sz="2000" dirty="0" smtClean="0"/>
              <a:t>"));</a:t>
            </a:r>
          </a:p>
          <a:p>
            <a:pPr>
              <a:buNone/>
            </a:pPr>
            <a:r>
              <a:rPr lang="en-IN" sz="2000" dirty="0" smtClean="0"/>
              <a:t>		List&lt;Product</a:t>
            </a:r>
            <a:r>
              <a:rPr lang="en-IN" sz="2000" dirty="0" smtClean="0"/>
              <a:t>&gt; results = </a:t>
            </a:r>
            <a:r>
              <a:rPr lang="en-IN" sz="2000" dirty="0" err="1" smtClean="0"/>
              <a:t>crit.list</a:t>
            </a:r>
            <a:r>
              <a:rPr lang="en-IN" sz="2000" dirty="0" smtClean="0"/>
              <a:t>()</a:t>
            </a:r>
          </a:p>
          <a:p>
            <a:pPr algn="just"/>
            <a:r>
              <a:rPr lang="en-IN" sz="2000" dirty="0" smtClean="0"/>
              <a:t>Above </a:t>
            </a:r>
            <a:r>
              <a:rPr lang="en-IN" sz="2000" dirty="0" smtClean="0"/>
              <a:t>query will search all products having description anything but not “Mouse</a:t>
            </a:r>
            <a:r>
              <a:rPr lang="en-IN" sz="2000" dirty="0" smtClean="0"/>
              <a:t>”.</a:t>
            </a:r>
          </a:p>
          <a:p>
            <a:pPr algn="just"/>
            <a:r>
              <a:rPr lang="en-IN" sz="2000" dirty="0" smtClean="0"/>
              <a:t>You </a:t>
            </a:r>
            <a:r>
              <a:rPr lang="en-IN" sz="2000" dirty="0" smtClean="0"/>
              <a:t>cannot use the not-equal restriction to retrieve records with a NULL value in the database for that property (in SQL, and therefore in Hibernate, NULL represents the absence of data, and so cannot be compared with data). </a:t>
            </a:r>
            <a:endParaRPr lang="en-IN" sz="2000" dirty="0" smtClean="0"/>
          </a:p>
          <a:p>
            <a:pPr algn="just"/>
            <a:r>
              <a:rPr lang="en-IN" sz="2000" dirty="0" smtClean="0"/>
              <a:t>If </a:t>
            </a:r>
            <a:r>
              <a:rPr lang="en-IN" sz="2000" dirty="0" smtClean="0"/>
              <a:t>you need to retrieve objects with NULL properties, you will have to use the </a:t>
            </a:r>
            <a:r>
              <a:rPr lang="en-IN" sz="2000" dirty="0" err="1" smtClean="0"/>
              <a:t>isNull</a:t>
            </a:r>
            <a:r>
              <a:rPr lang="en-IN" sz="2000" dirty="0" smtClean="0"/>
              <a:t>() restriction.</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Restrictions.like</a:t>
            </a:r>
            <a:r>
              <a:rPr lang="en-IN" dirty="0" smtClean="0"/>
              <a:t>() </a:t>
            </a:r>
            <a:r>
              <a:rPr lang="en-IN" dirty="0" smtClean="0"/>
              <a:t>&amp;</a:t>
            </a:r>
            <a:r>
              <a:rPr lang="en-IN" dirty="0" smtClean="0"/>
              <a:t> </a:t>
            </a:r>
            <a:r>
              <a:rPr lang="en-IN" dirty="0" err="1" smtClean="0"/>
              <a:t>Restrictions.ilike</a:t>
            </a:r>
            <a:r>
              <a:rPr lang="en-IN" dirty="0" smtClean="0"/>
              <a:t>()</a:t>
            </a:r>
            <a:endParaRPr lang="en-IN" dirty="0"/>
          </a:p>
        </p:txBody>
      </p:sp>
      <p:sp>
        <p:nvSpPr>
          <p:cNvPr id="3" name="Content Placeholder 2"/>
          <p:cNvSpPr>
            <a:spLocks noGrp="1"/>
          </p:cNvSpPr>
          <p:nvPr>
            <p:ph idx="1"/>
          </p:nvPr>
        </p:nvSpPr>
        <p:spPr/>
        <p:txBody>
          <a:bodyPr>
            <a:noAutofit/>
          </a:bodyPr>
          <a:lstStyle/>
          <a:p>
            <a:r>
              <a:rPr lang="en-IN" sz="2000" dirty="0" smtClean="0"/>
              <a:t>Instead of searching for exact matches, we can retrieve all objects that have a property matching part of a given pattern. To do this, we need to create an SQL LIKE clause, with either the like() or the </a:t>
            </a:r>
            <a:r>
              <a:rPr lang="en-IN" sz="2000" dirty="0" err="1" smtClean="0"/>
              <a:t>ilike</a:t>
            </a:r>
            <a:r>
              <a:rPr lang="en-IN" sz="2000" dirty="0" smtClean="0"/>
              <a:t>() method. The </a:t>
            </a:r>
            <a:r>
              <a:rPr lang="en-IN" sz="2000" dirty="0" err="1" smtClean="0"/>
              <a:t>ilike</a:t>
            </a:r>
            <a:r>
              <a:rPr lang="en-IN" sz="2000" dirty="0" smtClean="0"/>
              <a:t>() method is case-insensitive.</a:t>
            </a:r>
          </a:p>
          <a:p>
            <a:pPr>
              <a:buNone/>
            </a:pPr>
            <a:r>
              <a:rPr lang="en-IN" sz="2000" dirty="0" smtClean="0"/>
              <a:t>		</a:t>
            </a:r>
            <a:r>
              <a:rPr lang="en-IN" sz="2000" dirty="0" smtClean="0"/>
              <a:t>Criteria </a:t>
            </a:r>
            <a:r>
              <a:rPr lang="en-IN" sz="2000" dirty="0" err="1" smtClean="0"/>
              <a:t>crit</a:t>
            </a:r>
            <a:r>
              <a:rPr lang="en-IN" sz="2000" dirty="0" smtClean="0"/>
              <a:t> = </a:t>
            </a:r>
            <a:r>
              <a:rPr lang="en-IN" sz="2000" dirty="0" err="1" smtClean="0"/>
              <a:t>session.createCriteria</a:t>
            </a:r>
            <a:r>
              <a:rPr lang="en-IN" sz="2000" dirty="0" smtClean="0"/>
              <a:t>(</a:t>
            </a:r>
            <a:r>
              <a:rPr lang="en-IN" sz="2000" dirty="0" err="1" smtClean="0"/>
              <a:t>Product.class</a:t>
            </a:r>
            <a:r>
              <a:rPr lang="en-IN" sz="2000" dirty="0" smtClean="0"/>
              <a:t>);</a:t>
            </a:r>
          </a:p>
          <a:p>
            <a:pPr>
              <a:buNone/>
            </a:pPr>
            <a:r>
              <a:rPr lang="en-IN" sz="2000" dirty="0" smtClean="0"/>
              <a:t>		</a:t>
            </a:r>
            <a:r>
              <a:rPr lang="en-IN" sz="2000" dirty="0" err="1" smtClean="0"/>
              <a:t>crit.add</a:t>
            </a:r>
            <a:r>
              <a:rPr lang="en-IN" sz="2000" dirty="0" smtClean="0"/>
              <a:t>(</a:t>
            </a:r>
            <a:r>
              <a:rPr lang="en-IN" sz="2000" dirty="0" err="1" smtClean="0"/>
              <a:t>Restrictions.like</a:t>
            </a:r>
            <a:r>
              <a:rPr lang="en-IN" sz="2000" dirty="0" smtClean="0"/>
              <a:t>("</a:t>
            </a:r>
            <a:r>
              <a:rPr lang="en-IN" sz="2000" dirty="0" err="1" smtClean="0"/>
              <a:t>name","Mou</a:t>
            </a:r>
            <a:r>
              <a:rPr lang="en-IN" sz="2000" dirty="0" smtClean="0"/>
              <a:t>%",</a:t>
            </a:r>
            <a:r>
              <a:rPr lang="en-IN" sz="2000" dirty="0" err="1" smtClean="0"/>
              <a:t>MatchMode.ANYWHERE</a:t>
            </a:r>
            <a:r>
              <a:rPr lang="en-IN" sz="2000" dirty="0" smtClean="0"/>
              <a:t>));</a:t>
            </a:r>
          </a:p>
          <a:p>
            <a:pPr>
              <a:buNone/>
            </a:pPr>
            <a:r>
              <a:rPr lang="en-IN" sz="2000" dirty="0" smtClean="0"/>
              <a:t>		List&lt;Product</a:t>
            </a:r>
            <a:r>
              <a:rPr lang="en-IN" sz="2000" dirty="0" smtClean="0"/>
              <a:t>&gt; results = </a:t>
            </a:r>
            <a:r>
              <a:rPr lang="en-IN" sz="2000" dirty="0" err="1" smtClean="0"/>
              <a:t>crit.list</a:t>
            </a:r>
            <a:r>
              <a:rPr lang="en-IN" sz="2000" dirty="0" smtClean="0"/>
              <a:t>();</a:t>
            </a:r>
          </a:p>
          <a:p>
            <a:r>
              <a:rPr lang="en-IN" sz="2000" dirty="0" smtClean="0"/>
              <a:t>Above example uses an </a:t>
            </a:r>
            <a:r>
              <a:rPr lang="en-IN" sz="2000" dirty="0" err="1" smtClean="0"/>
              <a:t>org.hibernate.criterion.MatchMode</a:t>
            </a:r>
            <a:r>
              <a:rPr lang="en-IN" sz="2000" dirty="0" smtClean="0"/>
              <a:t> object to specify how to match the specified value to the stored data. The </a:t>
            </a:r>
            <a:r>
              <a:rPr lang="en-IN" sz="2000" dirty="0" err="1" smtClean="0"/>
              <a:t>MatchMode</a:t>
            </a:r>
            <a:r>
              <a:rPr lang="en-IN" sz="2000" dirty="0" smtClean="0"/>
              <a:t> object (a type-safe enumeration) has four different </a:t>
            </a:r>
            <a:r>
              <a:rPr lang="en-IN" sz="2000" dirty="0" smtClean="0"/>
              <a:t>matches:</a:t>
            </a:r>
          </a:p>
          <a:p>
            <a:pPr lvl="1"/>
            <a:r>
              <a:rPr lang="en-IN" sz="1600" dirty="0" smtClean="0"/>
              <a:t>ANYWHERE</a:t>
            </a:r>
            <a:r>
              <a:rPr lang="en-IN" sz="1600" dirty="0" smtClean="0"/>
              <a:t>: Anyplace in the string</a:t>
            </a:r>
          </a:p>
          <a:p>
            <a:pPr lvl="1"/>
            <a:r>
              <a:rPr lang="en-IN" sz="1600" dirty="0" smtClean="0"/>
              <a:t>END: The end of the string</a:t>
            </a:r>
          </a:p>
          <a:p>
            <a:pPr lvl="1"/>
            <a:r>
              <a:rPr lang="en-IN" sz="1600" dirty="0" smtClean="0"/>
              <a:t>EXACT: An exact match</a:t>
            </a:r>
          </a:p>
          <a:p>
            <a:pPr lvl="1"/>
            <a:r>
              <a:rPr lang="en-IN" sz="1600" dirty="0" smtClean="0"/>
              <a:t>START: The beginning of the string</a:t>
            </a:r>
          </a:p>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Restrictions.isNull</a:t>
            </a:r>
            <a:r>
              <a:rPr lang="en-IN" dirty="0" smtClean="0"/>
              <a:t>() &amp;  </a:t>
            </a:r>
            <a:r>
              <a:rPr lang="en-IN" dirty="0" err="1" smtClean="0"/>
              <a:t>Restrictions.isNotNull</a:t>
            </a:r>
            <a:r>
              <a:rPr lang="en-IN" dirty="0" smtClean="0"/>
              <a:t>()</a:t>
            </a:r>
            <a:endParaRPr lang="en-IN" dirty="0"/>
          </a:p>
        </p:txBody>
      </p:sp>
      <p:sp>
        <p:nvSpPr>
          <p:cNvPr id="3" name="Content Placeholder 2"/>
          <p:cNvSpPr>
            <a:spLocks noGrp="1"/>
          </p:cNvSpPr>
          <p:nvPr>
            <p:ph idx="1"/>
          </p:nvPr>
        </p:nvSpPr>
        <p:spPr/>
        <p:txBody>
          <a:bodyPr>
            <a:normAutofit/>
          </a:bodyPr>
          <a:lstStyle/>
          <a:p>
            <a:r>
              <a:rPr lang="en-IN" sz="2400" dirty="0" smtClean="0"/>
              <a:t>The </a:t>
            </a:r>
            <a:r>
              <a:rPr lang="en-IN" sz="2400" dirty="0" err="1" smtClean="0"/>
              <a:t>isNull</a:t>
            </a:r>
            <a:r>
              <a:rPr lang="en-IN" sz="2400" dirty="0" smtClean="0"/>
              <a:t>() and </a:t>
            </a:r>
            <a:r>
              <a:rPr lang="en-IN" sz="2400" dirty="0" err="1" smtClean="0"/>
              <a:t>isNotNull</a:t>
            </a:r>
            <a:r>
              <a:rPr lang="en-IN" sz="2400" dirty="0" smtClean="0"/>
              <a:t>() restrictions allow you to do a search for objects that have (or do not have) null property values.</a:t>
            </a:r>
          </a:p>
          <a:p>
            <a:pPr>
              <a:buNone/>
            </a:pPr>
            <a:r>
              <a:rPr lang="en-IN" sz="2400" dirty="0" smtClean="0"/>
              <a:t>		</a:t>
            </a:r>
          </a:p>
          <a:p>
            <a:pPr>
              <a:buNone/>
            </a:pPr>
            <a:r>
              <a:rPr lang="en-IN" sz="2400" dirty="0" smtClean="0"/>
              <a:t>	</a:t>
            </a:r>
            <a:r>
              <a:rPr lang="en-IN" sz="2400" dirty="0" smtClean="0"/>
              <a:t>	Criteria </a:t>
            </a:r>
            <a:r>
              <a:rPr lang="en-IN" sz="2400" dirty="0" err="1" smtClean="0"/>
              <a:t>crit</a:t>
            </a:r>
            <a:r>
              <a:rPr lang="en-IN" sz="2400" dirty="0" smtClean="0"/>
              <a:t> = </a:t>
            </a:r>
            <a:r>
              <a:rPr lang="en-IN" sz="2400" dirty="0" err="1" smtClean="0"/>
              <a:t>session.createCriteria</a:t>
            </a:r>
            <a:r>
              <a:rPr lang="en-IN" sz="2400" dirty="0" smtClean="0"/>
              <a:t>(</a:t>
            </a:r>
            <a:r>
              <a:rPr lang="en-IN" sz="2400" dirty="0" err="1" smtClean="0"/>
              <a:t>Product.class</a:t>
            </a:r>
            <a:r>
              <a:rPr lang="en-IN" sz="2400" dirty="0" smtClean="0"/>
              <a:t>);</a:t>
            </a:r>
          </a:p>
          <a:p>
            <a:pPr>
              <a:buNone/>
            </a:pPr>
            <a:r>
              <a:rPr lang="en-IN" sz="2400" dirty="0" smtClean="0"/>
              <a:t>	</a:t>
            </a:r>
            <a:r>
              <a:rPr lang="en-IN" sz="2400" dirty="0" smtClean="0"/>
              <a:t>	</a:t>
            </a:r>
            <a:r>
              <a:rPr lang="en-IN" sz="2400" dirty="0" err="1" smtClean="0"/>
              <a:t>crit.add</a:t>
            </a:r>
            <a:r>
              <a:rPr lang="en-IN" sz="2400" dirty="0" smtClean="0"/>
              <a:t>(</a:t>
            </a:r>
            <a:r>
              <a:rPr lang="en-IN" sz="2400" dirty="0" err="1" smtClean="0"/>
              <a:t>Restrictions.isNull</a:t>
            </a:r>
            <a:r>
              <a:rPr lang="en-IN" sz="2400" dirty="0" smtClean="0"/>
              <a:t>("name</a:t>
            </a:r>
            <a:r>
              <a:rPr lang="en-IN" sz="2400" dirty="0" smtClean="0"/>
              <a:t>"));</a:t>
            </a:r>
          </a:p>
          <a:p>
            <a:pPr>
              <a:buNone/>
            </a:pPr>
            <a:r>
              <a:rPr lang="en-IN" sz="2400" dirty="0" smtClean="0"/>
              <a:t>	</a:t>
            </a:r>
            <a:r>
              <a:rPr lang="en-IN" sz="2400" dirty="0" smtClean="0"/>
              <a:t>	</a:t>
            </a:r>
            <a:r>
              <a:rPr lang="en-IN" sz="2400" dirty="0" smtClean="0"/>
              <a:t>List&lt;Product</a:t>
            </a:r>
            <a:r>
              <a:rPr lang="en-IN" sz="2400" dirty="0" smtClean="0"/>
              <a:t>&gt; results = </a:t>
            </a:r>
            <a:r>
              <a:rPr lang="en-IN" sz="2400" dirty="0" err="1" smtClean="0"/>
              <a:t>crit.list</a:t>
            </a:r>
            <a:r>
              <a:rPr lang="en-IN" sz="2400" dirty="0" smtClean="0"/>
              <a:t>();</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Restrictions.gt(), </a:t>
            </a:r>
            <a:r>
              <a:rPr lang="en-IN" dirty="0" err="1" smtClean="0"/>
              <a:t>ge</a:t>
            </a:r>
            <a:r>
              <a:rPr lang="en-IN" dirty="0" smtClean="0"/>
              <a:t>(), </a:t>
            </a:r>
            <a:r>
              <a:rPr lang="en-IN" dirty="0" err="1" smtClean="0"/>
              <a:t>lt</a:t>
            </a:r>
            <a:r>
              <a:rPr lang="en-IN" dirty="0" smtClean="0"/>
              <a:t>(), le()</a:t>
            </a:r>
            <a:endParaRPr lang="en-IN" dirty="0"/>
          </a:p>
        </p:txBody>
      </p:sp>
      <p:sp>
        <p:nvSpPr>
          <p:cNvPr id="3" name="Content Placeholder 2"/>
          <p:cNvSpPr>
            <a:spLocks noGrp="1"/>
          </p:cNvSpPr>
          <p:nvPr>
            <p:ph idx="1"/>
          </p:nvPr>
        </p:nvSpPr>
        <p:spPr/>
        <p:txBody>
          <a:bodyPr>
            <a:normAutofit/>
          </a:bodyPr>
          <a:lstStyle/>
          <a:p>
            <a:pPr algn="just"/>
            <a:r>
              <a:rPr lang="en-IN" dirty="0" smtClean="0"/>
              <a:t>Several of the restrictions are useful for doing math comparisons. </a:t>
            </a:r>
            <a:endParaRPr lang="en-IN" dirty="0" smtClean="0"/>
          </a:p>
          <a:p>
            <a:pPr lvl="1" algn="just"/>
            <a:r>
              <a:rPr lang="en-IN" dirty="0" smtClean="0"/>
              <a:t>The greater-than comparison is </a:t>
            </a:r>
            <a:r>
              <a:rPr lang="en-IN" dirty="0" err="1" smtClean="0"/>
              <a:t>gt</a:t>
            </a:r>
            <a:r>
              <a:rPr lang="en-IN" dirty="0" smtClean="0"/>
              <a:t>(), </a:t>
            </a:r>
          </a:p>
          <a:p>
            <a:pPr lvl="1" algn="just"/>
            <a:r>
              <a:rPr lang="en-IN" dirty="0" smtClean="0"/>
              <a:t>The greater-than-or-equal-to comparison is </a:t>
            </a:r>
            <a:r>
              <a:rPr lang="en-IN" dirty="0" err="1" smtClean="0"/>
              <a:t>ge</a:t>
            </a:r>
            <a:r>
              <a:rPr lang="en-IN" dirty="0" smtClean="0"/>
              <a:t>(), </a:t>
            </a:r>
          </a:p>
          <a:p>
            <a:pPr lvl="1" algn="just"/>
            <a:r>
              <a:rPr lang="en-IN" dirty="0" smtClean="0"/>
              <a:t>The less-than comparison is </a:t>
            </a:r>
            <a:r>
              <a:rPr lang="en-IN" dirty="0" err="1" smtClean="0"/>
              <a:t>lt</a:t>
            </a:r>
            <a:r>
              <a:rPr lang="en-IN" dirty="0" smtClean="0"/>
              <a:t>(), and </a:t>
            </a:r>
          </a:p>
          <a:p>
            <a:pPr lvl="1" algn="just"/>
            <a:r>
              <a:rPr lang="en-IN" dirty="0" smtClean="0"/>
              <a:t>The less-than-or-equal-to comparison is le()</a:t>
            </a:r>
            <a:endParaRPr lang="en-IN" dirty="0" smtClean="0"/>
          </a:p>
          <a:p>
            <a:pPr algn="just">
              <a:buNone/>
            </a:pPr>
            <a:r>
              <a:rPr lang="en-IN" sz="2400" dirty="0" smtClean="0"/>
              <a:t>Criteria </a:t>
            </a:r>
            <a:r>
              <a:rPr lang="en-IN" sz="2400" dirty="0" err="1" smtClean="0"/>
              <a:t>crit</a:t>
            </a:r>
            <a:r>
              <a:rPr lang="en-IN" sz="2400" dirty="0" smtClean="0"/>
              <a:t> = </a:t>
            </a:r>
            <a:r>
              <a:rPr lang="en-IN" sz="2400" dirty="0" err="1" smtClean="0"/>
              <a:t>session.createCriteria</a:t>
            </a:r>
            <a:r>
              <a:rPr lang="en-IN" sz="2400" dirty="0" smtClean="0"/>
              <a:t>(</a:t>
            </a:r>
            <a:r>
              <a:rPr lang="en-IN" sz="2400" dirty="0" err="1" smtClean="0"/>
              <a:t>Product.class</a:t>
            </a:r>
            <a:r>
              <a:rPr lang="en-IN" sz="2400" dirty="0" smtClean="0"/>
              <a:t>);</a:t>
            </a:r>
          </a:p>
          <a:p>
            <a:pPr algn="just">
              <a:buNone/>
            </a:pPr>
            <a:r>
              <a:rPr lang="en-IN" sz="2400" dirty="0" err="1" smtClean="0"/>
              <a:t>crit.add</a:t>
            </a:r>
            <a:r>
              <a:rPr lang="en-IN" sz="2400" dirty="0" smtClean="0"/>
              <a:t>(Restrictions.gt("price", 25.0));</a:t>
            </a:r>
          </a:p>
          <a:p>
            <a:pPr algn="just">
              <a:buNone/>
            </a:pPr>
            <a:r>
              <a:rPr lang="en-IN" sz="2400" dirty="0" smtClean="0"/>
              <a:t>List&lt;Product&gt; results = </a:t>
            </a:r>
            <a:r>
              <a:rPr lang="en-IN" sz="2400" dirty="0" err="1" smtClean="0"/>
              <a:t>crit.list</a:t>
            </a:r>
            <a:r>
              <a:rPr lang="en-IN" sz="2400" dirty="0" smtClean="0"/>
              <a:t>();</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1451</Words>
  <Application>Microsoft Office PowerPoint</Application>
  <PresentationFormat>On-screen Show (4:3)</PresentationFormat>
  <Paragraphs>170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Introducing Criteria API</vt:lpstr>
      <vt:lpstr>Criteria API</vt:lpstr>
      <vt:lpstr>work with Criteria API</vt:lpstr>
      <vt:lpstr>Example of a criteria query</vt:lpstr>
      <vt:lpstr>Restrictions.eq()</vt:lpstr>
      <vt:lpstr>Restrictions.ne()</vt:lpstr>
      <vt:lpstr>Restrictions.like() &amp; Restrictions.ilike()</vt:lpstr>
      <vt:lpstr>Restrictions.isNull() &amp;  Restrictions.isNotNull()</vt:lpstr>
      <vt:lpstr>Restrictions.gt(), ge(), lt(), le()</vt:lpstr>
      <vt:lpstr>Combining Two or More Criteria</vt:lpstr>
      <vt:lpstr>And</vt:lpstr>
      <vt:lpstr>Or()</vt:lpstr>
      <vt:lpstr>orExp()</vt:lpstr>
      <vt:lpstr>Restrictions.sqlRestriction()</vt:lpstr>
      <vt:lpstr>Performing Associations (Joins)</vt:lpstr>
      <vt:lpstr>Adding Projections and Aggregates</vt:lpstr>
      <vt:lpstr>Single Aggregate( Getting Row Count )</vt:lpstr>
      <vt:lpstr>Example 2 : Multiple Aggregates</vt:lpstr>
      <vt:lpstr>Example 3 : Getting Selected Columns</vt:lpstr>
      <vt:lpstr>Query By Example (QBE)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Criteria Queries</dc:title>
  <dc:creator>Rags</dc:creator>
  <cp:lastModifiedBy>Rags</cp:lastModifiedBy>
  <cp:revision>8</cp:revision>
  <dcterms:created xsi:type="dcterms:W3CDTF">2018-01-04T08:59:25Z</dcterms:created>
  <dcterms:modified xsi:type="dcterms:W3CDTF">2018-01-04T12:40:17Z</dcterms:modified>
</cp:coreProperties>
</file>