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69" r:id="rId3"/>
    <p:sldId id="261" r:id="rId4"/>
    <p:sldId id="257" r:id="rId5"/>
    <p:sldId id="258" r:id="rId6"/>
    <p:sldId id="259" r:id="rId7"/>
    <p:sldId id="262" r:id="rId8"/>
    <p:sldId id="263" r:id="rId9"/>
    <p:sldId id="264" r:id="rId10"/>
    <p:sldId id="268"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9"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8/24/2023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4966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8/24/2023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1077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8/24/2023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78113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8/24/2023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31488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8/24/2023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7881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8/24/2023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1463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8/24/2023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40012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8/24/2023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8641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8/24/2023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7203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8/24/2023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11794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8/24/2023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6194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8/24/2023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21206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80000"/>
        </a:lnSpc>
        <a:spcBef>
          <a:spcPct val="0"/>
        </a:spcBef>
        <a:buNone/>
        <a:defRPr sz="5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gartner.com/en/newsroom/press-releases/2021-12-16-gartner-says-20-percent-of-large-enterprises-will-use-digital-currencies-by-2024"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83B698B-5307-A5AA-015E-EE4D933A3251}"/>
              </a:ext>
            </a:extLst>
          </p:cNvPr>
          <p:cNvSpPr>
            <a:spLocks noGrp="1"/>
          </p:cNvSpPr>
          <p:nvPr>
            <p:ph type="ctrTitle"/>
          </p:nvPr>
        </p:nvSpPr>
        <p:spPr>
          <a:xfrm>
            <a:off x="5289754" y="639097"/>
            <a:ext cx="6253317" cy="3686015"/>
          </a:xfrm>
        </p:spPr>
        <p:txBody>
          <a:bodyPr>
            <a:normAutofit/>
          </a:bodyPr>
          <a:lstStyle/>
          <a:p>
            <a:r>
              <a:rPr lang="en-IN" sz="6200" dirty="0"/>
              <a:t>REVOLUTIONIZING BANKING</a:t>
            </a:r>
          </a:p>
        </p:txBody>
      </p:sp>
      <p:sp>
        <p:nvSpPr>
          <p:cNvPr id="3" name="Subtitle 2">
            <a:extLst>
              <a:ext uri="{FF2B5EF4-FFF2-40B4-BE49-F238E27FC236}">
                <a16:creationId xmlns:a16="http://schemas.microsoft.com/office/drawing/2014/main" id="{434FA287-F6D4-203F-912A-E1AF81DF2F2E}"/>
              </a:ext>
            </a:extLst>
          </p:cNvPr>
          <p:cNvSpPr>
            <a:spLocks noGrp="1"/>
          </p:cNvSpPr>
          <p:nvPr>
            <p:ph type="subTitle" idx="1"/>
          </p:nvPr>
        </p:nvSpPr>
        <p:spPr>
          <a:xfrm>
            <a:off x="5289753" y="4672739"/>
            <a:ext cx="6269347" cy="1021498"/>
          </a:xfrm>
        </p:spPr>
        <p:txBody>
          <a:bodyPr>
            <a:normAutofit/>
          </a:bodyPr>
          <a:lstStyle/>
          <a:p>
            <a:r>
              <a:rPr lang="en-IN" dirty="0">
                <a:solidFill>
                  <a:schemeClr val="tx1">
                    <a:lumMod val="85000"/>
                    <a:lumOff val="15000"/>
                  </a:schemeClr>
                </a:solidFill>
              </a:rPr>
              <a:t>IN DIGITAL BONDS USING BLOCKCHAIN</a:t>
            </a:r>
          </a:p>
        </p:txBody>
      </p:sp>
      <p:pic>
        <p:nvPicPr>
          <p:cNvPr id="4" name="Picture 3">
            <a:extLst>
              <a:ext uri="{FF2B5EF4-FFF2-40B4-BE49-F238E27FC236}">
                <a16:creationId xmlns:a16="http://schemas.microsoft.com/office/drawing/2014/main" id="{40F1C1DF-794F-DD75-A995-57D765F665B3}"/>
              </a:ext>
            </a:extLst>
          </p:cNvPr>
          <p:cNvPicPr>
            <a:picLocks noChangeAspect="1"/>
          </p:cNvPicPr>
          <p:nvPr/>
        </p:nvPicPr>
        <p:blipFill rotWithShape="1">
          <a:blip r:embed="rId2"/>
          <a:srcRect l="29123" r="25760" b="-2"/>
          <a:stretch/>
        </p:blipFill>
        <p:spPr>
          <a:xfrm>
            <a:off x="-1" y="1"/>
            <a:ext cx="4635315" cy="6857999"/>
          </a:xfrm>
          <a:prstGeom prst="rect">
            <a:avLst/>
          </a:prstGeom>
        </p:spPr>
      </p:pic>
      <p:cxnSp>
        <p:nvCxnSpPr>
          <p:cNvPr id="11" name="Straight Connector 10">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36ED09C-B128-9211-0F82-A8D678825726}"/>
              </a:ext>
            </a:extLst>
          </p:cNvPr>
          <p:cNvSpPr txBox="1"/>
          <p:nvPr/>
        </p:nvSpPr>
        <p:spPr>
          <a:xfrm>
            <a:off x="9429334" y="5103674"/>
            <a:ext cx="3822518" cy="646331"/>
          </a:xfrm>
          <a:prstGeom prst="rect">
            <a:avLst/>
          </a:prstGeom>
          <a:noFill/>
        </p:spPr>
        <p:txBody>
          <a:bodyPr wrap="square" rtlCol="0">
            <a:spAutoFit/>
          </a:bodyPr>
          <a:lstStyle/>
          <a:p>
            <a:r>
              <a:rPr lang="en-IN" dirty="0">
                <a:latin typeface="Google Sans"/>
              </a:rPr>
              <a:t>By</a:t>
            </a:r>
          </a:p>
          <a:p>
            <a:r>
              <a:rPr lang="en-IN" dirty="0">
                <a:latin typeface="Google Sans"/>
              </a:rPr>
              <a:t>Ryaan Riaz Ahamed </a:t>
            </a:r>
          </a:p>
        </p:txBody>
      </p:sp>
    </p:spTree>
    <p:extLst>
      <p:ext uri="{BB962C8B-B14F-4D97-AF65-F5344CB8AC3E}">
        <p14:creationId xmlns:p14="http://schemas.microsoft.com/office/powerpoint/2010/main" val="2246638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D2B66-7EEB-73B5-941B-E5B0FB7473AB}"/>
              </a:ext>
            </a:extLst>
          </p:cNvPr>
          <p:cNvSpPr>
            <a:spLocks noGrp="1"/>
          </p:cNvSpPr>
          <p:nvPr>
            <p:ph type="title"/>
          </p:nvPr>
        </p:nvSpPr>
        <p:spPr/>
        <p:txBody>
          <a:bodyPr/>
          <a:lstStyle/>
          <a:p>
            <a:r>
              <a:rPr lang="en-IN" dirty="0"/>
              <a:t>Deployment </a:t>
            </a:r>
          </a:p>
        </p:txBody>
      </p:sp>
      <p:pic>
        <p:nvPicPr>
          <p:cNvPr id="4" name="Content Placeholder 9" descr="photo1">
            <a:extLst>
              <a:ext uri="{FF2B5EF4-FFF2-40B4-BE49-F238E27FC236}">
                <a16:creationId xmlns:a16="http://schemas.microsoft.com/office/drawing/2014/main" id="{9B2036B6-59B3-0D74-F28F-B2C77D1FB168}"/>
              </a:ext>
            </a:extLst>
          </p:cNvPr>
          <p:cNvPicPr>
            <a:picLocks noGrp="1" noChangeAspect="1"/>
          </p:cNvPicPr>
          <p:nvPr>
            <p:ph idx="1"/>
          </p:nvPr>
        </p:nvPicPr>
        <p:blipFill>
          <a:blip r:embed="rId2"/>
          <a:stretch>
            <a:fillRect/>
          </a:stretch>
        </p:blipFill>
        <p:spPr>
          <a:xfrm>
            <a:off x="862717" y="2495826"/>
            <a:ext cx="5263763" cy="3129722"/>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05EE3F3D-F333-F514-88D1-70C83B3F57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0773" y="2495825"/>
            <a:ext cx="5342177" cy="3129721"/>
          </a:xfrm>
          <a:prstGeom prst="rect">
            <a:avLst/>
          </a:prstGeom>
        </p:spPr>
      </p:pic>
    </p:spTree>
    <p:extLst>
      <p:ext uri="{BB962C8B-B14F-4D97-AF65-F5344CB8AC3E}">
        <p14:creationId xmlns:p14="http://schemas.microsoft.com/office/powerpoint/2010/main" val="1390019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48FF1-3392-BDE4-DFEC-D3CF18CFE045}"/>
              </a:ext>
            </a:extLst>
          </p:cNvPr>
          <p:cNvSpPr>
            <a:spLocks noGrp="1"/>
          </p:cNvSpPr>
          <p:nvPr>
            <p:ph type="title"/>
          </p:nvPr>
        </p:nvSpPr>
        <p:spPr/>
        <p:txBody>
          <a:bodyPr/>
          <a:lstStyle/>
          <a:p>
            <a:r>
              <a:rPr lang="en-IN" dirty="0"/>
              <a:t>Future scope:</a:t>
            </a:r>
          </a:p>
        </p:txBody>
      </p:sp>
      <p:sp>
        <p:nvSpPr>
          <p:cNvPr id="3" name="Content Placeholder 2" descr="the majority of &#10;">
            <a:extLst>
              <a:ext uri="{FF2B5EF4-FFF2-40B4-BE49-F238E27FC236}">
                <a16:creationId xmlns:a16="http://schemas.microsoft.com/office/drawing/2014/main" id="{DA87F61C-8E65-AB6D-96D9-CF27B1594815}"/>
              </a:ext>
              <a:ext uri="{C183D7F6-B498-43B3-948B-1728B52AA6E4}">
                <adec:decorative xmlns:adec="http://schemas.microsoft.com/office/drawing/2017/decorative" val="0"/>
              </a:ext>
            </a:extLst>
          </p:cNvPr>
          <p:cNvSpPr>
            <a:spLocks noGrp="1"/>
          </p:cNvSpPr>
          <p:nvPr>
            <p:ph idx="1"/>
          </p:nvPr>
        </p:nvSpPr>
        <p:spPr/>
        <p:txBody>
          <a:bodyPr/>
          <a:lstStyle/>
          <a:p>
            <a:pPr marL="355600" marR="43815" indent="-342900" algn="just">
              <a:lnSpc>
                <a:spcPct val="150000"/>
              </a:lnSpc>
              <a:spcBef>
                <a:spcPts val="1400"/>
              </a:spcBef>
              <a:buClr>
                <a:srgbClr val="1BADE4"/>
              </a:buClr>
              <a:buSzPct val="95000"/>
              <a:buFont typeface="Wingdings" panose="05000000000000000000" pitchFamily="2" charset="2"/>
              <a:buChar char="§"/>
              <a:tabLst>
                <a:tab pos="546100" algn="l"/>
              </a:tabLst>
            </a:pPr>
            <a:r>
              <a:rPr lang="en-US" sz="1600" b="0" i="0">
                <a:solidFill>
                  <a:srgbClr val="333333"/>
                </a:solidFill>
                <a:effectLst/>
                <a:latin typeface="Helvetica Neue"/>
              </a:rPr>
              <a:t>According to a</a:t>
            </a:r>
            <a:r>
              <a:rPr lang="en-US" sz="1600" b="0" i="0" u="sng">
                <a:solidFill>
                  <a:srgbClr val="090909"/>
                </a:solidFill>
                <a:effectLst/>
                <a:latin typeface="Helvetica Neue"/>
                <a:hlinkClick r:id="rId2"/>
              </a:rPr>
              <a:t> 2021 Gartner report</a:t>
            </a:r>
            <a:r>
              <a:rPr lang="en-US" sz="1600" b="0" i="0">
                <a:solidFill>
                  <a:srgbClr val="333333"/>
                </a:solidFill>
                <a:effectLst/>
                <a:latin typeface="Helvetica Neue"/>
              </a:rPr>
              <a:t>, at least 20% of large organizations will shift to digital currencies by 2024 for payments, stored value, or collateral. </a:t>
            </a:r>
            <a:r>
              <a:rPr lang="en-US" sz="1600" b="0" i="0" dirty="0">
                <a:solidFill>
                  <a:srgbClr val="333333"/>
                </a:solidFill>
                <a:effectLst/>
                <a:latin typeface="Helvetica Neue"/>
              </a:rPr>
              <a:t>Alexander Bant, Gartner’s Chief of Research, believes that the uptick of digital currency among C-level executives for business purposes and the emergence of Central Bank Digital Currencies (CBDC), will further boost the global blockchain infrastructure. Large enterprises will eventually incorporate blockchain within their applications and harness its ability to leverage high-yield investments.</a:t>
            </a:r>
            <a:endParaRPr lang="en-US" sz="2000" spc="-5" dirty="0">
              <a:latin typeface="Google Sans"/>
              <a:cs typeface="+mn-lt"/>
            </a:endParaRPr>
          </a:p>
          <a:p>
            <a:endParaRPr lang="en-IN" dirty="0"/>
          </a:p>
        </p:txBody>
      </p:sp>
    </p:spTree>
    <p:extLst>
      <p:ext uri="{BB962C8B-B14F-4D97-AF65-F5344CB8AC3E}">
        <p14:creationId xmlns:p14="http://schemas.microsoft.com/office/powerpoint/2010/main" val="1377548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0448C-6D81-F7B0-FA77-AE99104BFFC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7D2ACF7E-AB6B-5BF6-E993-A5B9FF9CC1FE}"/>
              </a:ext>
            </a:extLst>
          </p:cNvPr>
          <p:cNvSpPr>
            <a:spLocks noGrp="1"/>
          </p:cNvSpPr>
          <p:nvPr>
            <p:ph idx="1"/>
          </p:nvPr>
        </p:nvSpPr>
        <p:spPr/>
        <p:txBody>
          <a:bodyPr/>
          <a:lstStyle/>
          <a:p>
            <a:r>
              <a:rPr lang="en-US" sz="2400" b="0" i="0" dirty="0">
                <a:solidFill>
                  <a:schemeClr val="tx1"/>
                </a:solidFill>
                <a:effectLst/>
                <a:latin typeface="Google Sans"/>
              </a:rPr>
              <a:t>In conclusion, digital bonds utilizing blockchain technology offer numerous benefits and potential advantages for both issuers and investors. By leveraging blockchain's inherent characteristics such as transparency, immutability, and security, digital bonds can revolutionize the traditional bond market in several ways</a:t>
            </a:r>
            <a:r>
              <a:rPr lang="en-US" sz="2400" spc="-5" dirty="0">
                <a:solidFill>
                  <a:schemeClr val="tx1"/>
                </a:solidFill>
                <a:latin typeface="Google Sans"/>
                <a:cs typeface="+mn-lt"/>
              </a:rPr>
              <a:t>.</a:t>
            </a:r>
          </a:p>
          <a:p>
            <a:endParaRPr lang="en-IN" dirty="0"/>
          </a:p>
        </p:txBody>
      </p:sp>
    </p:spTree>
    <p:extLst>
      <p:ext uri="{BB962C8B-B14F-4D97-AF65-F5344CB8AC3E}">
        <p14:creationId xmlns:p14="http://schemas.microsoft.com/office/powerpoint/2010/main" val="2113031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F34A0-DE63-D05C-791F-16EA85C3FEC2}"/>
              </a:ext>
            </a:extLst>
          </p:cNvPr>
          <p:cNvSpPr>
            <a:spLocks noGrp="1"/>
          </p:cNvSpPr>
          <p:nvPr>
            <p:ph type="title"/>
          </p:nvPr>
        </p:nvSpPr>
        <p:spPr/>
        <p:txBody>
          <a:bodyPr/>
          <a:lstStyle/>
          <a:p>
            <a:r>
              <a:rPr lang="en-IN" dirty="0"/>
              <a:t>DEFI </a:t>
            </a:r>
          </a:p>
        </p:txBody>
      </p:sp>
      <p:sp>
        <p:nvSpPr>
          <p:cNvPr id="3" name="Content Placeholder 2">
            <a:extLst>
              <a:ext uri="{FF2B5EF4-FFF2-40B4-BE49-F238E27FC236}">
                <a16:creationId xmlns:a16="http://schemas.microsoft.com/office/drawing/2014/main" id="{7AD6705B-131F-0A2B-BED0-732F7FDFF662}"/>
              </a:ext>
            </a:extLst>
          </p:cNvPr>
          <p:cNvSpPr>
            <a:spLocks noGrp="1"/>
          </p:cNvSpPr>
          <p:nvPr>
            <p:ph idx="1"/>
          </p:nvPr>
        </p:nvSpPr>
        <p:spPr/>
        <p:txBody>
          <a:bodyPr/>
          <a:lstStyle/>
          <a:p>
            <a:r>
              <a:rPr lang="en-US" b="0" i="0" dirty="0">
                <a:solidFill>
                  <a:srgbClr val="333333"/>
                </a:solidFill>
                <a:effectLst/>
                <a:latin typeface="Helvetica Neue"/>
              </a:rPr>
              <a:t>Decentralized finance works on the same principle as cryptocurrencies’ distributed ledger technology (DLT). It eliminates the need for centralized intermediaries—banks, brokerage firms—and establishes stable Peer-to-Peer (P2P) networks for secure transactions. </a:t>
            </a:r>
          </a:p>
          <a:p>
            <a:r>
              <a:rPr lang="en-US" b="0" i="0" dirty="0">
                <a:solidFill>
                  <a:srgbClr val="333333"/>
                </a:solidFill>
                <a:effectLst/>
                <a:latin typeface="Helvetica Neue"/>
              </a:rPr>
              <a:t>This makes the technology highly disruptive; it empowers individuals with an internet connection to directly participate in economic transactions with the relevant parties.</a:t>
            </a:r>
            <a:endParaRPr lang="en-IN" dirty="0"/>
          </a:p>
        </p:txBody>
      </p:sp>
    </p:spTree>
    <p:extLst>
      <p:ext uri="{BB962C8B-B14F-4D97-AF65-F5344CB8AC3E}">
        <p14:creationId xmlns:p14="http://schemas.microsoft.com/office/powerpoint/2010/main" val="3534738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Multi-coloured graphs and numbers">
            <a:extLst>
              <a:ext uri="{FF2B5EF4-FFF2-40B4-BE49-F238E27FC236}">
                <a16:creationId xmlns:a16="http://schemas.microsoft.com/office/drawing/2014/main" id="{AA081C67-37DC-1CFD-B67F-9B67B38DF167}"/>
              </a:ext>
            </a:extLst>
          </p:cNvPr>
          <p:cNvPicPr>
            <a:picLocks noChangeAspect="1"/>
          </p:cNvPicPr>
          <p:nvPr/>
        </p:nvPicPr>
        <p:blipFill rotWithShape="1">
          <a:blip r:embed="rId2">
            <a:duotone>
              <a:schemeClr val="bg2">
                <a:shade val="45000"/>
                <a:satMod val="135000"/>
              </a:schemeClr>
              <a:prstClr val="white"/>
            </a:duotone>
            <a:alphaModFix amt="45000"/>
          </a:blip>
          <a:srcRect t="7619" b="8111"/>
          <a:stretch/>
        </p:blipFill>
        <p:spPr>
          <a:xfrm>
            <a:off x="20" y="10"/>
            <a:ext cx="12191980" cy="6857990"/>
          </a:xfrm>
          <a:prstGeom prst="rect">
            <a:avLst/>
          </a:prstGeom>
        </p:spPr>
      </p:pic>
      <p:sp>
        <p:nvSpPr>
          <p:cNvPr id="2" name="Title 1">
            <a:extLst>
              <a:ext uri="{FF2B5EF4-FFF2-40B4-BE49-F238E27FC236}">
                <a16:creationId xmlns:a16="http://schemas.microsoft.com/office/drawing/2014/main" id="{2B24429B-5B46-C618-94B3-867027CB2645}"/>
              </a:ext>
            </a:extLst>
          </p:cNvPr>
          <p:cNvSpPr>
            <a:spLocks noGrp="1"/>
          </p:cNvSpPr>
          <p:nvPr>
            <p:ph type="title"/>
          </p:nvPr>
        </p:nvSpPr>
        <p:spPr>
          <a:xfrm>
            <a:off x="1097280" y="286603"/>
            <a:ext cx="10058400" cy="1450757"/>
          </a:xfrm>
        </p:spPr>
        <p:txBody>
          <a:bodyPr>
            <a:normAutofit/>
          </a:bodyPr>
          <a:lstStyle/>
          <a:p>
            <a:r>
              <a:rPr lang="en-IN" dirty="0"/>
              <a:t>Problem statement:</a:t>
            </a:r>
          </a:p>
        </p:txBody>
      </p:sp>
      <p:cxnSp>
        <p:nvCxnSpPr>
          <p:cNvPr id="11" name="Straight Connector 10">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42F0806-6270-86A8-47EE-A8C22755425C}"/>
              </a:ext>
            </a:extLst>
          </p:cNvPr>
          <p:cNvSpPr>
            <a:spLocks noGrp="1"/>
          </p:cNvSpPr>
          <p:nvPr>
            <p:ph idx="1"/>
          </p:nvPr>
        </p:nvSpPr>
        <p:spPr>
          <a:xfrm>
            <a:off x="1097280" y="2108201"/>
            <a:ext cx="10058400" cy="3760891"/>
          </a:xfrm>
        </p:spPr>
        <p:txBody>
          <a:bodyPr>
            <a:normAutofit/>
          </a:bodyPr>
          <a:lstStyle/>
          <a:p>
            <a:pPr>
              <a:buFont typeface="Wingdings" panose="05000000000000000000" pitchFamily="2" charset="2"/>
              <a:buChar char="§"/>
            </a:pPr>
            <a:r>
              <a:rPr lang="en-US" b="0" i="0" dirty="0">
                <a:effectLst/>
                <a:latin typeface="Söhne"/>
              </a:rPr>
              <a:t>Traditional bond markets can lack transparency, making it difficult for investors to access detailed information about the bond issuer.</a:t>
            </a:r>
          </a:p>
          <a:p>
            <a:pPr>
              <a:buFont typeface="Wingdings" panose="05000000000000000000" pitchFamily="2" charset="2"/>
              <a:buChar char="§"/>
            </a:pPr>
            <a:r>
              <a:rPr lang="en-US" b="0" i="0" dirty="0">
                <a:effectLst/>
                <a:latin typeface="Söhne"/>
              </a:rPr>
              <a:t>Traditional bonds involve counterparty risk, meaning that the bondholder is dependent on the financial stability and creditworthiness of the issuer.</a:t>
            </a:r>
          </a:p>
          <a:p>
            <a:pPr>
              <a:buFont typeface="Wingdings" panose="05000000000000000000" pitchFamily="2" charset="2"/>
              <a:buChar char="§"/>
            </a:pPr>
            <a:r>
              <a:rPr lang="en-US" b="0" i="0" dirty="0">
                <a:effectLst/>
                <a:latin typeface="Söhne"/>
              </a:rPr>
              <a:t>This fiat currency transactions involves bureaucracy and not diplomatic</a:t>
            </a:r>
            <a:endParaRPr lang="en-US" dirty="0">
              <a:latin typeface="Söhne"/>
            </a:endParaRPr>
          </a:p>
          <a:p>
            <a:pPr>
              <a:buFont typeface="Wingdings" panose="05000000000000000000" pitchFamily="2" charset="2"/>
              <a:buChar char="§"/>
            </a:pPr>
            <a:r>
              <a:rPr lang="en-US" b="0" i="0" dirty="0">
                <a:effectLst/>
                <a:latin typeface="Söhne"/>
              </a:rPr>
              <a:t>Traditional bond markets typically have limited trading hours.</a:t>
            </a:r>
            <a:endParaRPr lang="en-IN" dirty="0"/>
          </a:p>
        </p:txBody>
      </p:sp>
      <p:sp>
        <p:nvSpPr>
          <p:cNvPr id="13" name="Rectangle 12">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230807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8DE48EB-66A5-5950-3565-33F124A34828}"/>
              </a:ext>
            </a:extLst>
          </p:cNvPr>
          <p:cNvSpPr>
            <a:spLocks noGrp="1"/>
          </p:cNvSpPr>
          <p:nvPr>
            <p:ph type="title"/>
          </p:nvPr>
        </p:nvSpPr>
        <p:spPr>
          <a:xfrm>
            <a:off x="5172074" y="286603"/>
            <a:ext cx="5983605" cy="1450757"/>
          </a:xfrm>
        </p:spPr>
        <p:txBody>
          <a:bodyPr>
            <a:normAutofit/>
          </a:bodyPr>
          <a:lstStyle/>
          <a:p>
            <a:r>
              <a:rPr lang="en-IN" dirty="0"/>
              <a:t>What is digital bond</a:t>
            </a:r>
          </a:p>
        </p:txBody>
      </p:sp>
      <p:pic>
        <p:nvPicPr>
          <p:cNvPr id="14" name="Picture 4" descr="Orange and blue numbers and graphs">
            <a:extLst>
              <a:ext uri="{FF2B5EF4-FFF2-40B4-BE49-F238E27FC236}">
                <a16:creationId xmlns:a16="http://schemas.microsoft.com/office/drawing/2014/main" id="{C1B0A669-300B-E039-48D9-406FEC7EC092}"/>
              </a:ext>
            </a:extLst>
          </p:cNvPr>
          <p:cNvPicPr>
            <a:picLocks noChangeAspect="1"/>
          </p:cNvPicPr>
          <p:nvPr/>
        </p:nvPicPr>
        <p:blipFill rotWithShape="1">
          <a:blip r:embed="rId2"/>
          <a:srcRect l="24820" r="34275" b="1"/>
          <a:stretch/>
        </p:blipFill>
        <p:spPr>
          <a:xfrm>
            <a:off x="20" y="10"/>
            <a:ext cx="4580077" cy="6857990"/>
          </a:xfrm>
          <a:prstGeom prst="rect">
            <a:avLst/>
          </a:prstGeom>
        </p:spPr>
      </p:pic>
      <p:cxnSp>
        <p:nvCxnSpPr>
          <p:cNvPr id="15" name="Straight Connector 10">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756CFAA-13FD-14D0-24AA-A1AD1BD0E22B}"/>
              </a:ext>
            </a:extLst>
          </p:cNvPr>
          <p:cNvSpPr>
            <a:spLocks noGrp="1"/>
          </p:cNvSpPr>
          <p:nvPr>
            <p:ph idx="1"/>
          </p:nvPr>
        </p:nvSpPr>
        <p:spPr>
          <a:xfrm>
            <a:off x="5172074" y="2108201"/>
            <a:ext cx="5983606" cy="3760891"/>
          </a:xfrm>
        </p:spPr>
        <p:txBody>
          <a:bodyPr>
            <a:normAutofit/>
          </a:bodyPr>
          <a:lstStyle/>
          <a:p>
            <a:pPr>
              <a:buFont typeface="Wingdings" panose="05000000000000000000" pitchFamily="2" charset="2"/>
              <a:buChar char="§"/>
            </a:pPr>
            <a:r>
              <a:rPr lang="en-US" b="0" i="0" dirty="0">
                <a:effectLst/>
                <a:latin typeface="Google Sans"/>
              </a:rPr>
              <a:t> Digital bonds are a type of bond that is issued and traded using blockchain technology powered by cryptocurrency. </a:t>
            </a:r>
          </a:p>
          <a:p>
            <a:pPr>
              <a:buFont typeface="Wingdings" panose="05000000000000000000" pitchFamily="2" charset="2"/>
              <a:buChar char="§"/>
            </a:pPr>
            <a:r>
              <a:rPr lang="en-US" b="0" i="0" dirty="0">
                <a:effectLst/>
                <a:latin typeface="Google Sans"/>
              </a:rPr>
              <a:t> A bond is a type of debt instrument issued by a borrower (such as a corporation or government) to raise capital, which is then lent to the borrower for a fixed period of time at a fixed interest rate.</a:t>
            </a:r>
            <a:endParaRPr lang="en-IN" dirty="0"/>
          </a:p>
        </p:txBody>
      </p:sp>
    </p:spTree>
    <p:extLst>
      <p:ext uri="{BB962C8B-B14F-4D97-AF65-F5344CB8AC3E}">
        <p14:creationId xmlns:p14="http://schemas.microsoft.com/office/powerpoint/2010/main" val="648332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5089A4-E637-BF7C-574B-BE49777060D6}"/>
              </a:ext>
            </a:extLst>
          </p:cNvPr>
          <p:cNvSpPr>
            <a:spLocks noGrp="1"/>
          </p:cNvSpPr>
          <p:nvPr>
            <p:ph type="title"/>
          </p:nvPr>
        </p:nvSpPr>
        <p:spPr>
          <a:xfrm>
            <a:off x="5172074" y="286603"/>
            <a:ext cx="5983605" cy="1450757"/>
          </a:xfrm>
        </p:spPr>
        <p:txBody>
          <a:bodyPr>
            <a:normAutofit/>
          </a:bodyPr>
          <a:lstStyle/>
          <a:p>
            <a:r>
              <a:rPr lang="en-IN" dirty="0"/>
              <a:t>Smart contracts using blockchain:</a:t>
            </a:r>
          </a:p>
        </p:txBody>
      </p:sp>
      <p:pic>
        <p:nvPicPr>
          <p:cNvPr id="5" name="Picture 4" descr="Graph on document with pen">
            <a:extLst>
              <a:ext uri="{FF2B5EF4-FFF2-40B4-BE49-F238E27FC236}">
                <a16:creationId xmlns:a16="http://schemas.microsoft.com/office/drawing/2014/main" id="{0D1DEA86-3A89-44FB-E333-FA3CC503B627}"/>
              </a:ext>
            </a:extLst>
          </p:cNvPr>
          <p:cNvPicPr>
            <a:picLocks noChangeAspect="1"/>
          </p:cNvPicPr>
          <p:nvPr/>
        </p:nvPicPr>
        <p:blipFill rotWithShape="1">
          <a:blip r:embed="rId2"/>
          <a:srcRect l="32979" r="19258"/>
          <a:stretch/>
        </p:blipFill>
        <p:spPr>
          <a:xfrm>
            <a:off x="20" y="10"/>
            <a:ext cx="4580077" cy="6400784"/>
          </a:xfrm>
          <a:prstGeom prst="rect">
            <a:avLst/>
          </a:prstGeom>
        </p:spPr>
      </p:pic>
      <p:cxnSp>
        <p:nvCxnSpPr>
          <p:cNvPr id="11"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3504020-1DDB-2C1A-D9D8-0AE675770474}"/>
              </a:ext>
            </a:extLst>
          </p:cNvPr>
          <p:cNvSpPr>
            <a:spLocks noGrp="1"/>
          </p:cNvSpPr>
          <p:nvPr>
            <p:ph idx="1"/>
          </p:nvPr>
        </p:nvSpPr>
        <p:spPr>
          <a:xfrm>
            <a:off x="5172074" y="2108201"/>
            <a:ext cx="5983606" cy="3760891"/>
          </a:xfrm>
        </p:spPr>
        <p:txBody>
          <a:bodyPr>
            <a:normAutofit/>
          </a:bodyPr>
          <a:lstStyle/>
          <a:p>
            <a:pPr>
              <a:lnSpc>
                <a:spcPct val="100000"/>
              </a:lnSpc>
            </a:pPr>
            <a:r>
              <a:rPr lang="en-US" sz="1800" b="0" i="0" dirty="0">
                <a:effectLst/>
                <a:latin typeface="Google Sans"/>
              </a:rPr>
              <a:t>Smart contracts are simply programs stored on a blockchain that run when predetermined conditions are met. They typically are used to automate the execution of an agreement so that all participants can be immediately certain of the outcome, without any intermediary's involvement or time loss.</a:t>
            </a:r>
          </a:p>
          <a:p>
            <a:pPr>
              <a:lnSpc>
                <a:spcPct val="100000"/>
              </a:lnSpc>
            </a:pPr>
            <a:r>
              <a:rPr lang="en-US" sz="1800" dirty="0">
                <a:latin typeface="Google Sans"/>
              </a:rPr>
              <a:t>Blockchain stores data  in the form of blocks which have header and body. Header have hash value, previous block’s hash, version, Merkel tree root, difficulty and nonce. By using the Proof Of Stake(pos) concept you can retrieve and store block in blockchain. </a:t>
            </a:r>
          </a:p>
          <a:p>
            <a:pPr marL="0" indent="0">
              <a:lnSpc>
                <a:spcPct val="100000"/>
              </a:lnSpc>
              <a:buNone/>
            </a:pPr>
            <a:r>
              <a:rPr lang="en-US" sz="1800" dirty="0">
                <a:latin typeface="Google Sans"/>
              </a:rPr>
              <a:t> </a:t>
            </a:r>
            <a:endParaRPr lang="en-IN" sz="1800" dirty="0"/>
          </a:p>
        </p:txBody>
      </p:sp>
      <p:sp>
        <p:nvSpPr>
          <p:cNvPr id="13" name="Rectangle 12">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556673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CFCD18-4E78-477F-C9B9-5F778522BA89}"/>
              </a:ext>
            </a:extLst>
          </p:cNvPr>
          <p:cNvSpPr>
            <a:spLocks noGrp="1"/>
          </p:cNvSpPr>
          <p:nvPr>
            <p:ph type="title"/>
          </p:nvPr>
        </p:nvSpPr>
        <p:spPr>
          <a:xfrm>
            <a:off x="1036320" y="286603"/>
            <a:ext cx="10058400" cy="1450757"/>
          </a:xfrm>
        </p:spPr>
        <p:txBody>
          <a:bodyPr>
            <a:normAutofit/>
          </a:bodyPr>
          <a:lstStyle/>
          <a:p>
            <a:r>
              <a:rPr lang="en-IN" dirty="0"/>
              <a:t>How DB differs from traditional bond:</a:t>
            </a:r>
          </a:p>
        </p:txBody>
      </p:sp>
      <p:cxnSp>
        <p:nvCxnSpPr>
          <p:cNvPr id="12" name="Straight Connector 1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6573" y="1895846"/>
            <a:ext cx="9784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Bank">
            <a:extLst>
              <a:ext uri="{FF2B5EF4-FFF2-40B4-BE49-F238E27FC236}">
                <a16:creationId xmlns:a16="http://schemas.microsoft.com/office/drawing/2014/main" id="{ECB15FFF-0AF7-9339-D134-3D1226F306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sp>
        <p:nvSpPr>
          <p:cNvPr id="3" name="Content Placeholder 2">
            <a:extLst>
              <a:ext uri="{FF2B5EF4-FFF2-40B4-BE49-F238E27FC236}">
                <a16:creationId xmlns:a16="http://schemas.microsoft.com/office/drawing/2014/main" id="{EFF061E9-B825-85A0-95F7-F60E860FA217}"/>
              </a:ext>
            </a:extLst>
          </p:cNvPr>
          <p:cNvSpPr>
            <a:spLocks noGrp="1"/>
          </p:cNvSpPr>
          <p:nvPr>
            <p:ph idx="1"/>
          </p:nvPr>
        </p:nvSpPr>
        <p:spPr>
          <a:xfrm>
            <a:off x="4706460" y="2108201"/>
            <a:ext cx="6388260" cy="3760891"/>
          </a:xfrm>
        </p:spPr>
        <p:txBody>
          <a:bodyPr>
            <a:normAutofit/>
          </a:bodyPr>
          <a:lstStyle/>
          <a:p>
            <a:pPr>
              <a:lnSpc>
                <a:spcPct val="100000"/>
              </a:lnSpc>
              <a:buFont typeface="Wingdings" panose="05000000000000000000" pitchFamily="2" charset="2"/>
              <a:buChar char="§"/>
            </a:pPr>
            <a:r>
              <a:rPr lang="en-US" sz="2100" b="0" i="0" dirty="0">
                <a:effectLst/>
                <a:latin typeface="Roboto" panose="02000000000000000000" pitchFamily="2" charset="0"/>
              </a:rPr>
              <a:t> Digital bonds allow for more efficient and secure issuance, trading, and settlement. Because the blockchain ledger is immutable and transparent, it can help increase transparency and reduce the risk of fraud.</a:t>
            </a:r>
          </a:p>
          <a:p>
            <a:pPr>
              <a:lnSpc>
                <a:spcPct val="100000"/>
              </a:lnSpc>
              <a:buFont typeface="Wingdings" panose="05000000000000000000" pitchFamily="2" charset="2"/>
              <a:buChar char="§"/>
            </a:pPr>
            <a:r>
              <a:rPr lang="en-US" sz="2100" b="0" i="0" dirty="0">
                <a:effectLst/>
                <a:latin typeface="Roboto" panose="02000000000000000000" pitchFamily="2" charset="0"/>
              </a:rPr>
              <a:t> Digital bonds can also potentially reduce costs associated with traditional bond issuance and trading, as intermediaries such as banks and brokers may not be required and promote individual investors using small investment amounts.</a:t>
            </a:r>
            <a:endParaRPr lang="en-IN" sz="2100" dirty="0"/>
          </a:p>
        </p:txBody>
      </p:sp>
      <p:sp>
        <p:nvSpPr>
          <p:cNvPr id="14" name="Rectangle 13">
            <a:extLst>
              <a:ext uri="{FF2B5EF4-FFF2-40B4-BE49-F238E27FC236}">
                <a16:creationId xmlns:a16="http://schemas.microsoft.com/office/drawing/2014/main" id="{0B2EDFE5-9478-4774-9D3D-FEC7DC708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131412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21" name="Rectangle 13">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8AA3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A34AF1E1-26C6-1EC6-0A16-11D56EF76EEE}"/>
              </a:ext>
            </a:extLst>
          </p:cNvPr>
          <p:cNvSpPr>
            <a:spLocks noGrp="1"/>
          </p:cNvSpPr>
          <p:nvPr>
            <p:ph type="title"/>
          </p:nvPr>
        </p:nvSpPr>
        <p:spPr>
          <a:xfrm>
            <a:off x="492370" y="516836"/>
            <a:ext cx="3084844" cy="1961086"/>
          </a:xfrm>
        </p:spPr>
        <p:txBody>
          <a:bodyPr>
            <a:normAutofit/>
          </a:bodyPr>
          <a:lstStyle/>
          <a:p>
            <a:r>
              <a:rPr lang="en-IN" sz="4000" dirty="0">
                <a:solidFill>
                  <a:srgbClr val="FFFFFF"/>
                </a:solidFill>
              </a:rPr>
              <a:t>Architecture of DB</a:t>
            </a:r>
          </a:p>
        </p:txBody>
      </p:sp>
      <p:cxnSp>
        <p:nvCxnSpPr>
          <p:cNvPr id="22" name="Straight Connector 15">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computer screen shot of a computer screen&#10;&#10;Description automatically generated">
            <a:extLst>
              <a:ext uri="{FF2B5EF4-FFF2-40B4-BE49-F238E27FC236}">
                <a16:creationId xmlns:a16="http://schemas.microsoft.com/office/drawing/2014/main" id="{22BAF37C-69D8-4EF3-F487-DBB85AF84F22}"/>
              </a:ext>
            </a:extLst>
          </p:cNvPr>
          <p:cNvPicPr>
            <a:picLocks noChangeAspect="1"/>
          </p:cNvPicPr>
          <p:nvPr/>
        </p:nvPicPr>
        <p:blipFill rotWithShape="1">
          <a:blip r:embed="rId2">
            <a:extLst>
              <a:ext uri="{28A0092B-C50C-407E-A947-70E740481C1C}">
                <a14:useLocalDpi xmlns:a14="http://schemas.microsoft.com/office/drawing/2010/main" val="0"/>
              </a:ext>
            </a:extLst>
          </a:blip>
          <a:srcRect l="30392" t="27749" r="27851" b="13794"/>
          <a:stretch/>
        </p:blipFill>
        <p:spPr>
          <a:xfrm>
            <a:off x="4742017" y="752383"/>
            <a:ext cx="6798082" cy="5353234"/>
          </a:xfrm>
          <a:prstGeom prst="rect">
            <a:avLst/>
          </a:prstGeom>
        </p:spPr>
      </p:pic>
    </p:spTree>
    <p:extLst>
      <p:ext uri="{BB962C8B-B14F-4D97-AF65-F5344CB8AC3E}">
        <p14:creationId xmlns:p14="http://schemas.microsoft.com/office/powerpoint/2010/main" val="688802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1AB8C49-C4BE-91AB-1386-E62B4091A119}"/>
              </a:ext>
            </a:extLst>
          </p:cNvPr>
          <p:cNvSpPr>
            <a:spLocks noGrp="1"/>
          </p:cNvSpPr>
          <p:nvPr>
            <p:ph type="title"/>
          </p:nvPr>
        </p:nvSpPr>
        <p:spPr>
          <a:xfrm>
            <a:off x="643468" y="643467"/>
            <a:ext cx="3073550" cy="5126203"/>
          </a:xfrm>
        </p:spPr>
        <p:txBody>
          <a:bodyPr anchor="ctr">
            <a:normAutofit/>
          </a:bodyPr>
          <a:lstStyle/>
          <a:p>
            <a:pPr algn="r"/>
            <a:r>
              <a:rPr lang="en-IN" dirty="0"/>
              <a:t>Working of digital bond:</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C815C29F-1F49-DDC9-3D48-F9286234815F}"/>
              </a:ext>
            </a:extLst>
          </p:cNvPr>
          <p:cNvSpPr>
            <a:spLocks noGrp="1"/>
          </p:cNvSpPr>
          <p:nvPr>
            <p:ph idx="1"/>
          </p:nvPr>
        </p:nvSpPr>
        <p:spPr>
          <a:xfrm>
            <a:off x="4363786" y="621697"/>
            <a:ext cx="6791894" cy="5147973"/>
          </a:xfrm>
        </p:spPr>
        <p:txBody>
          <a:bodyPr anchor="ctr">
            <a:normAutofit/>
          </a:bodyPr>
          <a:lstStyle/>
          <a:p>
            <a:pPr>
              <a:buFont typeface="Wingdings" panose="05000000000000000000" pitchFamily="2" charset="2"/>
              <a:buChar char="§"/>
            </a:pPr>
            <a:r>
              <a:rPr lang="en-US" i="0" dirty="0">
                <a:effectLst/>
                <a:latin typeface="Google Sans"/>
              </a:rPr>
              <a:t>First, the process typically consists of creating a digital representation of the bond (or the beneficial ownership in the bond) which is sold to investors and stored on the Trading platform. </a:t>
            </a:r>
          </a:p>
          <a:p>
            <a:pPr>
              <a:buFont typeface="Wingdings" panose="05000000000000000000" pitchFamily="2" charset="2"/>
              <a:buChar char="§"/>
            </a:pPr>
            <a:r>
              <a:rPr lang="en-US" i="0" dirty="0">
                <a:effectLst/>
                <a:latin typeface="Google Sans"/>
              </a:rPr>
              <a:t>In the second case, the bond is listed and stored on the digital exchange.</a:t>
            </a:r>
          </a:p>
          <a:p>
            <a:pPr>
              <a:spcBef>
                <a:spcPts val="1400"/>
              </a:spcBef>
              <a:buClr>
                <a:srgbClr val="1BADE4"/>
              </a:buClr>
              <a:buSzPct val="95000"/>
              <a:buFont typeface="Wingdings" panose="05000000000000000000" pitchFamily="2" charset="2"/>
              <a:buChar char="§"/>
              <a:tabLst>
                <a:tab pos="546100" algn="l"/>
              </a:tabLst>
            </a:pPr>
            <a:r>
              <a:rPr lang="en-US" spc="-5" dirty="0">
                <a:latin typeface="Google Sans"/>
                <a:cs typeface="+mn-lt"/>
              </a:rPr>
              <a:t>The digital bond settles via SIX Digital Exchange (SDX) distributed ledger-based central securities depository (CSD) network through atomic settlement technology. Settlement via SDX CSD is instant and automatic and does not require a central clearing counterparty.</a:t>
            </a:r>
          </a:p>
          <a:p>
            <a:endParaRPr lang="en-IN" dirty="0"/>
          </a:p>
        </p:txBody>
      </p:sp>
      <p:sp>
        <p:nvSpPr>
          <p:cNvPr id="27" name="Rectangle 11">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177966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F0315-C283-562B-45F1-996B586C1490}"/>
              </a:ext>
            </a:extLst>
          </p:cNvPr>
          <p:cNvSpPr>
            <a:spLocks noGrp="1"/>
          </p:cNvSpPr>
          <p:nvPr>
            <p:ph type="title"/>
          </p:nvPr>
        </p:nvSpPr>
        <p:spPr/>
        <p:txBody>
          <a:bodyPr/>
          <a:lstStyle/>
          <a:p>
            <a:r>
              <a:rPr lang="en-IN" dirty="0"/>
              <a:t>Technology used:</a:t>
            </a:r>
          </a:p>
        </p:txBody>
      </p:sp>
      <p:sp>
        <p:nvSpPr>
          <p:cNvPr id="3" name="Content Placeholder 2">
            <a:extLst>
              <a:ext uri="{FF2B5EF4-FFF2-40B4-BE49-F238E27FC236}">
                <a16:creationId xmlns:a16="http://schemas.microsoft.com/office/drawing/2014/main" id="{B82B1606-089C-B38E-5703-17D8BF75B707}"/>
              </a:ext>
            </a:extLst>
          </p:cNvPr>
          <p:cNvSpPr>
            <a:spLocks noGrp="1"/>
          </p:cNvSpPr>
          <p:nvPr>
            <p:ph idx="1"/>
          </p:nvPr>
        </p:nvSpPr>
        <p:spPr/>
        <p:txBody>
          <a:bodyPr/>
          <a:lstStyle/>
          <a:p>
            <a:pPr>
              <a:buFont typeface="Arial" panose="020B0604020202020204" pitchFamily="34" charset="0"/>
              <a:buChar char="•"/>
            </a:pPr>
            <a:r>
              <a:rPr lang="en-IN" dirty="0"/>
              <a:t> Blockchain Technology</a:t>
            </a:r>
          </a:p>
          <a:p>
            <a:pPr>
              <a:buFont typeface="Arial" panose="020B0604020202020204" pitchFamily="34" charset="0"/>
              <a:buChar char="•"/>
            </a:pPr>
            <a:r>
              <a:rPr lang="en-IN" dirty="0"/>
              <a:t> Smart contract</a:t>
            </a:r>
          </a:p>
          <a:p>
            <a:pPr>
              <a:buFont typeface="Arial" panose="020B0604020202020204" pitchFamily="34" charset="0"/>
              <a:buChar char="•"/>
            </a:pPr>
            <a:r>
              <a:rPr lang="en-IN" dirty="0"/>
              <a:t> SHA 256 – for hashing</a:t>
            </a:r>
          </a:p>
          <a:p>
            <a:pPr>
              <a:buFont typeface="Arial" panose="020B0604020202020204" pitchFamily="34" charset="0"/>
              <a:buChar char="•"/>
            </a:pPr>
            <a:r>
              <a:rPr lang="en-IN" dirty="0"/>
              <a:t> Proof of Stake (POS)</a:t>
            </a:r>
          </a:p>
          <a:p>
            <a:pPr>
              <a:buFont typeface="Arial" panose="020B0604020202020204" pitchFamily="34" charset="0"/>
              <a:buChar char="•"/>
            </a:pPr>
            <a:r>
              <a:rPr lang="en-IN" dirty="0"/>
              <a:t> XDC – for crypto transactions</a:t>
            </a:r>
          </a:p>
        </p:txBody>
      </p:sp>
    </p:spTree>
    <p:extLst>
      <p:ext uri="{BB962C8B-B14F-4D97-AF65-F5344CB8AC3E}">
        <p14:creationId xmlns:p14="http://schemas.microsoft.com/office/powerpoint/2010/main" val="42989683"/>
      </p:ext>
    </p:extLst>
  </p:cSld>
  <p:clrMapOvr>
    <a:masterClrMapping/>
  </p:clrMapOvr>
</p:sld>
</file>

<file path=ppt/theme/theme1.xml><?xml version="1.0" encoding="utf-8"?>
<a:theme xmlns:a="http://schemas.openxmlformats.org/drawingml/2006/main" name="RetrospectVTI">
  <a:themeElements>
    <a:clrScheme name="AnalogousFromLightSeed_2SEEDS">
      <a:dk1>
        <a:srgbClr val="000000"/>
      </a:dk1>
      <a:lt1>
        <a:srgbClr val="FFFFFF"/>
      </a:lt1>
      <a:dk2>
        <a:srgbClr val="31321C"/>
      </a:dk2>
      <a:lt2>
        <a:srgbClr val="F0F0F3"/>
      </a:lt2>
      <a:accent1>
        <a:srgbClr val="A3A470"/>
      </a:accent1>
      <a:accent2>
        <a:srgbClr val="B59E7A"/>
      </a:accent2>
      <a:accent3>
        <a:srgbClr val="95A77E"/>
      </a:accent3>
      <a:accent4>
        <a:srgbClr val="77A8AE"/>
      </a:accent4>
      <a:accent5>
        <a:srgbClr val="8AA3C0"/>
      </a:accent5>
      <a:accent6>
        <a:srgbClr val="7F82BA"/>
      </a:accent6>
      <a:hlink>
        <a:srgbClr val="7372B3"/>
      </a:hlink>
      <a:folHlink>
        <a:srgbClr val="7F7F7F"/>
      </a:folHlink>
    </a:clrScheme>
    <a:fontScheme name="Retrospect">
      <a:majorFont>
        <a:latin typeface="Tw Cen M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957</TotalTime>
  <Words>665</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Google Sans</vt:lpstr>
      <vt:lpstr>Helvetica Neue</vt:lpstr>
      <vt:lpstr>Roboto</vt:lpstr>
      <vt:lpstr>Söhne</vt:lpstr>
      <vt:lpstr>Tw Cen MT</vt:lpstr>
      <vt:lpstr>Wingdings</vt:lpstr>
      <vt:lpstr>RetrospectVTI</vt:lpstr>
      <vt:lpstr>REVOLUTIONIZING BANKING</vt:lpstr>
      <vt:lpstr>DEFI </vt:lpstr>
      <vt:lpstr>Problem statement:</vt:lpstr>
      <vt:lpstr>What is digital bond</vt:lpstr>
      <vt:lpstr>Smart contracts using blockchain:</vt:lpstr>
      <vt:lpstr>How DB differs from traditional bond:</vt:lpstr>
      <vt:lpstr>Architecture of DB</vt:lpstr>
      <vt:lpstr>Working of digital bond:</vt:lpstr>
      <vt:lpstr>Technology used:</vt:lpstr>
      <vt:lpstr>Deployment </vt:lpstr>
      <vt:lpstr>Future scope: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REVOLUTIONIZING BANKING</dc:title>
  <dc:creator>harish s</dc:creator>
  <cp:lastModifiedBy>harish s</cp:lastModifiedBy>
  <cp:revision>9</cp:revision>
  <dcterms:created xsi:type="dcterms:W3CDTF">2023-07-09T09:03:08Z</dcterms:created>
  <dcterms:modified xsi:type="dcterms:W3CDTF">2023-08-23T18:47:55Z</dcterms:modified>
</cp:coreProperties>
</file>