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p:cViewPr varScale="1">
        <p:scale>
          <a:sx n="78" d="100"/>
          <a:sy n="78" d="100"/>
        </p:scale>
        <p:origin x="715"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E2lLc1FGSRKmYAylv0-BC-nsH2qHvzf7/view?usp=sharing"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p:cNvSpPr txBox="1"/>
          <p:nvPr/>
        </p:nvSpPr>
        <p:spPr>
          <a:xfrm>
            <a:off x="665388" y="2905125"/>
            <a:ext cx="8487501" cy="584775"/>
          </a:xfrm>
          <a:prstGeom prst="rect">
            <a:avLst/>
          </a:prstGeom>
          <a:noFill/>
        </p:spPr>
        <p:txBody>
          <a:bodyPr wrap="square" rtlCol="0">
            <a:spAutoFit/>
          </a:bodyPr>
          <a:lstStyle/>
          <a:p>
            <a:r>
              <a:rPr lang="en-IN" sz="3200" i="0" dirty="0">
                <a:solidFill>
                  <a:srgbClr val="00B050"/>
                </a:solidFill>
                <a:effectLst/>
                <a:latin typeface="Times New Roman" panose="02020603050405020304" pitchFamily="18" charset="0"/>
                <a:cs typeface="Times New Roman" panose="02020603050405020304" pitchFamily="18" charset="0"/>
              </a:rPr>
              <a:t>Time-Series Forecasting with Auto encoders</a:t>
            </a:r>
            <a:endParaRPr lang="en-IN" sz="3200" dirty="0"/>
          </a:p>
        </p:txBody>
      </p:sp>
      <p:sp>
        <p:nvSpPr>
          <p:cNvPr id="13" name="TextBox 12"/>
          <p:cNvSpPr txBox="1"/>
          <p:nvPr/>
        </p:nvSpPr>
        <p:spPr>
          <a:xfrm>
            <a:off x="6553200" y="4305895"/>
            <a:ext cx="4495418" cy="923330"/>
          </a:xfrm>
          <a:prstGeom prst="rect">
            <a:avLst/>
          </a:prstGeom>
          <a:noFill/>
        </p:spPr>
        <p:txBody>
          <a:bodyPr wrap="square" rtlCol="0">
            <a:spAutoFit/>
          </a:bodyPr>
          <a:lstStyle/>
          <a:p>
            <a:r>
              <a:rPr lang="en-US" dirty="0"/>
              <a:t>RAGAVI PRABHA M</a:t>
            </a:r>
          </a:p>
          <a:p>
            <a:r>
              <a:rPr lang="en-US" dirty="0"/>
              <a:t>NM ID: au711721243073</a:t>
            </a:r>
          </a:p>
          <a:p>
            <a:r>
              <a:rPr lang="en-US" dirty="0" err="1"/>
              <a:t>KGiSL</a:t>
            </a:r>
            <a:r>
              <a:rPr lang="en-US" dirty="0"/>
              <a:t> INSTITUTE OF TECHNOLOGY</a:t>
            </a:r>
            <a:endParaRPr lang="en-IN" dirty="0"/>
          </a:p>
        </p:txBody>
      </p:sp>
      <p:sp>
        <p:nvSpPr>
          <p:cNvPr id="14" name="TextBox 13"/>
          <p:cNvSpPr txBox="1"/>
          <p:nvPr/>
        </p:nvSpPr>
        <p:spPr>
          <a:xfrm>
            <a:off x="5791200" y="3838221"/>
            <a:ext cx="2209800" cy="369332"/>
          </a:xfrm>
          <a:prstGeom prst="rect">
            <a:avLst/>
          </a:prstGeom>
          <a:noFill/>
        </p:spPr>
        <p:txBody>
          <a:bodyPr wrap="square" rtlCol="0">
            <a:spAutoFit/>
          </a:bodyPr>
          <a:lstStyle/>
          <a:p>
            <a:r>
              <a:rPr lang="en-US" dirty="0"/>
              <a:t>SUBMITTED BY</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7069C9-8266-CD09-9DDB-7315D86356F1}"/>
              </a:ext>
            </a:extLst>
          </p:cNvPr>
          <p:cNvSpPr>
            <a:spLocks noGrp="1"/>
          </p:cNvSpPr>
          <p:nvPr>
            <p:ph type="body" idx="1"/>
          </p:nvPr>
        </p:nvSpPr>
        <p:spPr>
          <a:xfrm>
            <a:off x="381000" y="152400"/>
            <a:ext cx="9144000" cy="6771084"/>
          </a:xfrm>
        </p:spPr>
        <p:txBody>
          <a:bodyPr/>
          <a:lstStyle/>
          <a:p>
            <a:pPr marL="342900" indent="-342900">
              <a:buFont typeface="+mj-lt"/>
              <a:buAutoNum type="arabicPeriod"/>
            </a:pPr>
            <a:r>
              <a:rPr lang="en-US" sz="2200" b="1" dirty="0">
                <a:latin typeface="Times New Roman" panose="02020603050405020304" pitchFamily="18" charset="0"/>
                <a:cs typeface="Times New Roman" panose="02020603050405020304" pitchFamily="18" charset="0"/>
              </a:rPr>
              <a:t>DATA GENERATION:</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Synthetic time-series data is generated with two sine waves and random noise using the 	“generate_time_series_data” function. </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2.   MODEL CREATION AND TRAINING:</a:t>
            </a:r>
            <a:endParaRPr lang="en-US" sz="22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An autoencoder model is created using LSTM layers with specified architecture in the “</a:t>
            </a:r>
            <a:r>
              <a:rPr lang="en-US" sz="2200" dirty="0" err="1">
                <a:latin typeface="Times New Roman" panose="02020603050405020304" pitchFamily="18" charset="0"/>
                <a:cs typeface="Times New Roman" panose="02020603050405020304" pitchFamily="18" charset="0"/>
              </a:rPr>
              <a:t>create_autoencoder</a:t>
            </a:r>
            <a:r>
              <a:rPr lang="en-US" sz="2200" dirty="0">
                <a:latin typeface="Times New Roman" panose="02020603050405020304" pitchFamily="18" charset="0"/>
                <a:cs typeface="Times New Roman" panose="02020603050405020304" pitchFamily="18" charset="0"/>
              </a:rPr>
              <a:t>” function.</a:t>
            </a: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autoencoder model is trained on the generated time-series data using the “</a:t>
            </a:r>
            <a:r>
              <a:rPr lang="en-US" sz="2200" dirty="0" err="1">
                <a:latin typeface="Times New Roman" panose="02020603050405020304" pitchFamily="18" charset="0"/>
                <a:cs typeface="Times New Roman" panose="02020603050405020304" pitchFamily="18" charset="0"/>
              </a:rPr>
              <a:t>train_autoencoder</a:t>
            </a:r>
            <a:r>
              <a:rPr lang="en-US" sz="2200" dirty="0">
                <a:latin typeface="Times New Roman" panose="02020603050405020304" pitchFamily="18" charset="0"/>
                <a:cs typeface="Times New Roman" panose="02020603050405020304" pitchFamily="18" charset="0"/>
              </a:rPr>
              <a:t>” function. The model is optimized to minimize the mean squared error loss between the input and output sequences.</a:t>
            </a:r>
          </a:p>
          <a:p>
            <a:pPr marL="800100" lvl="1" indent="-342900">
              <a:buFont typeface="+mj-lt"/>
              <a:buAutoNum type="arabicPeriod"/>
            </a:pP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3.   SEQUENCE GENERATION:</a:t>
            </a:r>
            <a:endParaRPr lang="en-US" sz="22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After training the autoencoder, a new sequence of future data points is generated using the “</a:t>
            </a:r>
            <a:r>
              <a:rPr lang="en-US" sz="2200" dirty="0" err="1">
                <a:latin typeface="Times New Roman" panose="02020603050405020304" pitchFamily="18" charset="0"/>
                <a:cs typeface="Times New Roman" panose="02020603050405020304" pitchFamily="18" charset="0"/>
              </a:rPr>
              <a:t>generate_new_sequence</a:t>
            </a:r>
            <a:r>
              <a:rPr lang="en-US" sz="2200" dirty="0">
                <a:latin typeface="Times New Roman" panose="02020603050405020304" pitchFamily="18" charset="0"/>
                <a:cs typeface="Times New Roman" panose="02020603050405020304" pitchFamily="18" charset="0"/>
              </a:rPr>
              <a:t>” function.</a:t>
            </a: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function takes a seed sequence and iteratively predicts future data points based on the learned patterns in the autoencoder model.</a:t>
            </a:r>
          </a:p>
          <a:p>
            <a:pPr marL="800100" lvl="1" indent="-342900">
              <a:buFont typeface="+mj-lt"/>
              <a:buAutoNum type="arabicPeriod"/>
            </a:pP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4.   VISUALIZATION:</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Finally, the original seed sequence and the generated future sequence are plotted for comparison using Matplotlib.</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6128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p:nvPr/>
        </p:nvSpPr>
        <p:spPr>
          <a:xfrm>
            <a:off x="683258" y="6111875"/>
            <a:ext cx="10835259"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hlinkClick r:id="rId3"/>
              </a:rPr>
              <a:t>https://drive.google.com/file/d/1E2lLc1FGSRKmYAylv0-BC-nsH2qHvzf7/view?usp=sharing</a:t>
            </a:r>
            <a:endParaRPr sz="2000" dirty="0">
              <a:latin typeface="Trebuchet MS"/>
              <a:cs typeface="Trebuchet MS"/>
            </a:endParaRPr>
          </a:p>
        </p:txBody>
      </p:sp>
      <p:pic>
        <p:nvPicPr>
          <p:cNvPr id="11" name="Picture 10">
            <a:extLst>
              <a:ext uri="{FF2B5EF4-FFF2-40B4-BE49-F238E27FC236}">
                <a16:creationId xmlns:a16="http://schemas.microsoft.com/office/drawing/2014/main" id="{D5F638E4-2097-F4B7-3D3C-017DE492AF49}"/>
              </a:ext>
            </a:extLst>
          </p:cNvPr>
          <p:cNvPicPr>
            <a:picLocks noChangeAspect="1"/>
          </p:cNvPicPr>
          <p:nvPr/>
        </p:nvPicPr>
        <p:blipFill>
          <a:blip r:embed="rId4"/>
          <a:stretch>
            <a:fillRect/>
          </a:stretch>
        </p:blipFill>
        <p:spPr>
          <a:xfrm>
            <a:off x="683259" y="1369349"/>
            <a:ext cx="5509737" cy="3993226"/>
          </a:xfrm>
          <a:prstGeom prst="rect">
            <a:avLst/>
          </a:prstGeom>
        </p:spPr>
      </p:pic>
      <p:sp>
        <p:nvSpPr>
          <p:cNvPr id="12" name="TextBox 11">
            <a:extLst>
              <a:ext uri="{FF2B5EF4-FFF2-40B4-BE49-F238E27FC236}">
                <a16:creationId xmlns:a16="http://schemas.microsoft.com/office/drawing/2014/main" id="{92DF4BF8-E549-58B3-B979-E1105EBA7B56}"/>
              </a:ext>
            </a:extLst>
          </p:cNvPr>
          <p:cNvSpPr txBox="1"/>
          <p:nvPr/>
        </p:nvSpPr>
        <p:spPr>
          <a:xfrm>
            <a:off x="6222493" y="743340"/>
            <a:ext cx="3505200" cy="4602029"/>
          </a:xfrm>
          <a:prstGeom prst="rect">
            <a:avLst/>
          </a:prstGeom>
          <a:noFill/>
        </p:spPr>
        <p:txBody>
          <a:bodyPr wrap="square" rtlCol="0">
            <a:spAutoFit/>
          </a:bodyPr>
          <a:lstStyle/>
          <a:p>
            <a:pPr>
              <a:lnSpc>
                <a:spcPct val="150000"/>
              </a:lnSpc>
            </a:pPr>
            <a:r>
              <a:rPr lang="en-US" sz="2200" dirty="0">
                <a:latin typeface="Times New Roman" panose="02020603050405020304" pitchFamily="18" charset="0"/>
                <a:cs typeface="Times New Roman" panose="02020603050405020304" pitchFamily="18" charset="0"/>
              </a:rPr>
              <a:t>The project's results demonstrate the autoencoder's ability to accurately forecast future values in time-series data, showcasing its effectiveness in capturing temporal patterns and generating precise predictions.</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03505" y="55911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92308" y="-4783"/>
            <a:ext cx="9764395" cy="1019189"/>
          </a:xfrm>
          <a:prstGeom prst="rect">
            <a:avLst/>
          </a:prstGeom>
        </p:spPr>
        <p:txBody>
          <a:bodyPr vert="horz" wrap="square" lIns="0" tIns="460692" rIns="0" bIns="0" rtlCol="0">
            <a:spAutoFit/>
          </a:bodyPr>
          <a:lstStyle/>
          <a:p>
            <a:pPr marL="193675">
              <a:lnSpc>
                <a:spcPct val="100000"/>
              </a:lnSpc>
              <a:spcBef>
                <a:spcPts val="130"/>
              </a:spcBef>
            </a:pPr>
            <a:r>
              <a:rPr lang="en-IN" sz="3600" i="0" dirty="0">
                <a:solidFill>
                  <a:srgbClr val="00B050"/>
                </a:solidFill>
                <a:effectLst/>
                <a:latin typeface="Times New Roman" panose="02020603050405020304" pitchFamily="18" charset="0"/>
                <a:cs typeface="Times New Roman" panose="02020603050405020304" pitchFamily="18" charset="0"/>
              </a:rPr>
              <a:t>Time-Series Forecasting with Autoencoders</a:t>
            </a:r>
            <a:endParaRPr sz="3600" dirty="0">
              <a:solidFill>
                <a:srgbClr val="00B050"/>
              </a:solidFill>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pic>
        <p:nvPicPr>
          <p:cNvPr id="25" name="Picture 24">
            <a:extLst>
              <a:ext uri="{FF2B5EF4-FFF2-40B4-BE49-F238E27FC236}">
                <a16:creationId xmlns:a16="http://schemas.microsoft.com/office/drawing/2014/main" id="{85ACA660-88A5-4B32-BF3C-631DA46667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56613" y="1228800"/>
            <a:ext cx="7635783" cy="429512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92A1869E-AF94-1606-6E24-4FCF3B1A9C6E}"/>
              </a:ext>
            </a:extLst>
          </p:cNvPr>
          <p:cNvSpPr txBox="1"/>
          <p:nvPr/>
        </p:nvSpPr>
        <p:spPr>
          <a:xfrm>
            <a:off x="2285999" y="1752600"/>
            <a:ext cx="5052379" cy="50783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PROBLEM </a:t>
            </a:r>
            <a:r>
              <a:rPr lang="en-IN" sz="2400" spc="-75" dirty="0">
                <a:solidFill>
                  <a:srgbClr val="00B050"/>
                </a:solidFill>
                <a:latin typeface="Times New Roman" panose="02020603050405020304" pitchFamily="18" charset="0"/>
                <a:cs typeface="Times New Roman" panose="02020603050405020304" pitchFamily="18" charset="0"/>
              </a:rPr>
              <a:t>STATEMENT</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PROJECT OVERVIEW</a:t>
            </a:r>
          </a:p>
          <a:p>
            <a:pPr marL="285750" indent="-285750">
              <a:lnSpc>
                <a:spcPct val="150000"/>
              </a:lnSpc>
              <a:buFont typeface="Arial" panose="020B0604020202020204" pitchFamily="34" charset="0"/>
              <a:buChar char="•"/>
            </a:pPr>
            <a:r>
              <a:rPr lang="en-US" sz="2400" dirty="0">
                <a:solidFill>
                  <a:srgbClr val="00B050"/>
                </a:solidFill>
                <a:latin typeface="Times New Roman" panose="02020603050405020304" pitchFamily="18" charset="0"/>
                <a:cs typeface="Times New Roman" panose="02020603050405020304" pitchFamily="18" charset="0"/>
              </a:rPr>
              <a:t>END</a:t>
            </a:r>
            <a:r>
              <a:rPr lang="en-US" sz="2400" spc="-70" dirty="0">
                <a:solidFill>
                  <a:srgbClr val="00B050"/>
                </a:solidFill>
                <a:latin typeface="Times New Roman" panose="02020603050405020304" pitchFamily="18" charset="0"/>
                <a:cs typeface="Times New Roman" panose="02020603050405020304" pitchFamily="18" charset="0"/>
              </a:rPr>
              <a:t> </a:t>
            </a:r>
            <a:r>
              <a:rPr lang="en-US" sz="2400" spc="-10" dirty="0">
                <a:solidFill>
                  <a:srgbClr val="00B050"/>
                </a:solidFill>
                <a:latin typeface="Times New Roman" panose="02020603050405020304" pitchFamily="18" charset="0"/>
                <a:cs typeface="Times New Roman" panose="02020603050405020304" pitchFamily="18" charset="0"/>
              </a:rPr>
              <a:t>USERS</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SOLUTION AND PROPOSITION</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KEY FEATURES</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MODELLING APPROACH</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RESULT</a:t>
            </a:r>
          </a:p>
          <a:p>
            <a:pPr marL="285750" indent="-285750">
              <a:buFont typeface="Arial" panose="020B0604020202020204" pitchFamily="34" charset="0"/>
              <a:buChar char="•"/>
            </a:pPr>
            <a:endParaRPr lang="en-IN" spc="-10" dirty="0"/>
          </a:p>
          <a:p>
            <a:pPr marL="285750" indent="-285750">
              <a:buFont typeface="Arial" panose="020B0604020202020204" pitchFamily="34" charset="0"/>
              <a:buChar char="•"/>
            </a:pPr>
            <a:endParaRPr lang="en-US" sz="1800" spc="-10" dirty="0"/>
          </a:p>
          <a:p>
            <a:pPr marL="285750" indent="-285750">
              <a:buFont typeface="Arial" panose="020B0604020202020204" pitchFamily="34" charset="0"/>
              <a:buChar char="•"/>
            </a:pPr>
            <a:endParaRPr lang="en-IN" sz="1800" spc="-75" dirty="0"/>
          </a:p>
          <a:p>
            <a:pPr marL="285750" indent="-285750">
              <a:buFont typeface="Arial" panose="020B0604020202020204" pitchFamily="34" charset="0"/>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20077202">
            <a:off x="8413425" y="3863776"/>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7EF50314-7051-3B86-390F-43D2BC1F0CE4}"/>
              </a:ext>
            </a:extLst>
          </p:cNvPr>
          <p:cNvSpPr txBox="1"/>
          <p:nvPr/>
        </p:nvSpPr>
        <p:spPr>
          <a:xfrm>
            <a:off x="914400" y="990600"/>
            <a:ext cx="7400925" cy="4093813"/>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objective of the project is to create a time-series forecasting solution using autoencoder technology. The focus lies on effectively capturing temporal relationships and patterns in the data to produce precise predictions of forthcoming data points. By harnessing the capabilities of autoencoders, the aim is to overcome the complexities of forecasting in dynamic and evolving time-series datasets.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z="4250" spc="-10" dirty="0"/>
              <a:t>PROJECT</a:t>
            </a:r>
            <a:r>
              <a:rPr lang="en-IN" sz="4250" dirty="0"/>
              <a:t>	</a:t>
            </a:r>
            <a:r>
              <a:rPr lang="en-IN"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32693CDD-9D64-B429-5554-B9FA6B5184B5}"/>
              </a:ext>
            </a:extLst>
          </p:cNvPr>
          <p:cNvSpPr txBox="1"/>
          <p:nvPr/>
        </p:nvSpPr>
        <p:spPr>
          <a:xfrm>
            <a:off x="914400" y="1381901"/>
            <a:ext cx="7605713" cy="4094198"/>
          </a:xfrm>
          <a:prstGeom prst="rect">
            <a:avLst/>
          </a:prstGeom>
          <a:noFill/>
        </p:spPr>
        <p:txBody>
          <a:bodyPr wrap="square" rtlCol="0">
            <a:spAutoFit/>
          </a:bodyPr>
          <a:lstStyle/>
          <a:p>
            <a:pPr algn="just">
              <a:lnSpc>
                <a:spcPct val="150000"/>
              </a:lnSpc>
            </a:pPr>
            <a:endParaRPr lang="en-US" sz="22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project delves into utilizing autoencoders for time-series forecasting, with the goal of constructing a model adept at discerning complex temporal patterns inherent in sequential data. Through the process of encoding and decoding time-series data, the autoencoder enables precise forecasts of future values, thereby providing valuable insights into forthcoming trends and behavior.</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6AF355F9-7872-4012-0C17-5E818B615CDC}"/>
              </a:ext>
            </a:extLst>
          </p:cNvPr>
          <p:cNvSpPr txBox="1"/>
          <p:nvPr/>
        </p:nvSpPr>
        <p:spPr>
          <a:xfrm>
            <a:off x="1295400" y="1720739"/>
            <a:ext cx="7620000" cy="4602029"/>
          </a:xfrm>
          <a:prstGeom prst="rect">
            <a:avLst/>
          </a:prstGeom>
          <a:noFill/>
        </p:spPr>
        <p:txBody>
          <a:bodyPr wrap="square" rtlCol="0">
            <a:spAutoFit/>
          </a:bodyPr>
          <a:lstStyle/>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Financial analysts can leverage the time-series forecasting model based on autoencoders to predict stock prices, currency exchange rates, or other financial metrics, thus assisting in investment decision-making.</a:t>
            </a:r>
          </a:p>
          <a:p>
            <a:pPr marL="457200" indent="-457200" algn="just">
              <a:lnSpc>
                <a:spcPct val="150000"/>
              </a:lnSpc>
              <a:buFont typeface="+mj-lt"/>
              <a:buAutoNum type="arabicPeriod"/>
            </a:pPr>
            <a:endParaRPr lang="en-US" sz="22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Professionals in the energy sector can utilize the model to predict energy consumption patterns, optimize energy production, and strategize resource allocation for enhanced efficiency and sustainability.</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010208"/>
            <a:ext cx="2177538" cy="2866592"/>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6200" y="-206317"/>
            <a:ext cx="10017760" cy="1598515"/>
          </a:xfrm>
          <a:prstGeom prst="rect">
            <a:avLst/>
          </a:prstGeom>
        </p:spPr>
        <p:txBody>
          <a:bodyPr vert="horz" wrap="square" lIns="0" tIns="485775" rIns="0" bIns="0" rtlCol="0">
            <a:spAutoFit/>
          </a:bodyPr>
          <a:lstStyle/>
          <a:p>
            <a:pPr marL="12700" algn="ctr">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br>
              <a:rPr lang="en-IN" sz="3600" spc="-120" dirty="0"/>
            </a:b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89DCC7E9-26B2-8AF2-E6D2-0346E86D767E}"/>
              </a:ext>
            </a:extLst>
          </p:cNvPr>
          <p:cNvSpPr txBox="1"/>
          <p:nvPr/>
        </p:nvSpPr>
        <p:spPr>
          <a:xfrm>
            <a:off x="2286000" y="2010208"/>
            <a:ext cx="7248525" cy="3365024"/>
          </a:xfrm>
          <a:prstGeom prst="rect">
            <a:avLst/>
          </a:prstGeom>
          <a:noFill/>
        </p:spPr>
        <p:txBody>
          <a:bodyPr wrap="square" rtlCol="0">
            <a:spAutoFit/>
          </a:bodyPr>
          <a:lstStyle/>
          <a:p>
            <a:pPr algn="just">
              <a:lnSpc>
                <a:spcPct val="150000"/>
              </a:lnSpc>
            </a:pPr>
            <a:r>
              <a:rPr lang="en-US" dirty="0"/>
              <a:t>The project entails generating synthetic time-series data, developing and training an autoencoder model, and assessing its performance. The key benefit lies in the autoencoder's capability to grasp temporal patterns within the data, leading to precise predictions of future values. This solution provides valuable insights into forthcoming trends and behavior, thereby enabling informed decision-making across diverse domains such as finance, energy, and healthcare.</a:t>
            </a:r>
          </a:p>
          <a:p>
            <a:pPr algn="just">
              <a:lnSpc>
                <a:spcPct val="150000"/>
              </a:lnSpc>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152400" y="-131762"/>
            <a:ext cx="9764395" cy="112236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9B95D969-92E4-48EF-6315-903B745D5154}"/>
              </a:ext>
            </a:extLst>
          </p:cNvPr>
          <p:cNvSpPr txBox="1"/>
          <p:nvPr/>
        </p:nvSpPr>
        <p:spPr>
          <a:xfrm>
            <a:off x="1066800" y="1038225"/>
            <a:ext cx="9282000" cy="3586366"/>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Enabling accurate forecasting of future values</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Learns meaningful representations from sequential data</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Better understanding </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Better prediction of complex temporal dynamics </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Decision making across various domains</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Offers insights into future trends</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Improved Accuracy, Scalability and interpretability of forecasts</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771000" y="54986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595094" y="6096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304800" y="138218"/>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7" name="TextBox 6">
            <a:extLst>
              <a:ext uri="{FF2B5EF4-FFF2-40B4-BE49-F238E27FC236}">
                <a16:creationId xmlns:a16="http://schemas.microsoft.com/office/drawing/2014/main" id="{4C69541B-699F-4D48-6BD7-B7884F747F38}"/>
              </a:ext>
            </a:extLst>
          </p:cNvPr>
          <p:cNvSpPr txBox="1"/>
          <p:nvPr/>
        </p:nvSpPr>
        <p:spPr>
          <a:xfrm>
            <a:off x="518805" y="1112163"/>
            <a:ext cx="8970247" cy="5355312"/>
          </a:xfrm>
          <a:prstGeom prst="rect">
            <a:avLst/>
          </a:prstGeom>
          <a:noFill/>
        </p:spPr>
        <p:txBody>
          <a:bodyPr wrap="square" rtlCol="0">
            <a:spAutoFit/>
          </a:bodyPr>
          <a:lstStyle/>
          <a:p>
            <a:r>
              <a:rPr lang="en-US" dirty="0"/>
              <a:t>AUTOENCODER MODEL:</a:t>
            </a:r>
          </a:p>
          <a:p>
            <a:endParaRPr lang="en-US" dirty="0"/>
          </a:p>
          <a:p>
            <a:r>
              <a:rPr lang="en-US" dirty="0"/>
              <a:t>The autoencoder model is composed of LSTM (Long Short-Term Memory) layers, designed to process sequential data efficiently. It receives a sequence of input data points and encodes them into a condensed representation with lower dimensions. Subsequently, another set of LSTM layers decodes this representation back into the original sequence. During training, the autoencoder minimizes the mean squared error loss between the input and output sequences, effectively learning to reconstruct the input sequence while capturing its temporal patterns.</a:t>
            </a:r>
          </a:p>
          <a:p>
            <a:endParaRPr lang="en-US" dirty="0"/>
          </a:p>
          <a:p>
            <a:r>
              <a:rPr lang="en-US" dirty="0"/>
              <a:t>SEQUENCE GENERATION MODEL:</a:t>
            </a:r>
          </a:p>
          <a:p>
            <a:endParaRPr lang="en-US" dirty="0"/>
          </a:p>
          <a:p>
            <a:r>
              <a:rPr lang="en-US" dirty="0"/>
              <a:t>Upon training completion of the autoencoder, a separate function is employed to generate new sequences of future data points. This function operates by taking a seed sequence as input and iteratively generating new data points. It achieves this by feeding the previous data point into the autoencoder, which in turn learns to predict the subsequent data point based on the preceding ones. Thus, the autoencoder adeptly captures the temporal dependencies present in the data, enabling the generation of accurate sequences representing future trends.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TotalTime>
  <Words>791</Words>
  <Application>Microsoft Office PowerPoint</Application>
  <PresentationFormat>Widescreen</PresentationFormat>
  <Paragraphs>80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vt:lpstr>
      <vt:lpstr>Office Theme</vt:lpstr>
      <vt:lpstr>PowerPoint Presentation</vt:lpstr>
      <vt:lpstr>Time-Series Forecasting with Autoencoders</vt:lpstr>
      <vt:lpstr>AGENDA</vt:lpstr>
      <vt:lpstr>PROBLEM STATEMENT</vt:lpstr>
      <vt:lpstr>PROJECT OVERVIEW</vt:lpstr>
      <vt:lpstr>WHO ARE THE END USERS?</vt:lpstr>
      <vt:lpstr>YOUR SOLUTION AND ITS VALUE  PROPOSITION</vt:lpstr>
      <vt:lpstr>THE WOW IN YOUR SOLUTION</vt:lpstr>
      <vt:lpstr>MODELLING</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Praveena K</dc:creator>
  <cp:lastModifiedBy>sandhyamurugeshan@outlook.com</cp:lastModifiedBy>
  <cp:revision>6</cp:revision>
  <dcterms:created xsi:type="dcterms:W3CDTF">2024-04-03T05:24:48Z</dcterms:created>
  <dcterms:modified xsi:type="dcterms:W3CDTF">2024-04-10T10:13:13Z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