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onathanfmill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onathanfmill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onathanfmill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onathanfmills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onathanfmill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81800" y="4724400"/>
            <a:ext cx="4935855" cy="10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25" dirty="0" err="1" smtClean="0">
                <a:solidFill>
                  <a:srgbClr val="F05A28"/>
                </a:solidFill>
                <a:latin typeface="Verdana"/>
                <a:cs typeface="Verdana"/>
              </a:rPr>
              <a:t>Vinod</a:t>
            </a:r>
            <a:r>
              <a:rPr lang="en-CA" sz="2400" spc="25" dirty="0" smtClean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lang="en-CA" sz="2400" spc="25" dirty="0" err="1" smtClean="0">
                <a:solidFill>
                  <a:srgbClr val="F05A28"/>
                </a:solidFill>
                <a:latin typeface="Verdana"/>
                <a:cs typeface="Verdana"/>
              </a:rPr>
              <a:t>Nagaraj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lang="en-CA" sz="1800" spc="-30" dirty="0" smtClean="0">
                <a:solidFill>
                  <a:srgbClr val="202020"/>
                </a:solidFill>
                <a:latin typeface="Verdana"/>
                <a:cs typeface="Verdana"/>
              </a:rPr>
              <a:t>Email:- Vinodnlee@gmail.com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75" y="3267962"/>
            <a:ext cx="2848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171717"/>
                </a:solidFill>
                <a:latin typeface="Verdana"/>
                <a:cs typeface="Verdana"/>
              </a:rPr>
              <a:t>WHAT </a:t>
            </a:r>
            <a:r>
              <a:rPr sz="2800" spc="-250" dirty="0">
                <a:solidFill>
                  <a:srgbClr val="171717"/>
                </a:solidFill>
                <a:latin typeface="Verdana"/>
                <a:cs typeface="Verdana"/>
              </a:rPr>
              <a:t>IS</a:t>
            </a:r>
            <a:r>
              <a:rPr sz="2800" spc="-49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171717"/>
                </a:solidFill>
                <a:latin typeface="Verdana"/>
                <a:cs typeface="Verdana"/>
              </a:rPr>
              <a:t>REST?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403096"/>
            <a:ext cx="7296150" cy="12966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6985">
              <a:lnSpc>
                <a:spcPts val="4610"/>
              </a:lnSpc>
              <a:spcBef>
                <a:spcPts val="910"/>
              </a:spcBef>
            </a:pPr>
            <a:r>
              <a:rPr sz="4500" spc="-114" dirty="0">
                <a:solidFill>
                  <a:srgbClr val="171717"/>
                </a:solidFill>
              </a:rPr>
              <a:t>RESTful </a:t>
            </a:r>
            <a:r>
              <a:rPr sz="4500" spc="55" dirty="0">
                <a:solidFill>
                  <a:srgbClr val="171717"/>
                </a:solidFill>
              </a:rPr>
              <a:t>Web</a:t>
            </a:r>
            <a:r>
              <a:rPr sz="4500" spc="-1165" dirty="0">
                <a:solidFill>
                  <a:srgbClr val="171717"/>
                </a:solidFill>
              </a:rPr>
              <a:t> </a:t>
            </a:r>
            <a:r>
              <a:rPr sz="4500" spc="-145" dirty="0">
                <a:solidFill>
                  <a:srgbClr val="171717"/>
                </a:solidFill>
              </a:rPr>
              <a:t>Services </a:t>
            </a:r>
            <a:r>
              <a:rPr sz="4500" spc="-90" dirty="0">
                <a:solidFill>
                  <a:srgbClr val="171717"/>
                </a:solidFill>
              </a:rPr>
              <a:t>with  </a:t>
            </a:r>
            <a:r>
              <a:rPr sz="4500" spc="-175" dirty="0">
                <a:solidFill>
                  <a:srgbClr val="171717"/>
                </a:solidFill>
              </a:rPr>
              <a:t>Node.js </a:t>
            </a:r>
            <a:r>
              <a:rPr sz="4500" spc="-75" dirty="0">
                <a:solidFill>
                  <a:srgbClr val="171717"/>
                </a:solidFill>
              </a:rPr>
              <a:t>and</a:t>
            </a:r>
            <a:r>
              <a:rPr sz="4500" spc="-760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Express</a:t>
            </a:r>
            <a:endParaRPr sz="4500"/>
          </a:p>
        </p:txBody>
      </p:sp>
      <p:sp>
        <p:nvSpPr>
          <p:cNvPr id="7" name="object 7"/>
          <p:cNvSpPr/>
          <p:nvPr/>
        </p:nvSpPr>
        <p:spPr>
          <a:xfrm>
            <a:off x="957617" y="4617026"/>
            <a:ext cx="1640839" cy="1640839"/>
          </a:xfrm>
          <a:custGeom>
            <a:avLst/>
            <a:gdLst/>
            <a:ahLst/>
            <a:cxnLst/>
            <a:rect l="l" t="t" r="r" b="b"/>
            <a:pathLst>
              <a:path w="1640839" h="1640839">
                <a:moveTo>
                  <a:pt x="820174" y="0"/>
                </a:moveTo>
                <a:lnTo>
                  <a:pt x="904023" y="4233"/>
                </a:lnTo>
                <a:lnTo>
                  <a:pt x="985459" y="16662"/>
                </a:lnTo>
                <a:lnTo>
                  <a:pt x="1064068" y="36874"/>
                </a:lnTo>
                <a:lnTo>
                  <a:pt x="1139428" y="64455"/>
                </a:lnTo>
                <a:lnTo>
                  <a:pt x="1211118" y="98994"/>
                </a:lnTo>
                <a:lnTo>
                  <a:pt x="1278748" y="140077"/>
                </a:lnTo>
                <a:lnTo>
                  <a:pt x="1341888" y="187291"/>
                </a:lnTo>
                <a:lnTo>
                  <a:pt x="1400128" y="240224"/>
                </a:lnTo>
                <a:lnTo>
                  <a:pt x="1453058" y="298465"/>
                </a:lnTo>
                <a:lnTo>
                  <a:pt x="1500268" y="361604"/>
                </a:lnTo>
                <a:lnTo>
                  <a:pt x="1541358" y="429227"/>
                </a:lnTo>
                <a:lnTo>
                  <a:pt x="1575888" y="500925"/>
                </a:lnTo>
                <a:lnTo>
                  <a:pt x="1603478" y="576283"/>
                </a:lnTo>
                <a:lnTo>
                  <a:pt x="1623688" y="654889"/>
                </a:lnTo>
                <a:lnTo>
                  <a:pt x="1636118" y="736325"/>
                </a:lnTo>
                <a:lnTo>
                  <a:pt x="1640348" y="820174"/>
                </a:lnTo>
                <a:lnTo>
                  <a:pt x="1636118" y="904023"/>
                </a:lnTo>
                <a:lnTo>
                  <a:pt x="1623688" y="985459"/>
                </a:lnTo>
                <a:lnTo>
                  <a:pt x="1603478" y="1064068"/>
                </a:lnTo>
                <a:lnTo>
                  <a:pt x="1575888" y="1139428"/>
                </a:lnTo>
                <a:lnTo>
                  <a:pt x="1541358" y="1211118"/>
                </a:lnTo>
                <a:lnTo>
                  <a:pt x="1500268" y="1278748"/>
                </a:lnTo>
                <a:lnTo>
                  <a:pt x="1453058" y="1341888"/>
                </a:lnTo>
                <a:lnTo>
                  <a:pt x="1400128" y="1400128"/>
                </a:lnTo>
                <a:lnTo>
                  <a:pt x="1341888" y="1453058"/>
                </a:lnTo>
                <a:lnTo>
                  <a:pt x="1278748" y="1500268"/>
                </a:lnTo>
                <a:lnTo>
                  <a:pt x="1211118" y="1541358"/>
                </a:lnTo>
                <a:lnTo>
                  <a:pt x="1139428" y="1575888"/>
                </a:lnTo>
                <a:lnTo>
                  <a:pt x="1064068" y="1603478"/>
                </a:lnTo>
                <a:lnTo>
                  <a:pt x="985459" y="1623688"/>
                </a:lnTo>
                <a:lnTo>
                  <a:pt x="904023" y="1636118"/>
                </a:lnTo>
                <a:lnTo>
                  <a:pt x="820174" y="1640348"/>
                </a:lnTo>
                <a:lnTo>
                  <a:pt x="736325" y="1636118"/>
                </a:lnTo>
                <a:lnTo>
                  <a:pt x="654889" y="1623688"/>
                </a:lnTo>
                <a:lnTo>
                  <a:pt x="576283" y="1603478"/>
                </a:lnTo>
                <a:lnTo>
                  <a:pt x="500925" y="1575888"/>
                </a:lnTo>
                <a:lnTo>
                  <a:pt x="429227" y="1541358"/>
                </a:lnTo>
                <a:lnTo>
                  <a:pt x="361604" y="1500268"/>
                </a:lnTo>
                <a:lnTo>
                  <a:pt x="298465" y="1453058"/>
                </a:lnTo>
                <a:lnTo>
                  <a:pt x="240224" y="1400128"/>
                </a:lnTo>
                <a:lnTo>
                  <a:pt x="187291" y="1341888"/>
                </a:lnTo>
                <a:lnTo>
                  <a:pt x="140077" y="1278748"/>
                </a:lnTo>
                <a:lnTo>
                  <a:pt x="98994" y="1211118"/>
                </a:lnTo>
                <a:lnTo>
                  <a:pt x="64455" y="1139428"/>
                </a:lnTo>
                <a:lnTo>
                  <a:pt x="36874" y="1064068"/>
                </a:lnTo>
                <a:lnTo>
                  <a:pt x="16662" y="985459"/>
                </a:lnTo>
                <a:lnTo>
                  <a:pt x="4233" y="904023"/>
                </a:lnTo>
                <a:lnTo>
                  <a:pt x="0" y="820174"/>
                </a:lnTo>
                <a:lnTo>
                  <a:pt x="4233" y="736325"/>
                </a:lnTo>
                <a:lnTo>
                  <a:pt x="16662" y="654889"/>
                </a:lnTo>
                <a:lnTo>
                  <a:pt x="36874" y="576283"/>
                </a:lnTo>
                <a:lnTo>
                  <a:pt x="64455" y="500925"/>
                </a:lnTo>
                <a:lnTo>
                  <a:pt x="98994" y="429227"/>
                </a:lnTo>
                <a:lnTo>
                  <a:pt x="140077" y="361604"/>
                </a:lnTo>
                <a:lnTo>
                  <a:pt x="187291" y="298465"/>
                </a:lnTo>
                <a:lnTo>
                  <a:pt x="240224" y="240224"/>
                </a:lnTo>
                <a:lnTo>
                  <a:pt x="298465" y="187291"/>
                </a:lnTo>
                <a:lnTo>
                  <a:pt x="361604" y="140077"/>
                </a:lnTo>
                <a:lnTo>
                  <a:pt x="429227" y="98994"/>
                </a:lnTo>
                <a:lnTo>
                  <a:pt x="500925" y="64455"/>
                </a:lnTo>
                <a:lnTo>
                  <a:pt x="576283" y="36874"/>
                </a:lnTo>
                <a:lnTo>
                  <a:pt x="654889" y="16662"/>
                </a:lnTo>
                <a:lnTo>
                  <a:pt x="736325" y="4233"/>
                </a:lnTo>
                <a:lnTo>
                  <a:pt x="820174" y="0"/>
                </a:lnTo>
                <a:close/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42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Setting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up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your</a:t>
            </a:r>
            <a:r>
              <a:rPr sz="2400" spc="-4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72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Setting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up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some</a:t>
            </a:r>
            <a:r>
              <a:rPr sz="2400" spc="-4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tooling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047747"/>
            <a:ext cx="4567555" cy="2524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12800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Talked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REST!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Created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25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Installed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ESLint for</a:t>
            </a:r>
            <a:r>
              <a:rPr sz="2400" spc="-3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linting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Nodemon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3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5369" y="4894579"/>
            <a:ext cx="49358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Jonathan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Mills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sz="1800" spc="-30" dirty="0">
                <a:solidFill>
                  <a:srgbClr val="202020"/>
                </a:solidFill>
                <a:latin typeface="Verdana"/>
                <a:cs typeface="Verdana"/>
              </a:rPr>
              <a:t>@jonathanfmills	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http://jonathanfmills.com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167" y="4620767"/>
            <a:ext cx="1630680" cy="1630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985264"/>
            <a:ext cx="35026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0" dirty="0">
                <a:solidFill>
                  <a:srgbClr val="171717"/>
                </a:solidFill>
              </a:rPr>
              <a:t>Getting</a:t>
            </a:r>
            <a:r>
              <a:rPr sz="4500" spc="-509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Data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951267" y="4610676"/>
            <a:ext cx="1653048" cy="1653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047747"/>
            <a:ext cx="5186680" cy="2524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43192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GET</a:t>
            </a:r>
            <a:r>
              <a:rPr sz="2400" spc="-5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Get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items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just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Wire up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4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MongoDB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Search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items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051" y="1374140"/>
            <a:ext cx="22707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329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Implement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HTTP</a:t>
            </a:r>
            <a:r>
              <a:rPr sz="2400" spc="-2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GET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56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Wiring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up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509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MongoDB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28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Filtering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query</a:t>
            </a:r>
            <a:r>
              <a:rPr sz="2400" spc="-5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string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2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Getting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single</a:t>
            </a:r>
            <a:r>
              <a:rPr sz="2400" spc="-4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item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047747"/>
            <a:ext cx="5186680" cy="2524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43192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GET</a:t>
            </a:r>
            <a:r>
              <a:rPr sz="2400" spc="-5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Get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items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just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Wire up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4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MongoDB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Search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items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8400" y="1600200"/>
            <a:ext cx="6375400" cy="25280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62064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REST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really</a:t>
            </a:r>
            <a:r>
              <a:rPr sz="2400" spc="-4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Node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Express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REST</a:t>
            </a:r>
            <a:r>
              <a:rPr sz="2400" spc="-2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verbs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Wire </a:t>
            </a:r>
            <a:r>
              <a:rPr sz="2400" spc="25">
                <a:solidFill>
                  <a:srgbClr val="F05A28"/>
                </a:solidFill>
                <a:latin typeface="Verdana"/>
                <a:cs typeface="Verdana"/>
              </a:rPr>
              <a:t>up</a:t>
            </a:r>
            <a:r>
              <a:rPr sz="2400" spc="-27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smtClean="0">
                <a:solidFill>
                  <a:srgbClr val="F05A28"/>
                </a:solidFill>
                <a:latin typeface="Verdana"/>
                <a:cs typeface="Verdana"/>
              </a:rPr>
              <a:t>MongoDB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 rot="10800000" flipV="1">
            <a:off x="1182050" y="762000"/>
            <a:ext cx="5294950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5369" y="4894579"/>
            <a:ext cx="49358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Jonathan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Mills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sz="1800" spc="-30" dirty="0">
                <a:solidFill>
                  <a:srgbClr val="202020"/>
                </a:solidFill>
                <a:latin typeface="Verdana"/>
                <a:cs typeface="Verdana"/>
              </a:rPr>
              <a:t>@jonathanfmills	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http://jonathanfmills.com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975" y="4665052"/>
            <a:ext cx="1624970" cy="162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617" y="4658694"/>
            <a:ext cx="1638300" cy="1659255"/>
          </a:xfrm>
          <a:custGeom>
            <a:avLst/>
            <a:gdLst/>
            <a:ahLst/>
            <a:cxnLst/>
            <a:rect l="l" t="t" r="r" b="b"/>
            <a:pathLst>
              <a:path w="1638300" h="1659254">
                <a:moveTo>
                  <a:pt x="818844" y="0"/>
                </a:moveTo>
                <a:lnTo>
                  <a:pt x="902565" y="4282"/>
                </a:lnTo>
                <a:lnTo>
                  <a:pt x="983877" y="16851"/>
                </a:lnTo>
                <a:lnTo>
                  <a:pt x="1062358" y="37292"/>
                </a:lnTo>
                <a:lnTo>
                  <a:pt x="1137598" y="65185"/>
                </a:lnTo>
                <a:lnTo>
                  <a:pt x="1209188" y="100114"/>
                </a:lnTo>
                <a:lnTo>
                  <a:pt x="1276698" y="141659"/>
                </a:lnTo>
                <a:lnTo>
                  <a:pt x="1339738" y="189404"/>
                </a:lnTo>
                <a:lnTo>
                  <a:pt x="1397878" y="242931"/>
                </a:lnTo>
                <a:lnTo>
                  <a:pt x="1450728" y="301824"/>
                </a:lnTo>
                <a:lnTo>
                  <a:pt x="1497858" y="365666"/>
                </a:lnTo>
                <a:lnTo>
                  <a:pt x="1538868" y="434043"/>
                </a:lnTo>
                <a:lnTo>
                  <a:pt x="1573348" y="506536"/>
                </a:lnTo>
                <a:lnTo>
                  <a:pt x="1600878" y="582730"/>
                </a:lnTo>
                <a:lnTo>
                  <a:pt x="1621058" y="662206"/>
                </a:lnTo>
                <a:lnTo>
                  <a:pt x="1633458" y="744542"/>
                </a:lnTo>
                <a:lnTo>
                  <a:pt x="1637688" y="829318"/>
                </a:lnTo>
                <a:lnTo>
                  <a:pt x="1633458" y="914094"/>
                </a:lnTo>
                <a:lnTo>
                  <a:pt x="1621058" y="996430"/>
                </a:lnTo>
                <a:lnTo>
                  <a:pt x="1600878" y="1075908"/>
                </a:lnTo>
                <a:lnTo>
                  <a:pt x="1573348" y="1152098"/>
                </a:lnTo>
                <a:lnTo>
                  <a:pt x="1538868" y="1224588"/>
                </a:lnTo>
                <a:lnTo>
                  <a:pt x="1497858" y="1292968"/>
                </a:lnTo>
                <a:lnTo>
                  <a:pt x="1450728" y="1356809"/>
                </a:lnTo>
                <a:lnTo>
                  <a:pt x="1397878" y="1415709"/>
                </a:lnTo>
                <a:lnTo>
                  <a:pt x="1339738" y="1469229"/>
                </a:lnTo>
                <a:lnTo>
                  <a:pt x="1276698" y="1516979"/>
                </a:lnTo>
                <a:lnTo>
                  <a:pt x="1209188" y="1558519"/>
                </a:lnTo>
                <a:lnTo>
                  <a:pt x="1137598" y="1593449"/>
                </a:lnTo>
                <a:lnTo>
                  <a:pt x="1062358" y="1621349"/>
                </a:lnTo>
                <a:lnTo>
                  <a:pt x="983877" y="1641789"/>
                </a:lnTo>
                <a:lnTo>
                  <a:pt x="902565" y="1654359"/>
                </a:lnTo>
                <a:lnTo>
                  <a:pt x="818844" y="1658639"/>
                </a:lnTo>
                <a:lnTo>
                  <a:pt x="735123" y="1654359"/>
                </a:lnTo>
                <a:lnTo>
                  <a:pt x="653811" y="1641789"/>
                </a:lnTo>
                <a:lnTo>
                  <a:pt x="575327" y="1621349"/>
                </a:lnTo>
                <a:lnTo>
                  <a:pt x="500086" y="1593449"/>
                </a:lnTo>
                <a:lnTo>
                  <a:pt x="428501" y="1558519"/>
                </a:lnTo>
                <a:lnTo>
                  <a:pt x="360986" y="1516979"/>
                </a:lnTo>
                <a:lnTo>
                  <a:pt x="297950" y="1469229"/>
                </a:lnTo>
                <a:lnTo>
                  <a:pt x="239805" y="1415709"/>
                </a:lnTo>
                <a:lnTo>
                  <a:pt x="186961" y="1356809"/>
                </a:lnTo>
                <a:lnTo>
                  <a:pt x="139828" y="1292968"/>
                </a:lnTo>
                <a:lnTo>
                  <a:pt x="98817" y="1224588"/>
                </a:lnTo>
                <a:lnTo>
                  <a:pt x="64339" y="1152098"/>
                </a:lnTo>
                <a:lnTo>
                  <a:pt x="36807" y="1075908"/>
                </a:lnTo>
                <a:lnTo>
                  <a:pt x="16632" y="996430"/>
                </a:lnTo>
                <a:lnTo>
                  <a:pt x="4226" y="914094"/>
                </a:lnTo>
                <a:lnTo>
                  <a:pt x="0" y="829318"/>
                </a:lnTo>
                <a:lnTo>
                  <a:pt x="4226" y="744542"/>
                </a:lnTo>
                <a:lnTo>
                  <a:pt x="16632" y="662206"/>
                </a:lnTo>
                <a:lnTo>
                  <a:pt x="36807" y="582730"/>
                </a:lnTo>
                <a:lnTo>
                  <a:pt x="64339" y="506536"/>
                </a:lnTo>
                <a:lnTo>
                  <a:pt x="98817" y="434043"/>
                </a:lnTo>
                <a:lnTo>
                  <a:pt x="139828" y="365666"/>
                </a:lnTo>
                <a:lnTo>
                  <a:pt x="186961" y="301824"/>
                </a:lnTo>
                <a:lnTo>
                  <a:pt x="239805" y="242931"/>
                </a:lnTo>
                <a:lnTo>
                  <a:pt x="297950" y="189404"/>
                </a:lnTo>
                <a:lnTo>
                  <a:pt x="360986" y="141659"/>
                </a:lnTo>
                <a:lnTo>
                  <a:pt x="428501" y="100114"/>
                </a:lnTo>
                <a:lnTo>
                  <a:pt x="500086" y="65185"/>
                </a:lnTo>
                <a:lnTo>
                  <a:pt x="575327" y="37292"/>
                </a:lnTo>
                <a:lnTo>
                  <a:pt x="653811" y="16851"/>
                </a:lnTo>
                <a:lnTo>
                  <a:pt x="735123" y="4282"/>
                </a:lnTo>
                <a:lnTo>
                  <a:pt x="818844" y="0"/>
                </a:lnTo>
                <a:close/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985264"/>
            <a:ext cx="3514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71717"/>
                </a:solidFill>
              </a:rPr>
              <a:t>Posting</a:t>
            </a:r>
            <a:r>
              <a:rPr sz="4500" spc="-515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Data</a:t>
            </a:r>
            <a:endParaRPr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047747"/>
            <a:ext cx="5393055" cy="2524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638300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POST</a:t>
            </a:r>
            <a:r>
              <a:rPr sz="2400" spc="-5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125" dirty="0">
                <a:solidFill>
                  <a:srgbClr val="F05A28"/>
                </a:solidFill>
                <a:latin typeface="Verdana"/>
                <a:cs typeface="Verdana"/>
              </a:rPr>
              <a:t>Add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new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Test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Postman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051" y="1374140"/>
            <a:ext cx="22707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59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Parsing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POST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data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/>
                <a:cs typeface="Verdana"/>
              </a:rPr>
              <a:t>Body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Parser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310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Testing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25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Postman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1835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Saving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Code</a:t>
            </a:r>
            <a:r>
              <a:rPr sz="2400" spc="-1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88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Injecting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book</a:t>
            </a:r>
            <a:r>
              <a:rPr sz="2400" spc="-3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047747"/>
            <a:ext cx="5770880" cy="2524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01612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Implemented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POST</a:t>
            </a:r>
            <a:r>
              <a:rPr sz="2400" spc="-5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541655" algn="l"/>
              </a:tabLst>
            </a:pP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Added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new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Tested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Postman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5369" y="4894579"/>
            <a:ext cx="49358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Jonathan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Mills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sz="1800" spc="-30" dirty="0">
                <a:solidFill>
                  <a:srgbClr val="202020"/>
                </a:solidFill>
                <a:latin typeface="Verdana"/>
                <a:cs typeface="Verdana"/>
              </a:rPr>
              <a:t>@jonathanfmills	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http://jonathanfmills.com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975" y="4665052"/>
            <a:ext cx="1624970" cy="162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617" y="4658694"/>
            <a:ext cx="1638300" cy="1659255"/>
          </a:xfrm>
          <a:custGeom>
            <a:avLst/>
            <a:gdLst/>
            <a:ahLst/>
            <a:cxnLst/>
            <a:rect l="l" t="t" r="r" b="b"/>
            <a:pathLst>
              <a:path w="1638300" h="1659254">
                <a:moveTo>
                  <a:pt x="818844" y="0"/>
                </a:moveTo>
                <a:lnTo>
                  <a:pt x="902565" y="4282"/>
                </a:lnTo>
                <a:lnTo>
                  <a:pt x="983877" y="16851"/>
                </a:lnTo>
                <a:lnTo>
                  <a:pt x="1062358" y="37292"/>
                </a:lnTo>
                <a:lnTo>
                  <a:pt x="1137598" y="65185"/>
                </a:lnTo>
                <a:lnTo>
                  <a:pt x="1209188" y="100114"/>
                </a:lnTo>
                <a:lnTo>
                  <a:pt x="1276698" y="141659"/>
                </a:lnTo>
                <a:lnTo>
                  <a:pt x="1339738" y="189404"/>
                </a:lnTo>
                <a:lnTo>
                  <a:pt x="1397878" y="242931"/>
                </a:lnTo>
                <a:lnTo>
                  <a:pt x="1450728" y="301824"/>
                </a:lnTo>
                <a:lnTo>
                  <a:pt x="1497858" y="365666"/>
                </a:lnTo>
                <a:lnTo>
                  <a:pt x="1538868" y="434043"/>
                </a:lnTo>
                <a:lnTo>
                  <a:pt x="1573348" y="506536"/>
                </a:lnTo>
                <a:lnTo>
                  <a:pt x="1600878" y="582730"/>
                </a:lnTo>
                <a:lnTo>
                  <a:pt x="1621058" y="662206"/>
                </a:lnTo>
                <a:lnTo>
                  <a:pt x="1633458" y="744542"/>
                </a:lnTo>
                <a:lnTo>
                  <a:pt x="1637688" y="829318"/>
                </a:lnTo>
                <a:lnTo>
                  <a:pt x="1633458" y="914094"/>
                </a:lnTo>
                <a:lnTo>
                  <a:pt x="1621058" y="996430"/>
                </a:lnTo>
                <a:lnTo>
                  <a:pt x="1600878" y="1075908"/>
                </a:lnTo>
                <a:lnTo>
                  <a:pt x="1573348" y="1152098"/>
                </a:lnTo>
                <a:lnTo>
                  <a:pt x="1538868" y="1224588"/>
                </a:lnTo>
                <a:lnTo>
                  <a:pt x="1497858" y="1292968"/>
                </a:lnTo>
                <a:lnTo>
                  <a:pt x="1450728" y="1356809"/>
                </a:lnTo>
                <a:lnTo>
                  <a:pt x="1397878" y="1415709"/>
                </a:lnTo>
                <a:lnTo>
                  <a:pt x="1339738" y="1469229"/>
                </a:lnTo>
                <a:lnTo>
                  <a:pt x="1276698" y="1516979"/>
                </a:lnTo>
                <a:lnTo>
                  <a:pt x="1209188" y="1558519"/>
                </a:lnTo>
                <a:lnTo>
                  <a:pt x="1137598" y="1593449"/>
                </a:lnTo>
                <a:lnTo>
                  <a:pt x="1062358" y="1621349"/>
                </a:lnTo>
                <a:lnTo>
                  <a:pt x="983877" y="1641789"/>
                </a:lnTo>
                <a:lnTo>
                  <a:pt x="902565" y="1654359"/>
                </a:lnTo>
                <a:lnTo>
                  <a:pt x="818844" y="1658639"/>
                </a:lnTo>
                <a:lnTo>
                  <a:pt x="735123" y="1654359"/>
                </a:lnTo>
                <a:lnTo>
                  <a:pt x="653811" y="1641789"/>
                </a:lnTo>
                <a:lnTo>
                  <a:pt x="575327" y="1621349"/>
                </a:lnTo>
                <a:lnTo>
                  <a:pt x="500086" y="1593449"/>
                </a:lnTo>
                <a:lnTo>
                  <a:pt x="428501" y="1558519"/>
                </a:lnTo>
                <a:lnTo>
                  <a:pt x="360986" y="1516979"/>
                </a:lnTo>
                <a:lnTo>
                  <a:pt x="297950" y="1469229"/>
                </a:lnTo>
                <a:lnTo>
                  <a:pt x="239805" y="1415709"/>
                </a:lnTo>
                <a:lnTo>
                  <a:pt x="186961" y="1356809"/>
                </a:lnTo>
                <a:lnTo>
                  <a:pt x="139828" y="1292968"/>
                </a:lnTo>
                <a:lnTo>
                  <a:pt x="98817" y="1224588"/>
                </a:lnTo>
                <a:lnTo>
                  <a:pt x="64339" y="1152098"/>
                </a:lnTo>
                <a:lnTo>
                  <a:pt x="36807" y="1075908"/>
                </a:lnTo>
                <a:lnTo>
                  <a:pt x="16632" y="996430"/>
                </a:lnTo>
                <a:lnTo>
                  <a:pt x="4226" y="914094"/>
                </a:lnTo>
                <a:lnTo>
                  <a:pt x="0" y="829318"/>
                </a:lnTo>
                <a:lnTo>
                  <a:pt x="4226" y="744542"/>
                </a:lnTo>
                <a:lnTo>
                  <a:pt x="16632" y="662206"/>
                </a:lnTo>
                <a:lnTo>
                  <a:pt x="36807" y="582730"/>
                </a:lnTo>
                <a:lnTo>
                  <a:pt x="64339" y="506536"/>
                </a:lnTo>
                <a:lnTo>
                  <a:pt x="98817" y="434043"/>
                </a:lnTo>
                <a:lnTo>
                  <a:pt x="139828" y="365666"/>
                </a:lnTo>
                <a:lnTo>
                  <a:pt x="186961" y="301824"/>
                </a:lnTo>
                <a:lnTo>
                  <a:pt x="239805" y="242931"/>
                </a:lnTo>
                <a:lnTo>
                  <a:pt x="297950" y="189404"/>
                </a:lnTo>
                <a:lnTo>
                  <a:pt x="360986" y="141659"/>
                </a:lnTo>
                <a:lnTo>
                  <a:pt x="428501" y="100114"/>
                </a:lnTo>
                <a:lnTo>
                  <a:pt x="500086" y="65185"/>
                </a:lnTo>
                <a:lnTo>
                  <a:pt x="575327" y="37292"/>
                </a:lnTo>
                <a:lnTo>
                  <a:pt x="653811" y="16851"/>
                </a:lnTo>
                <a:lnTo>
                  <a:pt x="735123" y="4282"/>
                </a:lnTo>
                <a:lnTo>
                  <a:pt x="818844" y="0"/>
                </a:lnTo>
                <a:close/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985264"/>
            <a:ext cx="39928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71717"/>
                </a:solidFill>
              </a:rPr>
              <a:t>Updating</a:t>
            </a:r>
            <a:r>
              <a:rPr sz="4500" spc="-520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Data</a:t>
            </a:r>
            <a:endParaRPr sz="4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1645411"/>
            <a:ext cx="5782945" cy="33356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028189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marR="722630" indent="-288925">
              <a:lnSpc>
                <a:spcPts val="2810"/>
              </a:lnSpc>
              <a:spcBef>
                <a:spcPts val="75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PUT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 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PATCH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verbs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40"/>
              </a:spcBef>
              <a:buSzPct val="75000"/>
              <a:buChar char="-"/>
              <a:tabLst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PUT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replaces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PATCH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only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changes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piece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Middleware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DELETE</a:t>
            </a:r>
            <a:r>
              <a:rPr sz="2400" spc="-5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051" y="1374140"/>
            <a:ext cx="22707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398" y="517652"/>
            <a:ext cx="6490602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  <a:latin typeface="Arial Black"/>
                <a:cs typeface="Arial Black"/>
              </a:rPr>
              <a:t>What </a:t>
            </a:r>
            <a:r>
              <a:rPr spc="-415" dirty="0">
                <a:solidFill>
                  <a:srgbClr val="404040"/>
                </a:solidFill>
                <a:latin typeface="Arial Black"/>
                <a:cs typeface="Arial Black"/>
              </a:rPr>
              <a:t>Is </a:t>
            </a:r>
            <a:r>
              <a:rPr spc="-254" dirty="0">
                <a:solidFill>
                  <a:srgbClr val="F26722"/>
                </a:solidFill>
                <a:latin typeface="Arial Black"/>
                <a:cs typeface="Arial Black"/>
              </a:rPr>
              <a:t>REST</a:t>
            </a:r>
            <a:r>
              <a:rPr spc="-710" dirty="0">
                <a:solidFill>
                  <a:srgbClr val="F26722"/>
                </a:solidFill>
                <a:latin typeface="Arial Black"/>
                <a:cs typeface="Arial Black"/>
              </a:rPr>
              <a:t> </a:t>
            </a:r>
            <a:r>
              <a:rPr spc="-220" dirty="0">
                <a:solidFill>
                  <a:srgbClr val="404040"/>
                </a:solidFill>
                <a:latin typeface="Arial Black"/>
                <a:cs typeface="Arial Black"/>
              </a:rPr>
              <a:t>Anyway?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0" y="2819400"/>
            <a:ext cx="474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Constraints 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–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r>
              <a:rPr sz="2400" spc="-2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3740" y="4444898"/>
            <a:ext cx="3189605" cy="861060"/>
          </a:xfrm>
          <a:custGeom>
            <a:avLst/>
            <a:gdLst/>
            <a:ahLst/>
            <a:cxnLst/>
            <a:rect l="l" t="t" r="r" b="b"/>
            <a:pathLst>
              <a:path w="3189604" h="861060">
                <a:moveTo>
                  <a:pt x="430390" y="0"/>
                </a:moveTo>
                <a:lnTo>
                  <a:pt x="0" y="430390"/>
                </a:lnTo>
                <a:lnTo>
                  <a:pt x="430390" y="860780"/>
                </a:lnTo>
                <a:lnTo>
                  <a:pt x="430390" y="645579"/>
                </a:lnTo>
                <a:lnTo>
                  <a:pt x="3189109" y="645579"/>
                </a:lnTo>
                <a:lnTo>
                  <a:pt x="3189109" y="215188"/>
                </a:lnTo>
                <a:lnTo>
                  <a:pt x="430390" y="215188"/>
                </a:lnTo>
                <a:lnTo>
                  <a:pt x="4303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4553" y="4698492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301" y="3400678"/>
            <a:ext cx="1834514" cy="1834514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54229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9895" y="3397846"/>
            <a:ext cx="1834514" cy="18345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3740" y="3400678"/>
            <a:ext cx="3189605" cy="818515"/>
          </a:xfrm>
          <a:custGeom>
            <a:avLst/>
            <a:gdLst/>
            <a:ahLst/>
            <a:cxnLst/>
            <a:rect l="l" t="t" r="r" b="b"/>
            <a:pathLst>
              <a:path w="3189604" h="818514">
                <a:moveTo>
                  <a:pt x="2779890" y="0"/>
                </a:moveTo>
                <a:lnTo>
                  <a:pt x="2779890" y="204609"/>
                </a:lnTo>
                <a:lnTo>
                  <a:pt x="0" y="204609"/>
                </a:lnTo>
                <a:lnTo>
                  <a:pt x="0" y="613829"/>
                </a:lnTo>
                <a:lnTo>
                  <a:pt x="2779890" y="613829"/>
                </a:lnTo>
                <a:lnTo>
                  <a:pt x="2779890" y="818438"/>
                </a:lnTo>
                <a:lnTo>
                  <a:pt x="3189109" y="409219"/>
                </a:lnTo>
                <a:lnTo>
                  <a:pt x="27798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0367" y="3631692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981200" y="1752600"/>
            <a:ext cx="8871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>
                <a:solidFill>
                  <a:srgbClr val="F26722"/>
                </a:solidFill>
                <a:latin typeface="Verdana"/>
                <a:cs typeface="Verdana"/>
              </a:rPr>
              <a:t>R</a:t>
            </a:r>
            <a:r>
              <a:rPr sz="4400" u="heavy" spc="20" dirty="0">
                <a:solidFill>
                  <a:srgbClr val="F26722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e</a:t>
            </a:r>
            <a:r>
              <a:rPr sz="4400" spc="20" dirty="0">
                <a:solidFill>
                  <a:srgbClr val="404040"/>
                </a:solidFill>
                <a:latin typeface="Verdana"/>
                <a:cs typeface="Verdana"/>
              </a:rPr>
              <a:t>presentational </a:t>
            </a:r>
            <a:r>
              <a:rPr sz="4400" u="heavy" spc="-40" dirty="0">
                <a:solidFill>
                  <a:srgbClr val="F26722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S</a:t>
            </a:r>
            <a:r>
              <a:rPr sz="4400" spc="-40" dirty="0">
                <a:solidFill>
                  <a:srgbClr val="404040"/>
                </a:solidFill>
                <a:latin typeface="Verdana"/>
                <a:cs typeface="Verdana"/>
              </a:rPr>
              <a:t>tate</a:t>
            </a:r>
            <a:r>
              <a:rPr sz="4400" spc="-5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400" u="heavy" spc="-70" dirty="0">
                <a:solidFill>
                  <a:srgbClr val="F05A28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T</a:t>
            </a:r>
            <a:r>
              <a:rPr sz="4400" u="heavy" spc="-70" dirty="0">
                <a:solidFill>
                  <a:srgbClr val="404040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r</a:t>
            </a:r>
            <a:r>
              <a:rPr sz="4400" spc="-70" dirty="0">
                <a:solidFill>
                  <a:srgbClr val="404040"/>
                </a:solidFill>
                <a:latin typeface="Verdana"/>
                <a:cs typeface="Verdana"/>
              </a:rPr>
              <a:t>ansfer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87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Implementing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PUT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Testing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PUT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03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Implementing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middleware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562100"/>
            <a:ext cx="2857500" cy="37338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</a:pPr>
            <a:r>
              <a:rPr sz="4400" spc="5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9200" y="1562100"/>
            <a:ext cx="2838450" cy="37338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4400" spc="50" dirty="0">
                <a:solidFill>
                  <a:srgbClr val="FFFFFF"/>
                </a:solidFill>
                <a:latin typeface="Verdana"/>
                <a:cs typeface="Verdana"/>
              </a:rPr>
              <a:t>Route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9100" y="2057400"/>
            <a:ext cx="3733800" cy="914400"/>
          </a:xfrm>
          <a:custGeom>
            <a:avLst/>
            <a:gdLst/>
            <a:ahLst/>
            <a:cxnLst/>
            <a:rect l="l" t="t" r="r" b="b"/>
            <a:pathLst>
              <a:path w="3733800" h="914400">
                <a:moveTo>
                  <a:pt x="3276600" y="0"/>
                </a:moveTo>
                <a:lnTo>
                  <a:pt x="32766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3276600" y="685800"/>
                </a:lnTo>
                <a:lnTo>
                  <a:pt x="3276600" y="914400"/>
                </a:lnTo>
                <a:lnTo>
                  <a:pt x="3733800" y="457200"/>
                </a:lnTo>
                <a:lnTo>
                  <a:pt x="32766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2489" y="2244853"/>
            <a:ext cx="1694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5184" y="517652"/>
            <a:ext cx="259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Middleware</a:t>
            </a:r>
          </a:p>
        </p:txBody>
      </p:sp>
      <p:sp>
        <p:nvSpPr>
          <p:cNvPr id="7" name="object 7"/>
          <p:cNvSpPr/>
          <p:nvPr/>
        </p:nvSpPr>
        <p:spPr>
          <a:xfrm>
            <a:off x="4229100" y="3886200"/>
            <a:ext cx="3733800" cy="914400"/>
          </a:xfrm>
          <a:custGeom>
            <a:avLst/>
            <a:gdLst/>
            <a:ahLst/>
            <a:cxnLst/>
            <a:rect l="l" t="t" r="r" b="b"/>
            <a:pathLst>
              <a:path w="3733800" h="914400">
                <a:moveTo>
                  <a:pt x="457200" y="0"/>
                </a:moveTo>
                <a:lnTo>
                  <a:pt x="0" y="457200"/>
                </a:lnTo>
                <a:lnTo>
                  <a:pt x="457200" y="914400"/>
                </a:lnTo>
                <a:lnTo>
                  <a:pt x="457200" y="685800"/>
                </a:lnTo>
                <a:lnTo>
                  <a:pt x="3733800" y="685800"/>
                </a:lnTo>
                <a:lnTo>
                  <a:pt x="37338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444" y="4073652"/>
            <a:ext cx="2005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562100"/>
            <a:ext cx="2857500" cy="37338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</a:pPr>
            <a:r>
              <a:rPr sz="4400" spc="5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9200" y="1562100"/>
            <a:ext cx="2838450" cy="37338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4400" spc="50" dirty="0">
                <a:solidFill>
                  <a:srgbClr val="FFFFFF"/>
                </a:solidFill>
                <a:latin typeface="Verdana"/>
                <a:cs typeface="Verdana"/>
              </a:rPr>
              <a:t>Route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057400"/>
            <a:ext cx="1638300" cy="914400"/>
          </a:xfrm>
          <a:custGeom>
            <a:avLst/>
            <a:gdLst/>
            <a:ahLst/>
            <a:cxnLst/>
            <a:rect l="l" t="t" r="r" b="b"/>
            <a:pathLst>
              <a:path w="1638300" h="914400">
                <a:moveTo>
                  <a:pt x="1181100" y="0"/>
                </a:moveTo>
                <a:lnTo>
                  <a:pt x="11811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1181100" y="685800"/>
                </a:lnTo>
                <a:lnTo>
                  <a:pt x="1181100" y="914400"/>
                </a:lnTo>
                <a:lnTo>
                  <a:pt x="1638300" y="457200"/>
                </a:lnTo>
                <a:lnTo>
                  <a:pt x="11811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28148" y="2352547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5184" y="517652"/>
            <a:ext cx="259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Middleware</a:t>
            </a:r>
          </a:p>
        </p:txBody>
      </p:sp>
      <p:sp>
        <p:nvSpPr>
          <p:cNvPr id="7" name="object 7"/>
          <p:cNvSpPr/>
          <p:nvPr/>
        </p:nvSpPr>
        <p:spPr>
          <a:xfrm>
            <a:off x="4229100" y="3886200"/>
            <a:ext cx="3733800" cy="914400"/>
          </a:xfrm>
          <a:custGeom>
            <a:avLst/>
            <a:gdLst/>
            <a:ahLst/>
            <a:cxnLst/>
            <a:rect l="l" t="t" r="r" b="b"/>
            <a:pathLst>
              <a:path w="3733800" h="914400">
                <a:moveTo>
                  <a:pt x="457200" y="0"/>
                </a:moveTo>
                <a:lnTo>
                  <a:pt x="0" y="457200"/>
                </a:lnTo>
                <a:lnTo>
                  <a:pt x="457200" y="914400"/>
                </a:lnTo>
                <a:lnTo>
                  <a:pt x="457200" y="685800"/>
                </a:lnTo>
                <a:lnTo>
                  <a:pt x="3733800" y="685800"/>
                </a:lnTo>
                <a:lnTo>
                  <a:pt x="3733800" y="228600"/>
                </a:lnTo>
                <a:lnTo>
                  <a:pt x="4572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444" y="4073652"/>
            <a:ext cx="2005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1562100"/>
            <a:ext cx="1866900" cy="20256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Middleware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3750" y="2057400"/>
            <a:ext cx="1638300" cy="914400"/>
          </a:xfrm>
          <a:custGeom>
            <a:avLst/>
            <a:gdLst/>
            <a:ahLst/>
            <a:cxnLst/>
            <a:rect l="l" t="t" r="r" b="b"/>
            <a:pathLst>
              <a:path w="1638300" h="914400">
                <a:moveTo>
                  <a:pt x="1181100" y="0"/>
                </a:moveTo>
                <a:lnTo>
                  <a:pt x="11811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1181100" y="685800"/>
                </a:lnTo>
                <a:lnTo>
                  <a:pt x="1181100" y="914400"/>
                </a:lnTo>
                <a:lnTo>
                  <a:pt x="1638300" y="457200"/>
                </a:lnTo>
                <a:lnTo>
                  <a:pt x="11811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66698" y="2352547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86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Implementing</a:t>
            </a:r>
            <a:r>
              <a:rPr sz="2400" spc="-1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PATCH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25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Testing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PATCH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48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Implementing</a:t>
            </a:r>
            <a:r>
              <a:rPr sz="2400" spc="-1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DELETE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1645411"/>
            <a:ext cx="6191250" cy="33356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43649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marR="5080" indent="-288925">
              <a:lnSpc>
                <a:spcPts val="2810"/>
              </a:lnSpc>
              <a:spcBef>
                <a:spcPts val="75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PUT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PATCH 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verbs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40"/>
              </a:spcBef>
              <a:buSzPct val="75000"/>
              <a:buChar char="-"/>
              <a:tabLst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PUT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replaces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PATCH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only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changes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piece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Middleware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DELETE</a:t>
            </a:r>
            <a:r>
              <a:rPr sz="2400" spc="-5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verb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5369" y="4894579"/>
            <a:ext cx="49358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Jonathan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Mills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sz="1800" spc="-30" dirty="0">
                <a:solidFill>
                  <a:srgbClr val="202020"/>
                </a:solidFill>
                <a:latin typeface="Verdana"/>
                <a:cs typeface="Verdana"/>
              </a:rPr>
              <a:t>@jonathanfmills	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http://jonathanfmills.com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975" y="4665052"/>
            <a:ext cx="1624970" cy="162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617" y="4658694"/>
            <a:ext cx="1638300" cy="1659255"/>
          </a:xfrm>
          <a:custGeom>
            <a:avLst/>
            <a:gdLst/>
            <a:ahLst/>
            <a:cxnLst/>
            <a:rect l="l" t="t" r="r" b="b"/>
            <a:pathLst>
              <a:path w="1638300" h="1659254">
                <a:moveTo>
                  <a:pt x="818844" y="0"/>
                </a:moveTo>
                <a:lnTo>
                  <a:pt x="902565" y="4282"/>
                </a:lnTo>
                <a:lnTo>
                  <a:pt x="983877" y="16851"/>
                </a:lnTo>
                <a:lnTo>
                  <a:pt x="1062358" y="37292"/>
                </a:lnTo>
                <a:lnTo>
                  <a:pt x="1137598" y="65185"/>
                </a:lnTo>
                <a:lnTo>
                  <a:pt x="1209188" y="100114"/>
                </a:lnTo>
                <a:lnTo>
                  <a:pt x="1276698" y="141659"/>
                </a:lnTo>
                <a:lnTo>
                  <a:pt x="1339738" y="189404"/>
                </a:lnTo>
                <a:lnTo>
                  <a:pt x="1397878" y="242931"/>
                </a:lnTo>
                <a:lnTo>
                  <a:pt x="1450728" y="301824"/>
                </a:lnTo>
                <a:lnTo>
                  <a:pt x="1497858" y="365666"/>
                </a:lnTo>
                <a:lnTo>
                  <a:pt x="1538868" y="434043"/>
                </a:lnTo>
                <a:lnTo>
                  <a:pt x="1573348" y="506536"/>
                </a:lnTo>
                <a:lnTo>
                  <a:pt x="1600878" y="582730"/>
                </a:lnTo>
                <a:lnTo>
                  <a:pt x="1621058" y="662206"/>
                </a:lnTo>
                <a:lnTo>
                  <a:pt x="1633458" y="744542"/>
                </a:lnTo>
                <a:lnTo>
                  <a:pt x="1637688" y="829318"/>
                </a:lnTo>
                <a:lnTo>
                  <a:pt x="1633458" y="914094"/>
                </a:lnTo>
                <a:lnTo>
                  <a:pt x="1621058" y="996430"/>
                </a:lnTo>
                <a:lnTo>
                  <a:pt x="1600878" y="1075908"/>
                </a:lnTo>
                <a:lnTo>
                  <a:pt x="1573348" y="1152098"/>
                </a:lnTo>
                <a:lnTo>
                  <a:pt x="1538868" y="1224588"/>
                </a:lnTo>
                <a:lnTo>
                  <a:pt x="1497858" y="1292968"/>
                </a:lnTo>
                <a:lnTo>
                  <a:pt x="1450728" y="1356809"/>
                </a:lnTo>
                <a:lnTo>
                  <a:pt x="1397878" y="1415709"/>
                </a:lnTo>
                <a:lnTo>
                  <a:pt x="1339738" y="1469229"/>
                </a:lnTo>
                <a:lnTo>
                  <a:pt x="1276698" y="1516979"/>
                </a:lnTo>
                <a:lnTo>
                  <a:pt x="1209188" y="1558519"/>
                </a:lnTo>
                <a:lnTo>
                  <a:pt x="1137598" y="1593449"/>
                </a:lnTo>
                <a:lnTo>
                  <a:pt x="1062358" y="1621349"/>
                </a:lnTo>
                <a:lnTo>
                  <a:pt x="983877" y="1641789"/>
                </a:lnTo>
                <a:lnTo>
                  <a:pt x="902565" y="1654359"/>
                </a:lnTo>
                <a:lnTo>
                  <a:pt x="818844" y="1658639"/>
                </a:lnTo>
                <a:lnTo>
                  <a:pt x="735123" y="1654359"/>
                </a:lnTo>
                <a:lnTo>
                  <a:pt x="653811" y="1641789"/>
                </a:lnTo>
                <a:lnTo>
                  <a:pt x="575327" y="1621349"/>
                </a:lnTo>
                <a:lnTo>
                  <a:pt x="500086" y="1593449"/>
                </a:lnTo>
                <a:lnTo>
                  <a:pt x="428501" y="1558519"/>
                </a:lnTo>
                <a:lnTo>
                  <a:pt x="360986" y="1516979"/>
                </a:lnTo>
                <a:lnTo>
                  <a:pt x="297950" y="1469229"/>
                </a:lnTo>
                <a:lnTo>
                  <a:pt x="239805" y="1415709"/>
                </a:lnTo>
                <a:lnTo>
                  <a:pt x="186961" y="1356809"/>
                </a:lnTo>
                <a:lnTo>
                  <a:pt x="139828" y="1292968"/>
                </a:lnTo>
                <a:lnTo>
                  <a:pt x="98817" y="1224588"/>
                </a:lnTo>
                <a:lnTo>
                  <a:pt x="64339" y="1152098"/>
                </a:lnTo>
                <a:lnTo>
                  <a:pt x="36807" y="1075908"/>
                </a:lnTo>
                <a:lnTo>
                  <a:pt x="16632" y="996430"/>
                </a:lnTo>
                <a:lnTo>
                  <a:pt x="4226" y="914094"/>
                </a:lnTo>
                <a:lnTo>
                  <a:pt x="0" y="829318"/>
                </a:lnTo>
                <a:lnTo>
                  <a:pt x="4226" y="744542"/>
                </a:lnTo>
                <a:lnTo>
                  <a:pt x="16632" y="662206"/>
                </a:lnTo>
                <a:lnTo>
                  <a:pt x="36807" y="582730"/>
                </a:lnTo>
                <a:lnTo>
                  <a:pt x="64339" y="506536"/>
                </a:lnTo>
                <a:lnTo>
                  <a:pt x="98817" y="434043"/>
                </a:lnTo>
                <a:lnTo>
                  <a:pt x="139828" y="365666"/>
                </a:lnTo>
                <a:lnTo>
                  <a:pt x="186961" y="301824"/>
                </a:lnTo>
                <a:lnTo>
                  <a:pt x="239805" y="242931"/>
                </a:lnTo>
                <a:lnTo>
                  <a:pt x="297950" y="189404"/>
                </a:lnTo>
                <a:lnTo>
                  <a:pt x="360986" y="141659"/>
                </a:lnTo>
                <a:lnTo>
                  <a:pt x="428501" y="100114"/>
                </a:lnTo>
                <a:lnTo>
                  <a:pt x="500086" y="65185"/>
                </a:lnTo>
                <a:lnTo>
                  <a:pt x="575327" y="37292"/>
                </a:lnTo>
                <a:lnTo>
                  <a:pt x="653811" y="16851"/>
                </a:lnTo>
                <a:lnTo>
                  <a:pt x="735123" y="4282"/>
                </a:lnTo>
                <a:lnTo>
                  <a:pt x="818844" y="0"/>
                </a:lnTo>
                <a:close/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985264"/>
            <a:ext cx="19678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30" dirty="0">
                <a:solidFill>
                  <a:srgbClr val="171717"/>
                </a:solidFill>
              </a:rPr>
              <a:t>T</a:t>
            </a:r>
            <a:r>
              <a:rPr sz="4500" spc="-60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398" y="517652"/>
            <a:ext cx="527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  <a:latin typeface="Arial Black"/>
                <a:cs typeface="Arial Black"/>
              </a:rPr>
              <a:t>What </a:t>
            </a:r>
            <a:r>
              <a:rPr spc="-415" dirty="0">
                <a:solidFill>
                  <a:srgbClr val="404040"/>
                </a:solidFill>
                <a:latin typeface="Arial Black"/>
                <a:cs typeface="Arial Black"/>
              </a:rPr>
              <a:t>Is </a:t>
            </a:r>
            <a:r>
              <a:rPr spc="-254" dirty="0">
                <a:solidFill>
                  <a:srgbClr val="F26722"/>
                </a:solidFill>
                <a:latin typeface="Arial Black"/>
                <a:cs typeface="Arial Black"/>
              </a:rPr>
              <a:t>REST</a:t>
            </a:r>
            <a:r>
              <a:rPr spc="-710" dirty="0">
                <a:solidFill>
                  <a:srgbClr val="F26722"/>
                </a:solidFill>
                <a:latin typeface="Arial Black"/>
                <a:cs typeface="Arial Black"/>
              </a:rPr>
              <a:t> </a:t>
            </a:r>
            <a:r>
              <a:rPr spc="-220" dirty="0">
                <a:solidFill>
                  <a:srgbClr val="404040"/>
                </a:solidFill>
                <a:latin typeface="Arial Black"/>
                <a:cs typeface="Arial Black"/>
              </a:rPr>
              <a:t>Anyway?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4750" y="1852676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Constraints 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–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Stateless</a:t>
            </a:r>
            <a:r>
              <a:rPr sz="2400" spc="-3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3740" y="4444898"/>
            <a:ext cx="3189605" cy="861060"/>
          </a:xfrm>
          <a:custGeom>
            <a:avLst/>
            <a:gdLst/>
            <a:ahLst/>
            <a:cxnLst/>
            <a:rect l="l" t="t" r="r" b="b"/>
            <a:pathLst>
              <a:path w="3189604" h="861060">
                <a:moveTo>
                  <a:pt x="430390" y="0"/>
                </a:moveTo>
                <a:lnTo>
                  <a:pt x="0" y="430390"/>
                </a:lnTo>
                <a:lnTo>
                  <a:pt x="430390" y="860780"/>
                </a:lnTo>
                <a:lnTo>
                  <a:pt x="430390" y="645579"/>
                </a:lnTo>
                <a:lnTo>
                  <a:pt x="3189109" y="645579"/>
                </a:lnTo>
                <a:lnTo>
                  <a:pt x="3189109" y="215188"/>
                </a:lnTo>
                <a:lnTo>
                  <a:pt x="430390" y="215188"/>
                </a:lnTo>
                <a:lnTo>
                  <a:pt x="4303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4553" y="4698492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301" y="3400678"/>
            <a:ext cx="1834514" cy="1834514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54229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0695" y="2692400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3740" y="3400678"/>
            <a:ext cx="3189605" cy="818515"/>
          </a:xfrm>
          <a:custGeom>
            <a:avLst/>
            <a:gdLst/>
            <a:ahLst/>
            <a:cxnLst/>
            <a:rect l="l" t="t" r="r" b="b"/>
            <a:pathLst>
              <a:path w="3189604" h="818514">
                <a:moveTo>
                  <a:pt x="2779890" y="0"/>
                </a:moveTo>
                <a:lnTo>
                  <a:pt x="2779890" y="204609"/>
                </a:lnTo>
                <a:lnTo>
                  <a:pt x="0" y="204609"/>
                </a:lnTo>
                <a:lnTo>
                  <a:pt x="0" y="613829"/>
                </a:lnTo>
                <a:lnTo>
                  <a:pt x="2779890" y="613829"/>
                </a:lnTo>
                <a:lnTo>
                  <a:pt x="2779890" y="818438"/>
                </a:lnTo>
                <a:lnTo>
                  <a:pt x="3189109" y="409219"/>
                </a:lnTo>
                <a:lnTo>
                  <a:pt x="27798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0367" y="3631692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1973" y="4981308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3082" y="3843744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00195" marR="2072639">
              <a:lnSpc>
                <a:spcPct val="100800"/>
              </a:lnSpc>
              <a:spcBef>
                <a:spcPts val="75"/>
              </a:spcBef>
            </a:pPr>
            <a:r>
              <a:rPr spc="45" dirty="0"/>
              <a:t>Build </a:t>
            </a:r>
            <a:r>
              <a:rPr spc="-35" dirty="0"/>
              <a:t>a </a:t>
            </a:r>
            <a:r>
              <a:rPr spc="5" dirty="0"/>
              <a:t>RESTful </a:t>
            </a:r>
            <a:r>
              <a:rPr spc="50" dirty="0"/>
              <a:t>API</a:t>
            </a:r>
            <a:r>
              <a:rPr spc="-555" dirty="0"/>
              <a:t> </a:t>
            </a:r>
            <a:r>
              <a:rPr spc="30" dirty="0"/>
              <a:t>with  </a:t>
            </a:r>
            <a:r>
              <a:rPr spc="-15" dirty="0"/>
              <a:t>Node.js </a:t>
            </a:r>
            <a:r>
              <a:rPr spc="10" dirty="0"/>
              <a:t>and</a:t>
            </a:r>
            <a:r>
              <a:rPr spc="-235" dirty="0"/>
              <a:t> </a:t>
            </a:r>
            <a:r>
              <a:rPr spc="-5" dirty="0"/>
              <a:t>Express</a:t>
            </a:r>
          </a:p>
          <a:p>
            <a:pPr marL="4629150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4629150" algn="l"/>
              </a:tabLst>
            </a:pPr>
            <a:r>
              <a:rPr dirty="0"/>
              <a:t>Unit </a:t>
            </a:r>
            <a:r>
              <a:rPr spc="-40" dirty="0"/>
              <a:t>Testing </a:t>
            </a:r>
            <a:r>
              <a:rPr spc="10" dirty="0"/>
              <a:t>with</a:t>
            </a:r>
            <a:r>
              <a:rPr spc="-340" dirty="0"/>
              <a:t> </a:t>
            </a:r>
            <a:r>
              <a:rPr spc="35" dirty="0"/>
              <a:t>Mocha</a:t>
            </a:r>
          </a:p>
          <a:p>
            <a:pPr marL="4629150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4629150" algn="l"/>
              </a:tabLst>
            </a:pPr>
            <a:r>
              <a:rPr spc="5" dirty="0"/>
              <a:t>Building </a:t>
            </a:r>
            <a:r>
              <a:rPr spc="-5" dirty="0"/>
              <a:t>controllers </a:t>
            </a:r>
            <a:r>
              <a:rPr spc="15" dirty="0"/>
              <a:t>for </a:t>
            </a:r>
            <a:r>
              <a:rPr spc="-25" dirty="0"/>
              <a:t>your</a:t>
            </a:r>
            <a:r>
              <a:rPr spc="-530" dirty="0"/>
              <a:t> </a:t>
            </a:r>
            <a:r>
              <a:rPr spc="-25" dirty="0"/>
              <a:t>routes</a:t>
            </a:r>
          </a:p>
          <a:p>
            <a:pPr marL="4629150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4629150" algn="l"/>
              </a:tabLst>
            </a:pPr>
            <a:r>
              <a:rPr spc="50" dirty="0"/>
              <a:t>Mock </a:t>
            </a:r>
            <a:r>
              <a:rPr spc="5" dirty="0"/>
              <a:t>objects </a:t>
            </a:r>
            <a:r>
              <a:rPr spc="10" dirty="0"/>
              <a:t>with</a:t>
            </a:r>
            <a:r>
              <a:rPr spc="-434" dirty="0"/>
              <a:t> </a:t>
            </a:r>
            <a:r>
              <a:rPr spc="-90" dirty="0"/>
              <a:t>Sinon.js</a:t>
            </a:r>
          </a:p>
          <a:p>
            <a:pPr marL="4629150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4629150" algn="l"/>
              </a:tabLst>
            </a:pPr>
            <a:r>
              <a:rPr spc="-40" dirty="0"/>
              <a:t>Integration </a:t>
            </a:r>
            <a:r>
              <a:rPr spc="-25" dirty="0"/>
              <a:t>tests </a:t>
            </a:r>
            <a:r>
              <a:rPr spc="10" dirty="0"/>
              <a:t>with</a:t>
            </a:r>
            <a:r>
              <a:rPr spc="-320" dirty="0"/>
              <a:t> </a:t>
            </a:r>
            <a:r>
              <a:rPr spc="-25" dirty="0"/>
              <a:t>Supertest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051" y="1374140"/>
            <a:ext cx="22707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96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Separating </a:t>
            </a:r>
            <a:r>
              <a:rPr sz="2400" spc="80" dirty="0">
                <a:solidFill>
                  <a:srgbClr val="2A9FBC"/>
                </a:solidFill>
                <a:latin typeface="Verdana"/>
                <a:cs typeface="Verdana"/>
              </a:rPr>
              <a:t>code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into</a:t>
            </a:r>
            <a:r>
              <a:rPr sz="2400" spc="-4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controllers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31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Testing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our</a:t>
            </a:r>
            <a:r>
              <a:rPr sz="2400" spc="-2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controller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53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Writing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unit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tests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5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Mocha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896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Running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your</a:t>
            </a:r>
            <a:r>
              <a:rPr sz="2400" spc="-3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58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Integration</a:t>
            </a:r>
            <a:r>
              <a:rPr sz="2400" spc="-1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00195" marR="2072639">
              <a:lnSpc>
                <a:spcPct val="100800"/>
              </a:lnSpc>
              <a:spcBef>
                <a:spcPts val="75"/>
              </a:spcBef>
            </a:pPr>
            <a:r>
              <a:rPr spc="45" dirty="0"/>
              <a:t>Build </a:t>
            </a:r>
            <a:r>
              <a:rPr spc="-35" dirty="0"/>
              <a:t>a </a:t>
            </a:r>
            <a:r>
              <a:rPr spc="5" dirty="0"/>
              <a:t>RESTful </a:t>
            </a:r>
            <a:r>
              <a:rPr spc="50" dirty="0"/>
              <a:t>API</a:t>
            </a:r>
            <a:r>
              <a:rPr spc="-555" dirty="0"/>
              <a:t> </a:t>
            </a:r>
            <a:r>
              <a:rPr spc="30" dirty="0"/>
              <a:t>with  </a:t>
            </a:r>
            <a:r>
              <a:rPr spc="-15" dirty="0"/>
              <a:t>Node.js </a:t>
            </a:r>
            <a:r>
              <a:rPr spc="10" dirty="0"/>
              <a:t>and</a:t>
            </a:r>
            <a:r>
              <a:rPr spc="-235" dirty="0"/>
              <a:t> </a:t>
            </a:r>
            <a:r>
              <a:rPr spc="-5" dirty="0"/>
              <a:t>Express</a:t>
            </a:r>
          </a:p>
          <a:p>
            <a:pPr marL="4629150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4629150" algn="l"/>
              </a:tabLst>
            </a:pPr>
            <a:r>
              <a:rPr dirty="0"/>
              <a:t>Unit </a:t>
            </a:r>
            <a:r>
              <a:rPr spc="-40" dirty="0"/>
              <a:t>Testing </a:t>
            </a:r>
            <a:r>
              <a:rPr spc="10" dirty="0"/>
              <a:t>with</a:t>
            </a:r>
            <a:r>
              <a:rPr spc="-340" dirty="0"/>
              <a:t> </a:t>
            </a:r>
            <a:r>
              <a:rPr spc="35" dirty="0"/>
              <a:t>Mocha</a:t>
            </a:r>
          </a:p>
          <a:p>
            <a:pPr marL="4629150" indent="-288925">
              <a:lnSpc>
                <a:spcPct val="100000"/>
              </a:lnSpc>
              <a:spcBef>
                <a:spcPts val="525"/>
              </a:spcBef>
              <a:buSzPct val="75000"/>
              <a:buChar char="-"/>
              <a:tabLst>
                <a:tab pos="4629150" algn="l"/>
              </a:tabLst>
            </a:pPr>
            <a:r>
              <a:rPr spc="5" dirty="0"/>
              <a:t>Building </a:t>
            </a:r>
            <a:r>
              <a:rPr spc="-5" dirty="0"/>
              <a:t>controllers </a:t>
            </a:r>
            <a:r>
              <a:rPr spc="15" dirty="0"/>
              <a:t>for </a:t>
            </a:r>
            <a:r>
              <a:rPr spc="-25" dirty="0"/>
              <a:t>your</a:t>
            </a:r>
            <a:r>
              <a:rPr spc="-530" dirty="0"/>
              <a:t> </a:t>
            </a:r>
            <a:r>
              <a:rPr spc="-25" dirty="0"/>
              <a:t>routes</a:t>
            </a:r>
          </a:p>
          <a:p>
            <a:pPr marL="4629150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4629150" algn="l"/>
              </a:tabLst>
            </a:pPr>
            <a:r>
              <a:rPr spc="50" dirty="0"/>
              <a:t>Mock </a:t>
            </a:r>
            <a:r>
              <a:rPr spc="5" dirty="0"/>
              <a:t>objects </a:t>
            </a:r>
            <a:r>
              <a:rPr spc="10" dirty="0"/>
              <a:t>with</a:t>
            </a:r>
            <a:r>
              <a:rPr spc="-434" dirty="0"/>
              <a:t> </a:t>
            </a:r>
            <a:r>
              <a:rPr spc="-90" dirty="0"/>
              <a:t>Sinon.js</a:t>
            </a:r>
          </a:p>
          <a:p>
            <a:pPr marL="4629150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4629150" algn="l"/>
              </a:tabLst>
            </a:pPr>
            <a:r>
              <a:rPr spc="-40" dirty="0"/>
              <a:t>Integration </a:t>
            </a:r>
            <a:r>
              <a:rPr spc="-25" dirty="0"/>
              <a:t>tests </a:t>
            </a:r>
            <a:r>
              <a:rPr spc="10" dirty="0"/>
              <a:t>with</a:t>
            </a:r>
            <a:r>
              <a:rPr spc="-320" dirty="0"/>
              <a:t> </a:t>
            </a:r>
            <a:r>
              <a:rPr spc="-25" dirty="0"/>
              <a:t>Supertest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5369" y="4894579"/>
            <a:ext cx="49358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Jonathan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Mills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24380" algn="l"/>
              </a:tabLst>
            </a:pPr>
            <a:r>
              <a:rPr sz="1800" spc="-30" dirty="0">
                <a:solidFill>
                  <a:srgbClr val="202020"/>
                </a:solidFill>
                <a:latin typeface="Verdana"/>
                <a:cs typeface="Verdana"/>
              </a:rPr>
              <a:t>@jonathanfmills	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  <a:hlinkClick r:id="rId3"/>
              </a:rPr>
              <a:t>http://jonathanfmills.com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975" y="4665052"/>
            <a:ext cx="1624970" cy="162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617" y="4658694"/>
            <a:ext cx="1638300" cy="1659255"/>
          </a:xfrm>
          <a:custGeom>
            <a:avLst/>
            <a:gdLst/>
            <a:ahLst/>
            <a:cxnLst/>
            <a:rect l="l" t="t" r="r" b="b"/>
            <a:pathLst>
              <a:path w="1638300" h="1659254">
                <a:moveTo>
                  <a:pt x="818844" y="0"/>
                </a:moveTo>
                <a:lnTo>
                  <a:pt x="902565" y="4282"/>
                </a:lnTo>
                <a:lnTo>
                  <a:pt x="983877" y="16851"/>
                </a:lnTo>
                <a:lnTo>
                  <a:pt x="1062358" y="37292"/>
                </a:lnTo>
                <a:lnTo>
                  <a:pt x="1137598" y="65185"/>
                </a:lnTo>
                <a:lnTo>
                  <a:pt x="1209188" y="100114"/>
                </a:lnTo>
                <a:lnTo>
                  <a:pt x="1276698" y="141659"/>
                </a:lnTo>
                <a:lnTo>
                  <a:pt x="1339738" y="189404"/>
                </a:lnTo>
                <a:lnTo>
                  <a:pt x="1397878" y="242931"/>
                </a:lnTo>
                <a:lnTo>
                  <a:pt x="1450728" y="301824"/>
                </a:lnTo>
                <a:lnTo>
                  <a:pt x="1497858" y="365666"/>
                </a:lnTo>
                <a:lnTo>
                  <a:pt x="1538868" y="434043"/>
                </a:lnTo>
                <a:lnTo>
                  <a:pt x="1573348" y="506536"/>
                </a:lnTo>
                <a:lnTo>
                  <a:pt x="1600878" y="582730"/>
                </a:lnTo>
                <a:lnTo>
                  <a:pt x="1621058" y="662206"/>
                </a:lnTo>
                <a:lnTo>
                  <a:pt x="1633458" y="744542"/>
                </a:lnTo>
                <a:lnTo>
                  <a:pt x="1637688" y="829318"/>
                </a:lnTo>
                <a:lnTo>
                  <a:pt x="1633458" y="914094"/>
                </a:lnTo>
                <a:lnTo>
                  <a:pt x="1621058" y="996430"/>
                </a:lnTo>
                <a:lnTo>
                  <a:pt x="1600878" y="1075908"/>
                </a:lnTo>
                <a:lnTo>
                  <a:pt x="1573348" y="1152098"/>
                </a:lnTo>
                <a:lnTo>
                  <a:pt x="1538868" y="1224588"/>
                </a:lnTo>
                <a:lnTo>
                  <a:pt x="1497858" y="1292968"/>
                </a:lnTo>
                <a:lnTo>
                  <a:pt x="1450728" y="1356809"/>
                </a:lnTo>
                <a:lnTo>
                  <a:pt x="1397878" y="1415709"/>
                </a:lnTo>
                <a:lnTo>
                  <a:pt x="1339738" y="1469229"/>
                </a:lnTo>
                <a:lnTo>
                  <a:pt x="1276698" y="1516979"/>
                </a:lnTo>
                <a:lnTo>
                  <a:pt x="1209188" y="1558519"/>
                </a:lnTo>
                <a:lnTo>
                  <a:pt x="1137598" y="1593449"/>
                </a:lnTo>
                <a:lnTo>
                  <a:pt x="1062358" y="1621349"/>
                </a:lnTo>
                <a:lnTo>
                  <a:pt x="983877" y="1641789"/>
                </a:lnTo>
                <a:lnTo>
                  <a:pt x="902565" y="1654359"/>
                </a:lnTo>
                <a:lnTo>
                  <a:pt x="818844" y="1658639"/>
                </a:lnTo>
                <a:lnTo>
                  <a:pt x="735123" y="1654359"/>
                </a:lnTo>
                <a:lnTo>
                  <a:pt x="653811" y="1641789"/>
                </a:lnTo>
                <a:lnTo>
                  <a:pt x="575327" y="1621349"/>
                </a:lnTo>
                <a:lnTo>
                  <a:pt x="500086" y="1593449"/>
                </a:lnTo>
                <a:lnTo>
                  <a:pt x="428501" y="1558519"/>
                </a:lnTo>
                <a:lnTo>
                  <a:pt x="360986" y="1516979"/>
                </a:lnTo>
                <a:lnTo>
                  <a:pt x="297950" y="1469229"/>
                </a:lnTo>
                <a:lnTo>
                  <a:pt x="239805" y="1415709"/>
                </a:lnTo>
                <a:lnTo>
                  <a:pt x="186961" y="1356809"/>
                </a:lnTo>
                <a:lnTo>
                  <a:pt x="139828" y="1292968"/>
                </a:lnTo>
                <a:lnTo>
                  <a:pt x="98817" y="1224588"/>
                </a:lnTo>
                <a:lnTo>
                  <a:pt x="64339" y="1152098"/>
                </a:lnTo>
                <a:lnTo>
                  <a:pt x="36807" y="1075908"/>
                </a:lnTo>
                <a:lnTo>
                  <a:pt x="16632" y="996430"/>
                </a:lnTo>
                <a:lnTo>
                  <a:pt x="4226" y="914094"/>
                </a:lnTo>
                <a:lnTo>
                  <a:pt x="0" y="829318"/>
                </a:lnTo>
                <a:lnTo>
                  <a:pt x="4226" y="744542"/>
                </a:lnTo>
                <a:lnTo>
                  <a:pt x="16632" y="662206"/>
                </a:lnTo>
                <a:lnTo>
                  <a:pt x="36807" y="582730"/>
                </a:lnTo>
                <a:lnTo>
                  <a:pt x="64339" y="506536"/>
                </a:lnTo>
                <a:lnTo>
                  <a:pt x="98817" y="434043"/>
                </a:lnTo>
                <a:lnTo>
                  <a:pt x="139828" y="365666"/>
                </a:lnTo>
                <a:lnTo>
                  <a:pt x="186961" y="301824"/>
                </a:lnTo>
                <a:lnTo>
                  <a:pt x="239805" y="242931"/>
                </a:lnTo>
                <a:lnTo>
                  <a:pt x="297950" y="189404"/>
                </a:lnTo>
                <a:lnTo>
                  <a:pt x="360986" y="141659"/>
                </a:lnTo>
                <a:lnTo>
                  <a:pt x="428501" y="100114"/>
                </a:lnTo>
                <a:lnTo>
                  <a:pt x="500086" y="65185"/>
                </a:lnTo>
                <a:lnTo>
                  <a:pt x="575327" y="37292"/>
                </a:lnTo>
                <a:lnTo>
                  <a:pt x="653811" y="16851"/>
                </a:lnTo>
                <a:lnTo>
                  <a:pt x="735123" y="4282"/>
                </a:lnTo>
                <a:lnTo>
                  <a:pt x="818844" y="0"/>
                </a:lnTo>
                <a:close/>
              </a:path>
            </a:pathLst>
          </a:custGeom>
          <a:ln w="127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985264"/>
            <a:ext cx="2798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H</a:t>
            </a:r>
            <a:r>
              <a:rPr sz="4500" spc="-50" dirty="0">
                <a:solidFill>
                  <a:srgbClr val="171717"/>
                </a:solidFill>
              </a:rPr>
              <a:t>A</a:t>
            </a:r>
            <a:r>
              <a:rPr sz="4500" spc="20" dirty="0">
                <a:solidFill>
                  <a:srgbClr val="171717"/>
                </a:solidFill>
              </a:rPr>
              <a:t>T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20" dirty="0">
                <a:solidFill>
                  <a:srgbClr val="171717"/>
                </a:solidFill>
              </a:rPr>
              <a:t>O</a:t>
            </a:r>
            <a:r>
              <a:rPr sz="4500" spc="295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2270252"/>
            <a:ext cx="3887470" cy="2080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32715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HATEOAS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30"/>
              </a:spcBef>
              <a:buSzPct val="75000"/>
              <a:buChar char="-"/>
              <a:tabLst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Hypermedia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0"/>
              </a:spcBef>
              <a:buSzPct val="75000"/>
              <a:buChar char="-"/>
              <a:tabLst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Self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Documenting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051" y="1374140"/>
            <a:ext cx="227076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415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65" dirty="0"/>
              <a:t> </a:t>
            </a:r>
            <a:r>
              <a:rPr dirty="0"/>
              <a:t>You  </a:t>
            </a:r>
            <a:r>
              <a:rPr spc="15" dirty="0"/>
              <a:t>Will</a:t>
            </a:r>
            <a:r>
              <a:rPr spc="-270" dirty="0"/>
              <a:t> </a:t>
            </a:r>
            <a:r>
              <a:rPr spc="-30" dirty="0"/>
              <a:t>Learn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12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Navigating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Your</a:t>
            </a:r>
            <a:r>
              <a:rPr sz="2400" spc="-3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398" y="517652"/>
            <a:ext cx="527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  <a:latin typeface="Arial Black"/>
                <a:cs typeface="Arial Black"/>
              </a:rPr>
              <a:t>What </a:t>
            </a:r>
            <a:r>
              <a:rPr spc="-415" dirty="0">
                <a:solidFill>
                  <a:srgbClr val="404040"/>
                </a:solidFill>
                <a:latin typeface="Arial Black"/>
                <a:cs typeface="Arial Black"/>
              </a:rPr>
              <a:t>Is </a:t>
            </a:r>
            <a:r>
              <a:rPr spc="-254" dirty="0">
                <a:solidFill>
                  <a:srgbClr val="F26722"/>
                </a:solidFill>
                <a:latin typeface="Arial Black"/>
                <a:cs typeface="Arial Black"/>
              </a:rPr>
              <a:t>REST</a:t>
            </a:r>
            <a:r>
              <a:rPr spc="-710" dirty="0">
                <a:solidFill>
                  <a:srgbClr val="F26722"/>
                </a:solidFill>
                <a:latin typeface="Arial Black"/>
                <a:cs typeface="Arial Black"/>
              </a:rPr>
              <a:t> </a:t>
            </a:r>
            <a:r>
              <a:rPr spc="-220" dirty="0">
                <a:solidFill>
                  <a:srgbClr val="404040"/>
                </a:solidFill>
                <a:latin typeface="Arial Black"/>
                <a:cs typeface="Arial Black"/>
              </a:rPr>
              <a:t>Anyway?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4446" y="1852676"/>
            <a:ext cx="401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Constraints 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–</a:t>
            </a:r>
            <a:r>
              <a:rPr sz="2400" spc="-4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Caching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3740" y="4444898"/>
            <a:ext cx="3189605" cy="861060"/>
          </a:xfrm>
          <a:custGeom>
            <a:avLst/>
            <a:gdLst/>
            <a:ahLst/>
            <a:cxnLst/>
            <a:rect l="l" t="t" r="r" b="b"/>
            <a:pathLst>
              <a:path w="3189604" h="861060">
                <a:moveTo>
                  <a:pt x="430390" y="0"/>
                </a:moveTo>
                <a:lnTo>
                  <a:pt x="0" y="430390"/>
                </a:lnTo>
                <a:lnTo>
                  <a:pt x="430390" y="860780"/>
                </a:lnTo>
                <a:lnTo>
                  <a:pt x="430390" y="645579"/>
                </a:lnTo>
                <a:lnTo>
                  <a:pt x="3189109" y="645579"/>
                </a:lnTo>
                <a:lnTo>
                  <a:pt x="3189109" y="215188"/>
                </a:lnTo>
                <a:lnTo>
                  <a:pt x="430390" y="215188"/>
                </a:lnTo>
                <a:lnTo>
                  <a:pt x="4303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4553" y="4698492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301" y="3400678"/>
            <a:ext cx="1834514" cy="1834514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54229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0695" y="2692400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3740" y="3400678"/>
            <a:ext cx="3189605" cy="818515"/>
          </a:xfrm>
          <a:custGeom>
            <a:avLst/>
            <a:gdLst/>
            <a:ahLst/>
            <a:cxnLst/>
            <a:rect l="l" t="t" r="r" b="b"/>
            <a:pathLst>
              <a:path w="3189604" h="818514">
                <a:moveTo>
                  <a:pt x="2779890" y="0"/>
                </a:moveTo>
                <a:lnTo>
                  <a:pt x="2779890" y="204609"/>
                </a:lnTo>
                <a:lnTo>
                  <a:pt x="0" y="204609"/>
                </a:lnTo>
                <a:lnTo>
                  <a:pt x="0" y="613829"/>
                </a:lnTo>
                <a:lnTo>
                  <a:pt x="2779890" y="613829"/>
                </a:lnTo>
                <a:lnTo>
                  <a:pt x="2779890" y="818438"/>
                </a:lnTo>
                <a:lnTo>
                  <a:pt x="3189109" y="409219"/>
                </a:lnTo>
                <a:lnTo>
                  <a:pt x="27798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0367" y="3631692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1973" y="4981308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3082" y="3843744"/>
            <a:ext cx="1834514" cy="10566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3590" y="2804355"/>
            <a:ext cx="293433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114" dirty="0">
                <a:solidFill>
                  <a:srgbClr val="A62E5C"/>
                </a:solidFill>
                <a:latin typeface="Verdana"/>
                <a:cs typeface="Verdana"/>
              </a:rPr>
              <a:t>Only </a:t>
            </a:r>
            <a:r>
              <a:rPr sz="2750" spc="-70" dirty="0">
                <a:solidFill>
                  <a:srgbClr val="A62E5C"/>
                </a:solidFill>
                <a:latin typeface="Verdana"/>
                <a:cs typeface="Verdana"/>
              </a:rPr>
              <a:t>If</a:t>
            </a:r>
            <a:r>
              <a:rPr sz="2750" spc="-21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A62E5C"/>
                </a:solidFill>
                <a:latin typeface="Verdana"/>
                <a:cs typeface="Verdana"/>
              </a:rPr>
              <a:t>Needed!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387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600" spc="30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3600" spc="36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119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Implementing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Hypermedia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050" y="1828291"/>
            <a:ext cx="4756150" cy="2969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01394">
              <a:lnSpc>
                <a:spcPct val="100800"/>
              </a:lnSpc>
              <a:spcBef>
                <a:spcPts val="75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RESTful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Node.js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Express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Char char="-"/>
              <a:tabLst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What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REST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30"/>
              </a:spcBef>
              <a:buSzPct val="75000"/>
              <a:buChar char="-"/>
              <a:tabLst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Verbs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0"/>
              </a:spcBef>
              <a:buSzPct val="75000"/>
              <a:buChar char="-"/>
              <a:tabLst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Unit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4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Testing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Hypermedia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Char char="-"/>
              <a:tabLst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Self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Documenting</a:t>
            </a:r>
            <a:r>
              <a:rPr sz="2400" spc="-2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942" y="1374140"/>
            <a:ext cx="223329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7485" marR="5080" indent="-185420">
              <a:lnSpc>
                <a:spcPts val="4300"/>
              </a:lnSpc>
              <a:spcBef>
                <a:spcPts val="260"/>
              </a:spcBef>
            </a:pPr>
            <a:r>
              <a:rPr spc="45" dirty="0"/>
              <a:t>What</a:t>
            </a:r>
            <a:r>
              <a:rPr spc="-275" dirty="0"/>
              <a:t> </a:t>
            </a:r>
            <a:r>
              <a:rPr dirty="0"/>
              <a:t>You  </a:t>
            </a:r>
            <a:r>
              <a:rPr spc="-10" dirty="0"/>
              <a:t>Learned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690" y="517652"/>
            <a:ext cx="491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pc="180" dirty="0">
                <a:solidFill>
                  <a:srgbClr val="F26722"/>
                </a:solidFill>
                <a:latin typeface="Trebuchet MS"/>
                <a:cs typeface="Trebuchet MS"/>
              </a:rPr>
              <a:t>Uniform</a:t>
            </a:r>
            <a:r>
              <a:rPr spc="-254" dirty="0">
                <a:solidFill>
                  <a:srgbClr val="F26722"/>
                </a:solidFill>
                <a:latin typeface="Trebuchet MS"/>
                <a:cs typeface="Trebuchet MS"/>
              </a:rPr>
              <a:t> </a:t>
            </a:r>
            <a:r>
              <a:rPr spc="8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2690" y="517652"/>
            <a:ext cx="491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600" spc="180" dirty="0">
                <a:solidFill>
                  <a:srgbClr val="F26722"/>
                </a:solidFill>
                <a:latin typeface="Trebuchet MS"/>
                <a:cs typeface="Trebuchet MS"/>
              </a:rPr>
              <a:t>Uniform</a:t>
            </a:r>
            <a:r>
              <a:rPr sz="3600" spc="-254" dirty="0">
                <a:solidFill>
                  <a:srgbClr val="F26722"/>
                </a:solidFill>
                <a:latin typeface="Trebuchet MS"/>
                <a:cs typeface="Trebuchet MS"/>
              </a:rPr>
              <a:t> </a:t>
            </a:r>
            <a:r>
              <a:rPr sz="3600" spc="8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7053" y="1852676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03030"/>
                </a:solidFill>
                <a:latin typeface="Verdana"/>
                <a:cs typeface="Verdana"/>
              </a:rPr>
              <a:t>Resources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(n)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583" y="3288791"/>
            <a:ext cx="2337816" cy="181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1064" y="2990088"/>
            <a:ext cx="2420112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690" y="517652"/>
            <a:ext cx="491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pc="180" dirty="0">
                <a:solidFill>
                  <a:srgbClr val="F26722"/>
                </a:solidFill>
                <a:latin typeface="Trebuchet MS"/>
                <a:cs typeface="Trebuchet MS"/>
              </a:rPr>
              <a:t>Uniform</a:t>
            </a:r>
            <a:r>
              <a:rPr spc="-254" dirty="0">
                <a:solidFill>
                  <a:srgbClr val="F26722"/>
                </a:solidFill>
                <a:latin typeface="Trebuchet MS"/>
                <a:cs typeface="Trebuchet MS"/>
              </a:rPr>
              <a:t> </a:t>
            </a:r>
            <a:r>
              <a:rPr spc="8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6865" y="3695966"/>
            <a:ext cx="5428615" cy="7308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09855" rIns="0" bIns="0" rtlCol="0">
            <a:spAutoFit/>
          </a:bodyPr>
          <a:lstStyle/>
          <a:p>
            <a:pPr marL="1011555">
              <a:lnSpc>
                <a:spcPct val="100000"/>
              </a:lnSpc>
              <a:spcBef>
                <a:spcPts val="865"/>
              </a:spcBef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http://…/Books/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583" y="3288791"/>
            <a:ext cx="2337816" cy="181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7053" y="1852676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03030"/>
                </a:solidFill>
                <a:latin typeface="Verdana"/>
                <a:cs typeface="Verdana"/>
              </a:rPr>
              <a:t>Resources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(n)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690" y="517652"/>
            <a:ext cx="491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pc="180" dirty="0">
                <a:solidFill>
                  <a:srgbClr val="F26722"/>
                </a:solidFill>
                <a:latin typeface="Trebuchet MS"/>
                <a:cs typeface="Trebuchet MS"/>
              </a:rPr>
              <a:t>Uniform</a:t>
            </a:r>
            <a:r>
              <a:rPr spc="-254" dirty="0">
                <a:solidFill>
                  <a:srgbClr val="F26722"/>
                </a:solidFill>
                <a:latin typeface="Trebuchet MS"/>
                <a:cs typeface="Trebuchet MS"/>
              </a:rPr>
              <a:t> </a:t>
            </a:r>
            <a:r>
              <a:rPr spc="8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925" y="2340787"/>
            <a:ext cx="2741930" cy="18345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750" spc="14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041" y="4401705"/>
            <a:ext cx="2750820" cy="18345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2750" spc="175" dirty="0">
                <a:solidFill>
                  <a:srgbClr val="FFFFFF"/>
                </a:solidFill>
                <a:latin typeface="Verdana"/>
                <a:cs typeface="Verdana"/>
              </a:rPr>
              <a:t>PUT </a:t>
            </a:r>
            <a:r>
              <a:rPr sz="2750" spc="21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FFFFFF"/>
                </a:solidFill>
                <a:latin typeface="Verdana"/>
                <a:cs typeface="Verdana"/>
              </a:rPr>
              <a:t>PATCH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0246" y="4442028"/>
            <a:ext cx="2741930" cy="18345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50">
              <a:latin typeface="Times New Roman"/>
              <a:cs typeface="Times New Roman"/>
            </a:endParaRPr>
          </a:p>
          <a:p>
            <a:pPr marL="626110">
              <a:lnSpc>
                <a:spcPct val="100000"/>
              </a:lnSpc>
            </a:pPr>
            <a:r>
              <a:rPr sz="2750" spc="190" dirty="0">
                <a:solidFill>
                  <a:srgbClr val="FFFFFF"/>
                </a:solidFill>
                <a:latin typeface="Verdana"/>
                <a:cs typeface="Verdana"/>
              </a:rPr>
              <a:t>DELETE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1357" y="2374709"/>
            <a:ext cx="2741930" cy="1834514"/>
          </a:xfrm>
          <a:custGeom>
            <a:avLst/>
            <a:gdLst/>
            <a:ahLst/>
            <a:cxnLst/>
            <a:rect l="l" t="t" r="r" b="b"/>
            <a:pathLst>
              <a:path w="2741929" h="1834514">
                <a:moveTo>
                  <a:pt x="0" y="0"/>
                </a:moveTo>
                <a:lnTo>
                  <a:pt x="2741815" y="0"/>
                </a:lnTo>
                <a:lnTo>
                  <a:pt x="2741815" y="1834184"/>
                </a:lnTo>
                <a:lnTo>
                  <a:pt x="0" y="1834184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1357" y="2374709"/>
            <a:ext cx="2741930" cy="1834514"/>
          </a:xfrm>
          <a:custGeom>
            <a:avLst/>
            <a:gdLst/>
            <a:ahLst/>
            <a:cxnLst/>
            <a:rect l="l" t="t" r="r" b="b"/>
            <a:pathLst>
              <a:path w="2741929" h="1834514">
                <a:moveTo>
                  <a:pt x="0" y="0"/>
                </a:moveTo>
                <a:lnTo>
                  <a:pt x="2741811" y="0"/>
                </a:lnTo>
                <a:lnTo>
                  <a:pt x="2741811" y="1834181"/>
                </a:lnTo>
                <a:lnTo>
                  <a:pt x="0" y="183418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1357" y="3054292"/>
            <a:ext cx="274193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0425">
              <a:lnSpc>
                <a:spcPct val="100000"/>
              </a:lnSpc>
              <a:spcBef>
                <a:spcPts val="95"/>
              </a:spcBef>
            </a:pPr>
            <a:r>
              <a:rPr sz="2750" spc="140" dirty="0">
                <a:solidFill>
                  <a:srgbClr val="FFFFFF"/>
                </a:solidFill>
                <a:latin typeface="Verdana"/>
                <a:cs typeface="Verdana"/>
              </a:rPr>
              <a:t>POST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7053" y="1852676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03030"/>
                </a:solidFill>
                <a:latin typeface="Verdana"/>
                <a:cs typeface="Verdana"/>
              </a:rPr>
              <a:t>Resources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(n)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7111" y="3288791"/>
            <a:ext cx="2337816" cy="181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576</Words>
  <Application>Microsoft Office PowerPoint</Application>
  <PresentationFormat>Custom</PresentationFormat>
  <Paragraphs>222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Concourse</vt:lpstr>
      <vt:lpstr>RESTful Web Services with  Node.js and Express</vt:lpstr>
      <vt:lpstr>What You  Will Learn</vt:lpstr>
      <vt:lpstr>What Is REST Anyway?</vt:lpstr>
      <vt:lpstr>What Is REST Anyway?</vt:lpstr>
      <vt:lpstr>What Is REST Anyway?</vt:lpstr>
      <vt:lpstr>The Uniform Interface</vt:lpstr>
      <vt:lpstr>Slide 7</vt:lpstr>
      <vt:lpstr>The Uniform Interface</vt:lpstr>
      <vt:lpstr>The Uniform Interface</vt:lpstr>
      <vt:lpstr>Slide 10</vt:lpstr>
      <vt:lpstr>Slide 11</vt:lpstr>
      <vt:lpstr>What You  Learned</vt:lpstr>
      <vt:lpstr>Getting Data</vt:lpstr>
      <vt:lpstr>What You  Will Learn</vt:lpstr>
      <vt:lpstr>Slide 15</vt:lpstr>
      <vt:lpstr>Slide 16</vt:lpstr>
      <vt:lpstr>Slide 17</vt:lpstr>
      <vt:lpstr>Slide 18</vt:lpstr>
      <vt:lpstr>What You  Learned</vt:lpstr>
      <vt:lpstr>Posting Data</vt:lpstr>
      <vt:lpstr>What You  Will Learn</vt:lpstr>
      <vt:lpstr>Slide 22</vt:lpstr>
      <vt:lpstr>Slide 23</vt:lpstr>
      <vt:lpstr>Slide 24</vt:lpstr>
      <vt:lpstr>Slide 25</vt:lpstr>
      <vt:lpstr>Slide 26</vt:lpstr>
      <vt:lpstr>What You  Learned</vt:lpstr>
      <vt:lpstr>Updating Data</vt:lpstr>
      <vt:lpstr>What You  Will Learn</vt:lpstr>
      <vt:lpstr>Slide 30</vt:lpstr>
      <vt:lpstr>Slide 31</vt:lpstr>
      <vt:lpstr>Slide 32</vt:lpstr>
      <vt:lpstr>Middleware</vt:lpstr>
      <vt:lpstr>Middleware</vt:lpstr>
      <vt:lpstr>Slide 35</vt:lpstr>
      <vt:lpstr>Slide 36</vt:lpstr>
      <vt:lpstr>Slide 37</vt:lpstr>
      <vt:lpstr>What You  Learned</vt:lpstr>
      <vt:lpstr>Testing</vt:lpstr>
      <vt:lpstr>What You  Will Learn</vt:lpstr>
      <vt:lpstr>Slide 41</vt:lpstr>
      <vt:lpstr>Slide 42</vt:lpstr>
      <vt:lpstr>Slide 43</vt:lpstr>
      <vt:lpstr>Slide 44</vt:lpstr>
      <vt:lpstr>Slide 45</vt:lpstr>
      <vt:lpstr>What You  Learned</vt:lpstr>
      <vt:lpstr>HATEOAS</vt:lpstr>
      <vt:lpstr>What You  Will Learn</vt:lpstr>
      <vt:lpstr>Slide 49</vt:lpstr>
      <vt:lpstr>Slide 50</vt:lpstr>
      <vt:lpstr>What You 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 with  Node.js and Express</dc:title>
  <cp:lastModifiedBy>Ragavi</cp:lastModifiedBy>
  <cp:revision>6</cp:revision>
  <dcterms:created xsi:type="dcterms:W3CDTF">2019-10-25T14:46:27Z</dcterms:created>
  <dcterms:modified xsi:type="dcterms:W3CDTF">2019-10-31T11:15:25Z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2019-10-25T00:00:00Z</vt:filetime>
  </property>
  <property fmtid="{D5CDD505-2E9C-101B-9397-08002B2CF9AE}" pid="3" name="Creator">
    <vt:lpwstr>PDF Mergy - http://pdfmerge.w69b.com</vt:lpwstr>
  </property>
  <property fmtid="{D5CDD505-2E9C-101B-9397-08002B2CF9AE}" pid="4" name="LastSaved">
    <vt:filetime>2019-10-25T00:00:00Z</vt:filetime>
  </property>
</Properties>
</file>