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2" y="6184391"/>
            <a:ext cx="451103" cy="44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06424" y="2971800"/>
            <a:ext cx="2257425" cy="914400"/>
          </a:xfrm>
          <a:custGeom>
            <a:avLst/>
            <a:gdLst/>
            <a:ahLst/>
            <a:cxnLst/>
            <a:rect l="l" t="t" r="r" b="b"/>
            <a:pathLst>
              <a:path w="2257425" h="914400">
                <a:moveTo>
                  <a:pt x="1799844" y="0"/>
                </a:moveTo>
                <a:lnTo>
                  <a:pt x="0" y="0"/>
                </a:lnTo>
                <a:lnTo>
                  <a:pt x="0" y="914400"/>
                </a:lnTo>
                <a:lnTo>
                  <a:pt x="1799844" y="914400"/>
                </a:lnTo>
                <a:lnTo>
                  <a:pt x="2257044" y="457200"/>
                </a:lnTo>
                <a:lnTo>
                  <a:pt x="17998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2" y="6184391"/>
            <a:ext cx="451103" cy="449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768" y="1049398"/>
            <a:ext cx="19056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469" y="2110232"/>
            <a:ext cx="10385060" cy="2516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39200" y="4648200"/>
            <a:ext cx="2776220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en-US" sz="2400" spc="300" smtClean="0">
                <a:solidFill>
                  <a:srgbClr val="F05A28"/>
                </a:solidFill>
                <a:latin typeface="Calibri"/>
                <a:cs typeface="Calibri"/>
              </a:rPr>
              <a:t>Vinod Nagaraj</a:t>
            </a:r>
          </a:p>
          <a:p>
            <a:pPr marL="12700">
              <a:lnSpc>
                <a:spcPts val="2835"/>
              </a:lnSpc>
              <a:spcBef>
                <a:spcPts val="100"/>
              </a:spcBef>
            </a:pP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275" y="3267174"/>
            <a:ext cx="3785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4" dirty="0">
                <a:solidFill>
                  <a:srgbClr val="101010"/>
                </a:solidFill>
                <a:latin typeface="Verdana"/>
                <a:cs typeface="Verdana"/>
              </a:rPr>
              <a:t>WHAT </a:t>
            </a:r>
            <a:r>
              <a:rPr sz="2800" spc="-245" dirty="0">
                <a:solidFill>
                  <a:srgbClr val="101010"/>
                </a:solidFill>
                <a:latin typeface="Verdana"/>
                <a:cs typeface="Verdana"/>
              </a:rPr>
              <a:t>IS</a:t>
            </a:r>
            <a:r>
              <a:rPr sz="2800" spc="-459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2800" spc="100" dirty="0">
                <a:solidFill>
                  <a:srgbClr val="101010"/>
                </a:solidFill>
                <a:latin typeface="Verdana"/>
                <a:cs typeface="Verdana"/>
              </a:rPr>
              <a:t>WEBPACK?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55548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135" dirty="0">
                <a:solidFill>
                  <a:srgbClr val="101010"/>
                </a:solidFill>
                <a:latin typeface="Verdana"/>
                <a:cs typeface="Verdana"/>
              </a:rPr>
              <a:t>Webpack: </a:t>
            </a:r>
            <a:r>
              <a:rPr sz="4500" spc="-155" dirty="0">
                <a:solidFill>
                  <a:srgbClr val="101010"/>
                </a:solidFill>
                <a:latin typeface="Verdana"/>
                <a:cs typeface="Verdana"/>
              </a:rPr>
              <a:t>Transpiling </a:t>
            </a:r>
            <a:r>
              <a:rPr sz="4500" spc="-70" dirty="0">
                <a:solidFill>
                  <a:srgbClr val="101010"/>
                </a:solidFill>
                <a:latin typeface="Verdana"/>
                <a:cs typeface="Verdana"/>
              </a:rPr>
              <a:t>and</a:t>
            </a:r>
            <a:r>
              <a:rPr sz="4500" spc="-122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85" dirty="0">
                <a:solidFill>
                  <a:srgbClr val="101010"/>
                </a:solidFill>
                <a:latin typeface="Verdana"/>
                <a:cs typeface="Verdana"/>
              </a:rPr>
              <a:t>Bundling  </a:t>
            </a:r>
            <a:r>
              <a:rPr sz="4500" spc="-100" dirty="0">
                <a:solidFill>
                  <a:srgbClr val="101010"/>
                </a:solidFill>
                <a:latin typeface="Verdana"/>
                <a:cs typeface="Verdana"/>
              </a:rPr>
              <a:t>JavaScript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351" y="519066"/>
            <a:ext cx="2698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latin typeface="Arial Black"/>
                <a:cs typeface="Arial Black"/>
              </a:rPr>
              <a:t>Interactivity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380" y="5330639"/>
            <a:ext cx="173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2A9FBC"/>
                </a:solidFill>
                <a:latin typeface="Arial Black"/>
                <a:cs typeface="Arial Black"/>
              </a:rPr>
              <a:t>Refresh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5332" y="4163567"/>
            <a:ext cx="661670" cy="914400"/>
          </a:xfrm>
          <a:custGeom>
            <a:avLst/>
            <a:gdLst/>
            <a:ahLst/>
            <a:cxnLst/>
            <a:rect l="l" t="t" r="r" b="b"/>
            <a:pathLst>
              <a:path w="661669" h="914400">
                <a:moveTo>
                  <a:pt x="661415" y="914399"/>
                </a:moveTo>
                <a:lnTo>
                  <a:pt x="0" y="914399"/>
                </a:lnTo>
                <a:lnTo>
                  <a:pt x="0" y="0"/>
                </a:lnTo>
                <a:lnTo>
                  <a:pt x="661415" y="0"/>
                </a:lnTo>
                <a:lnTo>
                  <a:pt x="661415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4003" y="3249167"/>
            <a:ext cx="661670" cy="1828800"/>
          </a:xfrm>
          <a:custGeom>
            <a:avLst/>
            <a:gdLst/>
            <a:ahLst/>
            <a:cxnLst/>
            <a:rect l="l" t="t" r="r" b="b"/>
            <a:pathLst>
              <a:path w="661670" h="1828800">
                <a:moveTo>
                  <a:pt x="661415" y="1828799"/>
                </a:moveTo>
                <a:lnTo>
                  <a:pt x="0" y="1828799"/>
                </a:lnTo>
                <a:lnTo>
                  <a:pt x="0" y="0"/>
                </a:lnTo>
                <a:lnTo>
                  <a:pt x="661415" y="0"/>
                </a:lnTo>
                <a:lnTo>
                  <a:pt x="661415" y="182879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2676" y="2334767"/>
            <a:ext cx="661670" cy="2743200"/>
          </a:xfrm>
          <a:custGeom>
            <a:avLst/>
            <a:gdLst/>
            <a:ahLst/>
            <a:cxnLst/>
            <a:rect l="l" t="t" r="r" b="b"/>
            <a:pathLst>
              <a:path w="661670" h="2743200">
                <a:moveTo>
                  <a:pt x="661416" y="2743199"/>
                </a:moveTo>
                <a:lnTo>
                  <a:pt x="0" y="2743199"/>
                </a:lnTo>
                <a:lnTo>
                  <a:pt x="0" y="0"/>
                </a:lnTo>
                <a:lnTo>
                  <a:pt x="661416" y="0"/>
                </a:lnTo>
                <a:lnTo>
                  <a:pt x="661416" y="2743199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1347" y="1420367"/>
            <a:ext cx="660400" cy="3657600"/>
          </a:xfrm>
          <a:custGeom>
            <a:avLst/>
            <a:gdLst/>
            <a:ahLst/>
            <a:cxnLst/>
            <a:rect l="l" t="t" r="r" b="b"/>
            <a:pathLst>
              <a:path w="660400" h="3657600">
                <a:moveTo>
                  <a:pt x="659892" y="3657600"/>
                </a:moveTo>
                <a:lnTo>
                  <a:pt x="0" y="3657600"/>
                </a:lnTo>
                <a:lnTo>
                  <a:pt x="0" y="0"/>
                </a:lnTo>
                <a:lnTo>
                  <a:pt x="659892" y="0"/>
                </a:lnTo>
                <a:lnTo>
                  <a:pt x="659892" y="365760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8138" y="5330831"/>
            <a:ext cx="1476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F05A28"/>
                </a:solidFill>
                <a:latin typeface="Arial Black"/>
                <a:cs typeface="Arial Black"/>
              </a:rPr>
              <a:t>W</a:t>
            </a:r>
            <a:r>
              <a:rPr sz="3600" spc="-5" dirty="0">
                <a:solidFill>
                  <a:srgbClr val="F05A28"/>
                </a:solidFill>
                <a:latin typeface="Arial Black"/>
                <a:cs typeface="Arial Black"/>
              </a:rPr>
              <a:t>a</a:t>
            </a:r>
            <a:r>
              <a:rPr sz="3600" spc="-210" dirty="0">
                <a:solidFill>
                  <a:srgbClr val="F05A28"/>
                </a:solidFill>
                <a:latin typeface="Arial Black"/>
                <a:cs typeface="Arial Black"/>
              </a:rPr>
              <a:t>t</a:t>
            </a:r>
            <a:r>
              <a:rPr sz="3600" spc="-355" dirty="0">
                <a:solidFill>
                  <a:srgbClr val="F05A28"/>
                </a:solidFill>
                <a:latin typeface="Arial Black"/>
                <a:cs typeface="Arial Black"/>
              </a:rPr>
              <a:t>c</a:t>
            </a:r>
            <a:r>
              <a:rPr sz="3600" spc="-195" dirty="0">
                <a:solidFill>
                  <a:srgbClr val="F05A28"/>
                </a:solidFill>
                <a:latin typeface="Arial Black"/>
                <a:cs typeface="Arial Black"/>
              </a:rPr>
              <a:t>h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4760" y="5330831"/>
            <a:ext cx="84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9BC850"/>
                </a:solidFill>
                <a:latin typeface="Arial Black"/>
                <a:cs typeface="Arial Black"/>
              </a:rPr>
              <a:t>Hot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0895" y="5330831"/>
            <a:ext cx="151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solidFill>
                  <a:srgbClr val="675BA7"/>
                </a:solidFill>
                <a:latin typeface="Arial Black"/>
                <a:cs typeface="Arial Black"/>
              </a:rPr>
              <a:t>Config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2976" y="746759"/>
            <a:ext cx="556259" cy="46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0092" y="1621536"/>
            <a:ext cx="556259" cy="46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2815" y="2112594"/>
            <a:ext cx="368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0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1400" spc="200" dirty="0">
                <a:solidFill>
                  <a:srgbClr val="3E3E3E"/>
                </a:solidFill>
                <a:latin typeface="Calibri"/>
                <a:cs typeface="Calibri"/>
              </a:rPr>
              <a:t>pp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9011" y="1621536"/>
            <a:ext cx="38404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5707" y="2065436"/>
            <a:ext cx="831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170" dirty="0">
                <a:solidFill>
                  <a:srgbClr val="3E3E3E"/>
                </a:solidFill>
                <a:latin typeface="Calibri"/>
                <a:cs typeface="Calibri"/>
              </a:rPr>
              <a:t>w</a:t>
            </a:r>
            <a:r>
              <a:rPr sz="1400" spc="15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1400" spc="185" dirty="0">
                <a:solidFill>
                  <a:srgbClr val="3E3E3E"/>
                </a:solidFill>
                <a:latin typeface="Calibri"/>
                <a:cs typeface="Calibri"/>
              </a:rPr>
              <a:t>bp</a:t>
            </a:r>
            <a:r>
              <a:rPr sz="1400" spc="17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1400" spc="204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1400" spc="180" dirty="0">
                <a:solidFill>
                  <a:srgbClr val="3E3E3E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spc="135" dirty="0">
                <a:solidFill>
                  <a:srgbClr val="3E3E3E"/>
                </a:solidFill>
                <a:latin typeface="Calibri"/>
                <a:cs typeface="Calibri"/>
              </a:rPr>
              <a:t>.config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6290" y="656081"/>
            <a:ext cx="3889375" cy="6091555"/>
          </a:xfrm>
          <a:custGeom>
            <a:avLst/>
            <a:gdLst/>
            <a:ahLst/>
            <a:cxnLst/>
            <a:rect l="l" t="t" r="r" b="b"/>
            <a:pathLst>
              <a:path w="3889375" h="6091555">
                <a:moveTo>
                  <a:pt x="0" y="0"/>
                </a:moveTo>
                <a:lnTo>
                  <a:pt x="3889248" y="0"/>
                </a:lnTo>
                <a:lnTo>
                  <a:pt x="3889248" y="6091428"/>
                </a:lnTo>
                <a:lnTo>
                  <a:pt x="0" y="60914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5528" y="655319"/>
            <a:ext cx="3889375" cy="462280"/>
          </a:xfrm>
          <a:custGeom>
            <a:avLst/>
            <a:gdLst/>
            <a:ahLst/>
            <a:cxnLst/>
            <a:rect l="l" t="t" r="r" b="b"/>
            <a:pathLst>
              <a:path w="3889375" h="462280">
                <a:moveTo>
                  <a:pt x="0" y="0"/>
                </a:moveTo>
                <a:lnTo>
                  <a:pt x="3889248" y="0"/>
                </a:lnTo>
                <a:lnTo>
                  <a:pt x="3889248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7579" y="676498"/>
            <a:ext cx="791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3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385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8888" y="440436"/>
            <a:ext cx="913130" cy="901065"/>
          </a:xfrm>
          <a:custGeom>
            <a:avLst/>
            <a:gdLst/>
            <a:ahLst/>
            <a:cxnLst/>
            <a:rect l="l" t="t" r="r" b="b"/>
            <a:pathLst>
              <a:path w="913129" h="901065">
                <a:moveTo>
                  <a:pt x="456438" y="0"/>
                </a:moveTo>
                <a:lnTo>
                  <a:pt x="409770" y="2325"/>
                </a:lnTo>
                <a:lnTo>
                  <a:pt x="364450" y="9149"/>
                </a:lnTo>
                <a:lnTo>
                  <a:pt x="320707" y="20246"/>
                </a:lnTo>
                <a:lnTo>
                  <a:pt x="278772" y="35390"/>
                </a:lnTo>
                <a:lnTo>
                  <a:pt x="238873" y="54353"/>
                </a:lnTo>
                <a:lnTo>
                  <a:pt x="201239" y="76911"/>
                </a:lnTo>
                <a:lnTo>
                  <a:pt x="166101" y="102836"/>
                </a:lnTo>
                <a:lnTo>
                  <a:pt x="133688" y="131902"/>
                </a:lnTo>
                <a:lnTo>
                  <a:pt x="104228" y="163882"/>
                </a:lnTo>
                <a:lnTo>
                  <a:pt x="77952" y="198551"/>
                </a:lnTo>
                <a:lnTo>
                  <a:pt x="55089" y="235682"/>
                </a:lnTo>
                <a:lnTo>
                  <a:pt x="35869" y="275048"/>
                </a:lnTo>
                <a:lnTo>
                  <a:pt x="20520" y="316424"/>
                </a:lnTo>
                <a:lnTo>
                  <a:pt x="9273" y="359582"/>
                </a:lnTo>
                <a:lnTo>
                  <a:pt x="2356" y="404297"/>
                </a:lnTo>
                <a:lnTo>
                  <a:pt x="0" y="450341"/>
                </a:lnTo>
                <a:lnTo>
                  <a:pt x="2356" y="496386"/>
                </a:lnTo>
                <a:lnTo>
                  <a:pt x="9273" y="541101"/>
                </a:lnTo>
                <a:lnTo>
                  <a:pt x="20520" y="584259"/>
                </a:lnTo>
                <a:lnTo>
                  <a:pt x="35869" y="625635"/>
                </a:lnTo>
                <a:lnTo>
                  <a:pt x="55089" y="665001"/>
                </a:lnTo>
                <a:lnTo>
                  <a:pt x="77952" y="702132"/>
                </a:lnTo>
                <a:lnTo>
                  <a:pt x="104228" y="736801"/>
                </a:lnTo>
                <a:lnTo>
                  <a:pt x="133688" y="768781"/>
                </a:lnTo>
                <a:lnTo>
                  <a:pt x="166101" y="797847"/>
                </a:lnTo>
                <a:lnTo>
                  <a:pt x="201239" y="823772"/>
                </a:lnTo>
                <a:lnTo>
                  <a:pt x="238873" y="846330"/>
                </a:lnTo>
                <a:lnTo>
                  <a:pt x="278772" y="865293"/>
                </a:lnTo>
                <a:lnTo>
                  <a:pt x="320707" y="880437"/>
                </a:lnTo>
                <a:lnTo>
                  <a:pt x="364450" y="891534"/>
                </a:lnTo>
                <a:lnTo>
                  <a:pt x="409770" y="898358"/>
                </a:lnTo>
                <a:lnTo>
                  <a:pt x="456438" y="900683"/>
                </a:lnTo>
                <a:lnTo>
                  <a:pt x="503105" y="898358"/>
                </a:lnTo>
                <a:lnTo>
                  <a:pt x="548425" y="891534"/>
                </a:lnTo>
                <a:lnTo>
                  <a:pt x="592168" y="880437"/>
                </a:lnTo>
                <a:lnTo>
                  <a:pt x="634103" y="865293"/>
                </a:lnTo>
                <a:lnTo>
                  <a:pt x="674002" y="846330"/>
                </a:lnTo>
                <a:lnTo>
                  <a:pt x="711636" y="823772"/>
                </a:lnTo>
                <a:lnTo>
                  <a:pt x="746774" y="797847"/>
                </a:lnTo>
                <a:lnTo>
                  <a:pt x="779187" y="768781"/>
                </a:lnTo>
                <a:lnTo>
                  <a:pt x="808647" y="736801"/>
                </a:lnTo>
                <a:lnTo>
                  <a:pt x="834923" y="702132"/>
                </a:lnTo>
                <a:lnTo>
                  <a:pt x="857786" y="665001"/>
                </a:lnTo>
                <a:lnTo>
                  <a:pt x="877006" y="625635"/>
                </a:lnTo>
                <a:lnTo>
                  <a:pt x="892355" y="584259"/>
                </a:lnTo>
                <a:lnTo>
                  <a:pt x="903602" y="541101"/>
                </a:lnTo>
                <a:lnTo>
                  <a:pt x="910519" y="496386"/>
                </a:lnTo>
                <a:lnTo>
                  <a:pt x="912876" y="450341"/>
                </a:lnTo>
                <a:lnTo>
                  <a:pt x="910519" y="404297"/>
                </a:lnTo>
                <a:lnTo>
                  <a:pt x="903602" y="359582"/>
                </a:lnTo>
                <a:lnTo>
                  <a:pt x="892355" y="316424"/>
                </a:lnTo>
                <a:lnTo>
                  <a:pt x="877006" y="275048"/>
                </a:lnTo>
                <a:lnTo>
                  <a:pt x="857786" y="235682"/>
                </a:lnTo>
                <a:lnTo>
                  <a:pt x="834923" y="198551"/>
                </a:lnTo>
                <a:lnTo>
                  <a:pt x="808647" y="163882"/>
                </a:lnTo>
                <a:lnTo>
                  <a:pt x="779187" y="131902"/>
                </a:lnTo>
                <a:lnTo>
                  <a:pt x="746774" y="102836"/>
                </a:lnTo>
                <a:lnTo>
                  <a:pt x="711636" y="76911"/>
                </a:lnTo>
                <a:lnTo>
                  <a:pt x="674002" y="54353"/>
                </a:lnTo>
                <a:lnTo>
                  <a:pt x="634103" y="35390"/>
                </a:lnTo>
                <a:lnTo>
                  <a:pt x="592168" y="20246"/>
                </a:lnTo>
                <a:lnTo>
                  <a:pt x="548425" y="9149"/>
                </a:lnTo>
                <a:lnTo>
                  <a:pt x="503105" y="2325"/>
                </a:lnTo>
                <a:lnTo>
                  <a:pt x="456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4275" y="565921"/>
            <a:ext cx="342100" cy="649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9810" y="421361"/>
            <a:ext cx="951865" cy="939165"/>
          </a:xfrm>
          <a:custGeom>
            <a:avLst/>
            <a:gdLst/>
            <a:ahLst/>
            <a:cxnLst/>
            <a:rect l="l" t="t" r="r" b="b"/>
            <a:pathLst>
              <a:path w="951864" h="939165">
                <a:moveTo>
                  <a:pt x="475881" y="0"/>
                </a:moveTo>
                <a:lnTo>
                  <a:pt x="524611" y="2476"/>
                </a:lnTo>
                <a:lnTo>
                  <a:pt x="571715" y="9499"/>
                </a:lnTo>
                <a:lnTo>
                  <a:pt x="617194" y="21082"/>
                </a:lnTo>
                <a:lnTo>
                  <a:pt x="661035" y="36791"/>
                </a:lnTo>
                <a:lnTo>
                  <a:pt x="702411" y="56654"/>
                </a:lnTo>
                <a:lnTo>
                  <a:pt x="741654" y="80200"/>
                </a:lnTo>
                <a:lnTo>
                  <a:pt x="778065" y="107099"/>
                </a:lnTo>
                <a:lnTo>
                  <a:pt x="811936" y="137668"/>
                </a:lnTo>
                <a:lnTo>
                  <a:pt x="842518" y="170713"/>
                </a:lnTo>
                <a:lnTo>
                  <a:pt x="870242" y="207136"/>
                </a:lnTo>
                <a:lnTo>
                  <a:pt x="893838" y="245630"/>
                </a:lnTo>
                <a:lnTo>
                  <a:pt x="914120" y="287020"/>
                </a:lnTo>
                <a:lnTo>
                  <a:pt x="929843" y="330047"/>
                </a:lnTo>
                <a:lnTo>
                  <a:pt x="941832" y="375145"/>
                </a:lnTo>
                <a:lnTo>
                  <a:pt x="948880" y="421563"/>
                </a:lnTo>
                <a:lnTo>
                  <a:pt x="951369" y="469531"/>
                </a:lnTo>
                <a:lnTo>
                  <a:pt x="948880" y="517474"/>
                </a:lnTo>
                <a:lnTo>
                  <a:pt x="941844" y="564286"/>
                </a:lnTo>
                <a:lnTo>
                  <a:pt x="929843" y="609396"/>
                </a:lnTo>
                <a:lnTo>
                  <a:pt x="914107" y="652462"/>
                </a:lnTo>
                <a:lnTo>
                  <a:pt x="893838" y="693420"/>
                </a:lnTo>
                <a:lnTo>
                  <a:pt x="870242" y="732332"/>
                </a:lnTo>
                <a:lnTo>
                  <a:pt x="842518" y="768324"/>
                </a:lnTo>
                <a:lnTo>
                  <a:pt x="811936" y="801789"/>
                </a:lnTo>
                <a:lnTo>
                  <a:pt x="778014" y="832002"/>
                </a:lnTo>
                <a:lnTo>
                  <a:pt x="741654" y="858850"/>
                </a:lnTo>
                <a:lnTo>
                  <a:pt x="702411" y="882396"/>
                </a:lnTo>
                <a:lnTo>
                  <a:pt x="661035" y="902258"/>
                </a:lnTo>
                <a:lnTo>
                  <a:pt x="617194" y="917981"/>
                </a:lnTo>
                <a:lnTo>
                  <a:pt x="571715" y="929551"/>
                </a:lnTo>
                <a:lnTo>
                  <a:pt x="524611" y="936574"/>
                </a:lnTo>
                <a:lnTo>
                  <a:pt x="475881" y="939050"/>
                </a:lnTo>
                <a:lnTo>
                  <a:pt x="427151" y="936574"/>
                </a:lnTo>
                <a:lnTo>
                  <a:pt x="380047" y="929551"/>
                </a:lnTo>
                <a:lnTo>
                  <a:pt x="334568" y="917981"/>
                </a:lnTo>
                <a:lnTo>
                  <a:pt x="290766" y="902271"/>
                </a:lnTo>
                <a:lnTo>
                  <a:pt x="248983" y="882421"/>
                </a:lnTo>
                <a:lnTo>
                  <a:pt x="209715" y="858850"/>
                </a:lnTo>
                <a:lnTo>
                  <a:pt x="173355" y="832002"/>
                </a:lnTo>
                <a:lnTo>
                  <a:pt x="139420" y="801789"/>
                </a:lnTo>
                <a:lnTo>
                  <a:pt x="108851" y="768324"/>
                </a:lnTo>
                <a:lnTo>
                  <a:pt x="81127" y="732332"/>
                </a:lnTo>
                <a:lnTo>
                  <a:pt x="57531" y="693420"/>
                </a:lnTo>
                <a:lnTo>
                  <a:pt x="37261" y="652462"/>
                </a:lnTo>
                <a:lnTo>
                  <a:pt x="21526" y="609396"/>
                </a:lnTo>
                <a:lnTo>
                  <a:pt x="9525" y="564286"/>
                </a:lnTo>
                <a:lnTo>
                  <a:pt x="2489" y="517474"/>
                </a:lnTo>
                <a:lnTo>
                  <a:pt x="0" y="469531"/>
                </a:lnTo>
                <a:lnTo>
                  <a:pt x="2489" y="421563"/>
                </a:lnTo>
                <a:lnTo>
                  <a:pt x="9525" y="375145"/>
                </a:lnTo>
                <a:lnTo>
                  <a:pt x="21526" y="330047"/>
                </a:lnTo>
                <a:lnTo>
                  <a:pt x="37249" y="287020"/>
                </a:lnTo>
                <a:lnTo>
                  <a:pt x="57531" y="245630"/>
                </a:lnTo>
                <a:lnTo>
                  <a:pt x="81127" y="207136"/>
                </a:lnTo>
                <a:lnTo>
                  <a:pt x="108851" y="170713"/>
                </a:lnTo>
                <a:lnTo>
                  <a:pt x="139420" y="137668"/>
                </a:lnTo>
                <a:lnTo>
                  <a:pt x="173304" y="107099"/>
                </a:lnTo>
                <a:lnTo>
                  <a:pt x="209715" y="80200"/>
                </a:lnTo>
                <a:lnTo>
                  <a:pt x="248983" y="56642"/>
                </a:lnTo>
                <a:lnTo>
                  <a:pt x="290766" y="36779"/>
                </a:lnTo>
                <a:lnTo>
                  <a:pt x="334568" y="21082"/>
                </a:lnTo>
                <a:lnTo>
                  <a:pt x="380047" y="9499"/>
                </a:lnTo>
                <a:lnTo>
                  <a:pt x="427151" y="2476"/>
                </a:lnTo>
                <a:lnTo>
                  <a:pt x="475881" y="0"/>
                </a:lnTo>
                <a:close/>
              </a:path>
            </a:pathLst>
          </a:custGeom>
          <a:ln w="381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76181" y="659130"/>
            <a:ext cx="2938780" cy="1629410"/>
          </a:xfrm>
          <a:custGeom>
            <a:avLst/>
            <a:gdLst/>
            <a:ahLst/>
            <a:cxnLst/>
            <a:rect l="l" t="t" r="r" b="b"/>
            <a:pathLst>
              <a:path w="2938779" h="1629410">
                <a:moveTo>
                  <a:pt x="0" y="0"/>
                </a:moveTo>
                <a:lnTo>
                  <a:pt x="2938272" y="0"/>
                </a:lnTo>
                <a:lnTo>
                  <a:pt x="2938272" y="1629155"/>
                </a:lnTo>
                <a:lnTo>
                  <a:pt x="0" y="162915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75419" y="658368"/>
            <a:ext cx="2938780" cy="460375"/>
          </a:xfrm>
          <a:custGeom>
            <a:avLst/>
            <a:gdLst/>
            <a:ahLst/>
            <a:cxnLst/>
            <a:rect l="l" t="t" r="r" b="b"/>
            <a:pathLst>
              <a:path w="2938779" h="460375">
                <a:moveTo>
                  <a:pt x="0" y="0"/>
                </a:moveTo>
                <a:lnTo>
                  <a:pt x="2938272" y="0"/>
                </a:lnTo>
                <a:lnTo>
                  <a:pt x="2938272" y="460248"/>
                </a:lnTo>
                <a:lnTo>
                  <a:pt x="0" y="460248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27764" y="678468"/>
            <a:ext cx="1277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20" dirty="0">
                <a:solidFill>
                  <a:srgbClr val="FFFFFF"/>
                </a:solidFill>
              </a:rPr>
              <a:t>B</a:t>
            </a:r>
            <a:r>
              <a:rPr sz="2400" spc="105" dirty="0">
                <a:solidFill>
                  <a:srgbClr val="FFFFFF"/>
                </a:solidFill>
              </a:rPr>
              <a:t>r</a:t>
            </a:r>
            <a:r>
              <a:rPr sz="2400" spc="215" dirty="0">
                <a:solidFill>
                  <a:srgbClr val="FFFFFF"/>
                </a:solidFill>
              </a:rPr>
              <a:t>o</a:t>
            </a:r>
            <a:r>
              <a:rPr sz="2400" spc="340" dirty="0">
                <a:solidFill>
                  <a:srgbClr val="FFFFFF"/>
                </a:solidFill>
              </a:rPr>
              <a:t>w</a:t>
            </a:r>
            <a:r>
              <a:rPr sz="2400" spc="260" dirty="0">
                <a:solidFill>
                  <a:srgbClr val="FFFFFF"/>
                </a:solidFill>
              </a:rPr>
              <a:t>s</a:t>
            </a:r>
            <a:r>
              <a:rPr sz="2400" spc="254" dirty="0">
                <a:solidFill>
                  <a:srgbClr val="FFFFFF"/>
                </a:solidFill>
              </a:rPr>
              <a:t>e</a:t>
            </a:r>
            <a:r>
              <a:rPr sz="2400" spc="150" dirty="0">
                <a:solidFill>
                  <a:srgbClr val="FFFFFF"/>
                </a:solidFill>
              </a:rPr>
              <a:t>r</a:t>
            </a:r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1010900" y="397763"/>
            <a:ext cx="906780" cy="905510"/>
          </a:xfrm>
          <a:custGeom>
            <a:avLst/>
            <a:gdLst/>
            <a:ahLst/>
            <a:cxnLst/>
            <a:rect l="l" t="t" r="r" b="b"/>
            <a:pathLst>
              <a:path w="906779" h="905510">
                <a:moveTo>
                  <a:pt x="453390" y="0"/>
                </a:moveTo>
                <a:lnTo>
                  <a:pt x="403987" y="2656"/>
                </a:lnTo>
                <a:lnTo>
                  <a:pt x="356125" y="10440"/>
                </a:lnTo>
                <a:lnTo>
                  <a:pt x="310081" y="23075"/>
                </a:lnTo>
                <a:lnTo>
                  <a:pt x="266131" y="40287"/>
                </a:lnTo>
                <a:lnTo>
                  <a:pt x="224552" y="61798"/>
                </a:lnTo>
                <a:lnTo>
                  <a:pt x="185621" y="87332"/>
                </a:lnTo>
                <a:lnTo>
                  <a:pt x="149613" y="116614"/>
                </a:lnTo>
                <a:lnTo>
                  <a:pt x="116806" y="149366"/>
                </a:lnTo>
                <a:lnTo>
                  <a:pt x="87476" y="185314"/>
                </a:lnTo>
                <a:lnTo>
                  <a:pt x="61899" y="224180"/>
                </a:lnTo>
                <a:lnTo>
                  <a:pt x="40353" y="265689"/>
                </a:lnTo>
                <a:lnTo>
                  <a:pt x="23113" y="309564"/>
                </a:lnTo>
                <a:lnTo>
                  <a:pt x="10457" y="355530"/>
                </a:lnTo>
                <a:lnTo>
                  <a:pt x="2660" y="403310"/>
                </a:lnTo>
                <a:lnTo>
                  <a:pt x="0" y="452627"/>
                </a:lnTo>
                <a:lnTo>
                  <a:pt x="2660" y="501945"/>
                </a:lnTo>
                <a:lnTo>
                  <a:pt x="10457" y="549725"/>
                </a:lnTo>
                <a:lnTo>
                  <a:pt x="23113" y="595691"/>
                </a:lnTo>
                <a:lnTo>
                  <a:pt x="40353" y="639566"/>
                </a:lnTo>
                <a:lnTo>
                  <a:pt x="61899" y="681075"/>
                </a:lnTo>
                <a:lnTo>
                  <a:pt x="87476" y="719941"/>
                </a:lnTo>
                <a:lnTo>
                  <a:pt x="116806" y="755889"/>
                </a:lnTo>
                <a:lnTo>
                  <a:pt x="149613" y="788641"/>
                </a:lnTo>
                <a:lnTo>
                  <a:pt x="185621" y="817923"/>
                </a:lnTo>
                <a:lnTo>
                  <a:pt x="224552" y="843457"/>
                </a:lnTo>
                <a:lnTo>
                  <a:pt x="266131" y="864968"/>
                </a:lnTo>
                <a:lnTo>
                  <a:pt x="310081" y="882180"/>
                </a:lnTo>
                <a:lnTo>
                  <a:pt x="356125" y="894815"/>
                </a:lnTo>
                <a:lnTo>
                  <a:pt x="403987" y="902599"/>
                </a:lnTo>
                <a:lnTo>
                  <a:pt x="453390" y="905255"/>
                </a:lnTo>
                <a:lnTo>
                  <a:pt x="502792" y="902599"/>
                </a:lnTo>
                <a:lnTo>
                  <a:pt x="550654" y="894815"/>
                </a:lnTo>
                <a:lnTo>
                  <a:pt x="596698" y="882180"/>
                </a:lnTo>
                <a:lnTo>
                  <a:pt x="640648" y="864968"/>
                </a:lnTo>
                <a:lnTo>
                  <a:pt x="682227" y="843457"/>
                </a:lnTo>
                <a:lnTo>
                  <a:pt x="721158" y="817923"/>
                </a:lnTo>
                <a:lnTo>
                  <a:pt x="757166" y="788641"/>
                </a:lnTo>
                <a:lnTo>
                  <a:pt x="789973" y="755889"/>
                </a:lnTo>
                <a:lnTo>
                  <a:pt x="819303" y="719941"/>
                </a:lnTo>
                <a:lnTo>
                  <a:pt x="844880" y="681075"/>
                </a:lnTo>
                <a:lnTo>
                  <a:pt x="866426" y="639566"/>
                </a:lnTo>
                <a:lnTo>
                  <a:pt x="883666" y="595691"/>
                </a:lnTo>
                <a:lnTo>
                  <a:pt x="896322" y="549725"/>
                </a:lnTo>
                <a:lnTo>
                  <a:pt x="904119" y="501945"/>
                </a:lnTo>
                <a:lnTo>
                  <a:pt x="906780" y="452627"/>
                </a:lnTo>
                <a:lnTo>
                  <a:pt x="904119" y="403310"/>
                </a:lnTo>
                <a:lnTo>
                  <a:pt x="896322" y="355530"/>
                </a:lnTo>
                <a:lnTo>
                  <a:pt x="883666" y="309564"/>
                </a:lnTo>
                <a:lnTo>
                  <a:pt x="866426" y="265689"/>
                </a:lnTo>
                <a:lnTo>
                  <a:pt x="844880" y="224180"/>
                </a:lnTo>
                <a:lnTo>
                  <a:pt x="819303" y="185314"/>
                </a:lnTo>
                <a:lnTo>
                  <a:pt x="789973" y="149366"/>
                </a:lnTo>
                <a:lnTo>
                  <a:pt x="757166" y="116614"/>
                </a:lnTo>
                <a:lnTo>
                  <a:pt x="721158" y="87332"/>
                </a:lnTo>
                <a:lnTo>
                  <a:pt x="682227" y="61798"/>
                </a:lnTo>
                <a:lnTo>
                  <a:pt x="640648" y="40287"/>
                </a:lnTo>
                <a:lnTo>
                  <a:pt x="596698" y="23075"/>
                </a:lnTo>
                <a:lnTo>
                  <a:pt x="550654" y="10440"/>
                </a:lnTo>
                <a:lnTo>
                  <a:pt x="502792" y="2656"/>
                </a:lnTo>
                <a:lnTo>
                  <a:pt x="453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09009" y="569490"/>
            <a:ext cx="510550" cy="56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91820" y="378688"/>
            <a:ext cx="945515" cy="943610"/>
          </a:xfrm>
          <a:custGeom>
            <a:avLst/>
            <a:gdLst/>
            <a:ahLst/>
            <a:cxnLst/>
            <a:rect l="l" t="t" r="r" b="b"/>
            <a:pathLst>
              <a:path w="945515" h="943610">
                <a:moveTo>
                  <a:pt x="472706" y="0"/>
                </a:moveTo>
                <a:lnTo>
                  <a:pt x="521055" y="2476"/>
                </a:lnTo>
                <a:lnTo>
                  <a:pt x="567766" y="9512"/>
                </a:lnTo>
                <a:lnTo>
                  <a:pt x="613321" y="21107"/>
                </a:lnTo>
                <a:lnTo>
                  <a:pt x="656805" y="37249"/>
                </a:lnTo>
                <a:lnTo>
                  <a:pt x="697674" y="57073"/>
                </a:lnTo>
                <a:lnTo>
                  <a:pt x="736955" y="80632"/>
                </a:lnTo>
                <a:lnTo>
                  <a:pt x="773353" y="107937"/>
                </a:lnTo>
                <a:lnTo>
                  <a:pt x="806869" y="138137"/>
                </a:lnTo>
                <a:lnTo>
                  <a:pt x="837082" y="171665"/>
                </a:lnTo>
                <a:lnTo>
                  <a:pt x="864349" y="208026"/>
                </a:lnTo>
                <a:lnTo>
                  <a:pt x="887945" y="246926"/>
                </a:lnTo>
                <a:lnTo>
                  <a:pt x="907770" y="288239"/>
                </a:lnTo>
                <a:lnTo>
                  <a:pt x="923899" y="331673"/>
                </a:lnTo>
                <a:lnTo>
                  <a:pt x="935507" y="376834"/>
                </a:lnTo>
                <a:lnTo>
                  <a:pt x="942530" y="423570"/>
                </a:lnTo>
                <a:lnTo>
                  <a:pt x="945007" y="471906"/>
                </a:lnTo>
                <a:lnTo>
                  <a:pt x="942530" y="520255"/>
                </a:lnTo>
                <a:lnTo>
                  <a:pt x="935507" y="566991"/>
                </a:lnTo>
                <a:lnTo>
                  <a:pt x="923899" y="612152"/>
                </a:lnTo>
                <a:lnTo>
                  <a:pt x="907770" y="655574"/>
                </a:lnTo>
                <a:lnTo>
                  <a:pt x="887945" y="696887"/>
                </a:lnTo>
                <a:lnTo>
                  <a:pt x="864323" y="735838"/>
                </a:lnTo>
                <a:lnTo>
                  <a:pt x="837044" y="771804"/>
                </a:lnTo>
                <a:lnTo>
                  <a:pt x="806907" y="805230"/>
                </a:lnTo>
                <a:lnTo>
                  <a:pt x="773353" y="835888"/>
                </a:lnTo>
                <a:lnTo>
                  <a:pt x="736892" y="862825"/>
                </a:lnTo>
                <a:lnTo>
                  <a:pt x="697674" y="886345"/>
                </a:lnTo>
                <a:lnTo>
                  <a:pt x="656805" y="906170"/>
                </a:lnTo>
                <a:lnTo>
                  <a:pt x="613321" y="922312"/>
                </a:lnTo>
                <a:lnTo>
                  <a:pt x="567766" y="933919"/>
                </a:lnTo>
                <a:lnTo>
                  <a:pt x="521055" y="940943"/>
                </a:lnTo>
                <a:lnTo>
                  <a:pt x="472706" y="943419"/>
                </a:lnTo>
                <a:lnTo>
                  <a:pt x="424357" y="940943"/>
                </a:lnTo>
                <a:lnTo>
                  <a:pt x="377647" y="933919"/>
                </a:lnTo>
                <a:lnTo>
                  <a:pt x="332092" y="922312"/>
                </a:lnTo>
                <a:lnTo>
                  <a:pt x="288645" y="906183"/>
                </a:lnTo>
                <a:lnTo>
                  <a:pt x="247332" y="886345"/>
                </a:lnTo>
                <a:lnTo>
                  <a:pt x="208483" y="862799"/>
                </a:lnTo>
                <a:lnTo>
                  <a:pt x="172059" y="835888"/>
                </a:lnTo>
                <a:lnTo>
                  <a:pt x="138544" y="805268"/>
                </a:lnTo>
                <a:lnTo>
                  <a:pt x="108013" y="771855"/>
                </a:lnTo>
                <a:lnTo>
                  <a:pt x="80695" y="735838"/>
                </a:lnTo>
                <a:lnTo>
                  <a:pt x="57073" y="696887"/>
                </a:lnTo>
                <a:lnTo>
                  <a:pt x="37249" y="655574"/>
                </a:lnTo>
                <a:lnTo>
                  <a:pt x="21120" y="612152"/>
                </a:lnTo>
                <a:lnTo>
                  <a:pt x="9512" y="566991"/>
                </a:lnTo>
                <a:lnTo>
                  <a:pt x="2476" y="520255"/>
                </a:lnTo>
                <a:lnTo>
                  <a:pt x="0" y="471906"/>
                </a:lnTo>
                <a:lnTo>
                  <a:pt x="2476" y="423570"/>
                </a:lnTo>
                <a:lnTo>
                  <a:pt x="9512" y="376834"/>
                </a:lnTo>
                <a:lnTo>
                  <a:pt x="21120" y="331673"/>
                </a:lnTo>
                <a:lnTo>
                  <a:pt x="37249" y="288239"/>
                </a:lnTo>
                <a:lnTo>
                  <a:pt x="57073" y="246926"/>
                </a:lnTo>
                <a:lnTo>
                  <a:pt x="80670" y="208026"/>
                </a:lnTo>
                <a:lnTo>
                  <a:pt x="107975" y="171615"/>
                </a:lnTo>
                <a:lnTo>
                  <a:pt x="138595" y="138099"/>
                </a:lnTo>
                <a:lnTo>
                  <a:pt x="172059" y="107937"/>
                </a:lnTo>
                <a:lnTo>
                  <a:pt x="208419" y="80657"/>
                </a:lnTo>
                <a:lnTo>
                  <a:pt x="247332" y="57073"/>
                </a:lnTo>
                <a:lnTo>
                  <a:pt x="288645" y="37236"/>
                </a:lnTo>
                <a:lnTo>
                  <a:pt x="332092" y="21107"/>
                </a:lnTo>
                <a:lnTo>
                  <a:pt x="377647" y="9512"/>
                </a:lnTo>
                <a:lnTo>
                  <a:pt x="424357" y="2476"/>
                </a:lnTo>
                <a:lnTo>
                  <a:pt x="472706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1419" y="1293113"/>
            <a:ext cx="248920" cy="208915"/>
          </a:xfrm>
          <a:custGeom>
            <a:avLst/>
            <a:gdLst/>
            <a:ahLst/>
            <a:cxnLst/>
            <a:rect l="l" t="t" r="r" b="b"/>
            <a:pathLst>
              <a:path w="248919" h="208915">
                <a:moveTo>
                  <a:pt x="248437" y="0"/>
                </a:moveTo>
                <a:lnTo>
                  <a:pt x="0" y="208788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0854" y="1293113"/>
            <a:ext cx="248920" cy="208915"/>
          </a:xfrm>
          <a:custGeom>
            <a:avLst/>
            <a:gdLst/>
            <a:ahLst/>
            <a:cxnLst/>
            <a:rect l="l" t="t" r="r" b="b"/>
            <a:pathLst>
              <a:path w="248919" h="208915">
                <a:moveTo>
                  <a:pt x="0" y="0"/>
                </a:moveTo>
                <a:lnTo>
                  <a:pt x="248437" y="208788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8222" y="2399538"/>
            <a:ext cx="0" cy="248920"/>
          </a:xfrm>
          <a:custGeom>
            <a:avLst/>
            <a:gdLst/>
            <a:ahLst/>
            <a:cxnLst/>
            <a:rect l="l" t="t" r="r" b="b"/>
            <a:pathLst>
              <a:path h="248919">
                <a:moveTo>
                  <a:pt x="0" y="0"/>
                </a:moveTo>
                <a:lnTo>
                  <a:pt x="0" y="248437"/>
                </a:lnTo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60092" y="2813304"/>
            <a:ext cx="556259" cy="46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60403" y="3304309"/>
            <a:ext cx="352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0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1400" spc="7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1400" spc="110" dirty="0">
                <a:solidFill>
                  <a:srgbClr val="3E3E3E"/>
                </a:solidFill>
                <a:latin typeface="Calibri"/>
                <a:cs typeface="Calibri"/>
              </a:rPr>
              <a:t>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38222" y="3598926"/>
            <a:ext cx="0" cy="248920"/>
          </a:xfrm>
          <a:custGeom>
            <a:avLst/>
            <a:gdLst/>
            <a:ahLst/>
            <a:cxnLst/>
            <a:rect l="l" t="t" r="r" b="b"/>
            <a:pathLst>
              <a:path h="248920">
                <a:moveTo>
                  <a:pt x="0" y="0"/>
                </a:moveTo>
                <a:lnTo>
                  <a:pt x="0" y="248437"/>
                </a:lnTo>
              </a:path>
            </a:pathLst>
          </a:custGeom>
          <a:ln w="25908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18104" y="2831592"/>
            <a:ext cx="460247" cy="457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2003" y="2831592"/>
            <a:ext cx="385571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91538" y="3276606"/>
            <a:ext cx="1108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2475" algn="l"/>
              </a:tabLst>
            </a:pPr>
            <a:r>
              <a:rPr sz="1400" spc="7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1400" spc="135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1400" spc="20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1400" spc="15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1400" spc="165" dirty="0">
                <a:solidFill>
                  <a:srgbClr val="3E3E3E"/>
                </a:solidFill>
                <a:latin typeface="Calibri"/>
                <a:cs typeface="Calibri"/>
              </a:rPr>
              <a:t>x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	</a:t>
            </a:r>
            <a:r>
              <a:rPr sz="1400" spc="150" dirty="0">
                <a:solidFill>
                  <a:srgbClr val="A62E5C"/>
                </a:solidFill>
                <a:latin typeface="Calibri"/>
                <a:cs typeface="Calibri"/>
              </a:rPr>
              <a:t>a</a:t>
            </a:r>
            <a:r>
              <a:rPr sz="1400" spc="200" dirty="0">
                <a:solidFill>
                  <a:srgbClr val="A62E5C"/>
                </a:solidFill>
                <a:latin typeface="Calibri"/>
                <a:cs typeface="Calibri"/>
              </a:rPr>
              <a:t>pp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94460" y="2813304"/>
            <a:ext cx="556259" cy="46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8827" y="2813304"/>
            <a:ext cx="556259" cy="46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0781" y="3304309"/>
            <a:ext cx="1654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0" dirty="0">
                <a:solidFill>
                  <a:srgbClr val="3E3E3E"/>
                </a:solidFill>
                <a:latin typeface="Calibri"/>
                <a:cs typeface="Calibri"/>
              </a:rPr>
              <a:t>cards…</a:t>
            </a:r>
            <a:r>
              <a:rPr sz="1400" spc="4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140" dirty="0">
                <a:solidFill>
                  <a:srgbClr val="3E3E3E"/>
                </a:solidFill>
                <a:latin typeface="Calibri"/>
                <a:cs typeface="Calibri"/>
              </a:rPr>
              <a:t>klondike…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0258" y="2696717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8862" y="0"/>
                </a:lnTo>
                <a:lnTo>
                  <a:pt x="3618738" y="0"/>
                </a:lnTo>
                <a:lnTo>
                  <a:pt x="3657600" y="0"/>
                </a:lnTo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8998" y="265785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38862"/>
                </a:lnTo>
                <a:lnTo>
                  <a:pt x="38862" y="77724"/>
                </a:lnTo>
                <a:lnTo>
                  <a:pt x="77724" y="38862"/>
                </a:lnTo>
                <a:lnTo>
                  <a:pt x="3886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397" y="265785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38862"/>
                </a:lnTo>
                <a:lnTo>
                  <a:pt x="38862" y="77724"/>
                </a:lnTo>
                <a:lnTo>
                  <a:pt x="77724" y="38862"/>
                </a:lnTo>
                <a:lnTo>
                  <a:pt x="3886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95850" y="3679697"/>
            <a:ext cx="3336290" cy="2893060"/>
          </a:xfrm>
          <a:custGeom>
            <a:avLst/>
            <a:gdLst/>
            <a:ahLst/>
            <a:cxnLst/>
            <a:rect l="l" t="t" r="r" b="b"/>
            <a:pathLst>
              <a:path w="3336290" h="2893059">
                <a:moveTo>
                  <a:pt x="0" y="0"/>
                </a:moveTo>
                <a:lnTo>
                  <a:pt x="3336036" y="0"/>
                </a:lnTo>
                <a:lnTo>
                  <a:pt x="3336036" y="2892552"/>
                </a:lnTo>
                <a:lnTo>
                  <a:pt x="0" y="289255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95088" y="3678935"/>
            <a:ext cx="3336290" cy="462280"/>
          </a:xfrm>
          <a:custGeom>
            <a:avLst/>
            <a:gdLst/>
            <a:ahLst/>
            <a:cxnLst/>
            <a:rect l="l" t="t" r="r" b="b"/>
            <a:pathLst>
              <a:path w="3336290" h="462279">
                <a:moveTo>
                  <a:pt x="0" y="0"/>
                </a:moveTo>
                <a:lnTo>
                  <a:pt x="3336036" y="0"/>
                </a:lnTo>
                <a:lnTo>
                  <a:pt x="33360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95850" y="3700068"/>
            <a:ext cx="3336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3385">
              <a:lnSpc>
                <a:spcPct val="100000"/>
              </a:lnSpc>
              <a:spcBef>
                <a:spcPts val="100"/>
              </a:spcBef>
            </a:pPr>
            <a:r>
              <a:rPr sz="2400" spc="305" dirty="0">
                <a:solidFill>
                  <a:srgbClr val="FFFFFF"/>
                </a:solidFill>
                <a:latin typeface="Calibri"/>
                <a:cs typeface="Calibri"/>
              </a:rPr>
              <a:t>webpack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08447" y="3445764"/>
            <a:ext cx="914400" cy="901065"/>
          </a:xfrm>
          <a:custGeom>
            <a:avLst/>
            <a:gdLst/>
            <a:ahLst/>
            <a:cxnLst/>
            <a:rect l="l" t="t" r="r" b="b"/>
            <a:pathLst>
              <a:path w="914400" h="901064">
                <a:moveTo>
                  <a:pt x="457200" y="0"/>
                </a:moveTo>
                <a:lnTo>
                  <a:pt x="410454" y="2325"/>
                </a:lnTo>
                <a:lnTo>
                  <a:pt x="365059" y="9149"/>
                </a:lnTo>
                <a:lnTo>
                  <a:pt x="321243" y="20246"/>
                </a:lnTo>
                <a:lnTo>
                  <a:pt x="279238" y="35390"/>
                </a:lnTo>
                <a:lnTo>
                  <a:pt x="239272" y="54353"/>
                </a:lnTo>
                <a:lnTo>
                  <a:pt x="201576" y="76911"/>
                </a:lnTo>
                <a:lnTo>
                  <a:pt x="166379" y="102836"/>
                </a:lnTo>
                <a:lnTo>
                  <a:pt x="133911" y="131902"/>
                </a:lnTo>
                <a:lnTo>
                  <a:pt x="104403" y="163882"/>
                </a:lnTo>
                <a:lnTo>
                  <a:pt x="78083" y="198551"/>
                </a:lnTo>
                <a:lnTo>
                  <a:pt x="55182" y="235682"/>
                </a:lnTo>
                <a:lnTo>
                  <a:pt x="35929" y="275048"/>
                </a:lnTo>
                <a:lnTo>
                  <a:pt x="20555" y="316424"/>
                </a:lnTo>
                <a:lnTo>
                  <a:pt x="9288" y="359582"/>
                </a:lnTo>
                <a:lnTo>
                  <a:pt x="2360" y="404297"/>
                </a:lnTo>
                <a:lnTo>
                  <a:pt x="0" y="450342"/>
                </a:lnTo>
                <a:lnTo>
                  <a:pt x="2360" y="496386"/>
                </a:lnTo>
                <a:lnTo>
                  <a:pt x="9288" y="541101"/>
                </a:lnTo>
                <a:lnTo>
                  <a:pt x="20555" y="584259"/>
                </a:lnTo>
                <a:lnTo>
                  <a:pt x="35929" y="625635"/>
                </a:lnTo>
                <a:lnTo>
                  <a:pt x="55182" y="665001"/>
                </a:lnTo>
                <a:lnTo>
                  <a:pt x="78083" y="702132"/>
                </a:lnTo>
                <a:lnTo>
                  <a:pt x="104403" y="736801"/>
                </a:lnTo>
                <a:lnTo>
                  <a:pt x="133911" y="768781"/>
                </a:lnTo>
                <a:lnTo>
                  <a:pt x="166379" y="797847"/>
                </a:lnTo>
                <a:lnTo>
                  <a:pt x="201576" y="823772"/>
                </a:lnTo>
                <a:lnTo>
                  <a:pt x="239272" y="846330"/>
                </a:lnTo>
                <a:lnTo>
                  <a:pt x="279238" y="865293"/>
                </a:lnTo>
                <a:lnTo>
                  <a:pt x="321243" y="880437"/>
                </a:lnTo>
                <a:lnTo>
                  <a:pt x="365059" y="891534"/>
                </a:lnTo>
                <a:lnTo>
                  <a:pt x="410454" y="898358"/>
                </a:lnTo>
                <a:lnTo>
                  <a:pt x="457200" y="900684"/>
                </a:lnTo>
                <a:lnTo>
                  <a:pt x="503945" y="898358"/>
                </a:lnTo>
                <a:lnTo>
                  <a:pt x="549340" y="891534"/>
                </a:lnTo>
                <a:lnTo>
                  <a:pt x="593156" y="880437"/>
                </a:lnTo>
                <a:lnTo>
                  <a:pt x="635161" y="865293"/>
                </a:lnTo>
                <a:lnTo>
                  <a:pt x="675127" y="846330"/>
                </a:lnTo>
                <a:lnTo>
                  <a:pt x="712823" y="823772"/>
                </a:lnTo>
                <a:lnTo>
                  <a:pt x="748020" y="797847"/>
                </a:lnTo>
                <a:lnTo>
                  <a:pt x="780488" y="768781"/>
                </a:lnTo>
                <a:lnTo>
                  <a:pt x="809996" y="736801"/>
                </a:lnTo>
                <a:lnTo>
                  <a:pt x="836316" y="702132"/>
                </a:lnTo>
                <a:lnTo>
                  <a:pt x="859217" y="665001"/>
                </a:lnTo>
                <a:lnTo>
                  <a:pt x="878470" y="625635"/>
                </a:lnTo>
                <a:lnTo>
                  <a:pt x="893844" y="584259"/>
                </a:lnTo>
                <a:lnTo>
                  <a:pt x="905111" y="541101"/>
                </a:lnTo>
                <a:lnTo>
                  <a:pt x="912039" y="496386"/>
                </a:lnTo>
                <a:lnTo>
                  <a:pt x="914400" y="450342"/>
                </a:lnTo>
                <a:lnTo>
                  <a:pt x="912039" y="404297"/>
                </a:lnTo>
                <a:lnTo>
                  <a:pt x="905111" y="359582"/>
                </a:lnTo>
                <a:lnTo>
                  <a:pt x="893844" y="316424"/>
                </a:lnTo>
                <a:lnTo>
                  <a:pt x="878470" y="275048"/>
                </a:lnTo>
                <a:lnTo>
                  <a:pt x="859217" y="235682"/>
                </a:lnTo>
                <a:lnTo>
                  <a:pt x="836316" y="198551"/>
                </a:lnTo>
                <a:lnTo>
                  <a:pt x="809996" y="163882"/>
                </a:lnTo>
                <a:lnTo>
                  <a:pt x="780488" y="131902"/>
                </a:lnTo>
                <a:lnTo>
                  <a:pt x="748020" y="102836"/>
                </a:lnTo>
                <a:lnTo>
                  <a:pt x="712823" y="76911"/>
                </a:lnTo>
                <a:lnTo>
                  <a:pt x="675127" y="54353"/>
                </a:lnTo>
                <a:lnTo>
                  <a:pt x="635161" y="35390"/>
                </a:lnTo>
                <a:lnTo>
                  <a:pt x="593156" y="20246"/>
                </a:lnTo>
                <a:lnTo>
                  <a:pt x="549340" y="9149"/>
                </a:lnTo>
                <a:lnTo>
                  <a:pt x="503945" y="2325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87131" y="3621768"/>
            <a:ext cx="557027" cy="548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9372" y="3426690"/>
            <a:ext cx="953135" cy="939165"/>
          </a:xfrm>
          <a:custGeom>
            <a:avLst/>
            <a:gdLst/>
            <a:ahLst/>
            <a:cxnLst/>
            <a:rect l="l" t="t" r="r" b="b"/>
            <a:pathLst>
              <a:path w="953135" h="939164">
                <a:moveTo>
                  <a:pt x="476275" y="0"/>
                </a:moveTo>
                <a:lnTo>
                  <a:pt x="525005" y="2476"/>
                </a:lnTo>
                <a:lnTo>
                  <a:pt x="572096" y="9499"/>
                </a:lnTo>
                <a:lnTo>
                  <a:pt x="617956" y="21069"/>
                </a:lnTo>
                <a:lnTo>
                  <a:pt x="661822" y="36791"/>
                </a:lnTo>
                <a:lnTo>
                  <a:pt x="703199" y="56654"/>
                </a:lnTo>
                <a:lnTo>
                  <a:pt x="742403" y="80175"/>
                </a:lnTo>
                <a:lnTo>
                  <a:pt x="779221" y="107061"/>
                </a:lnTo>
                <a:lnTo>
                  <a:pt x="813130" y="137668"/>
                </a:lnTo>
                <a:lnTo>
                  <a:pt x="843749" y="170764"/>
                </a:lnTo>
                <a:lnTo>
                  <a:pt x="871016" y="207136"/>
                </a:lnTo>
                <a:lnTo>
                  <a:pt x="894994" y="245567"/>
                </a:lnTo>
                <a:lnTo>
                  <a:pt x="915301" y="287020"/>
                </a:lnTo>
                <a:lnTo>
                  <a:pt x="931024" y="330047"/>
                </a:lnTo>
                <a:lnTo>
                  <a:pt x="943025" y="375145"/>
                </a:lnTo>
                <a:lnTo>
                  <a:pt x="950074" y="421563"/>
                </a:lnTo>
                <a:lnTo>
                  <a:pt x="952550" y="469531"/>
                </a:lnTo>
                <a:lnTo>
                  <a:pt x="950074" y="517474"/>
                </a:lnTo>
                <a:lnTo>
                  <a:pt x="943025" y="564286"/>
                </a:lnTo>
                <a:lnTo>
                  <a:pt x="931024" y="609396"/>
                </a:lnTo>
                <a:lnTo>
                  <a:pt x="915289" y="652462"/>
                </a:lnTo>
                <a:lnTo>
                  <a:pt x="894994" y="693483"/>
                </a:lnTo>
                <a:lnTo>
                  <a:pt x="871016" y="732320"/>
                </a:lnTo>
                <a:lnTo>
                  <a:pt x="843749" y="768273"/>
                </a:lnTo>
                <a:lnTo>
                  <a:pt x="813130" y="801789"/>
                </a:lnTo>
                <a:lnTo>
                  <a:pt x="779157" y="832027"/>
                </a:lnTo>
                <a:lnTo>
                  <a:pt x="742403" y="858875"/>
                </a:lnTo>
                <a:lnTo>
                  <a:pt x="703199" y="882396"/>
                </a:lnTo>
                <a:lnTo>
                  <a:pt x="661822" y="902258"/>
                </a:lnTo>
                <a:lnTo>
                  <a:pt x="617956" y="917981"/>
                </a:lnTo>
                <a:lnTo>
                  <a:pt x="572096" y="929551"/>
                </a:lnTo>
                <a:lnTo>
                  <a:pt x="525005" y="936574"/>
                </a:lnTo>
                <a:lnTo>
                  <a:pt x="476275" y="939050"/>
                </a:lnTo>
                <a:lnTo>
                  <a:pt x="427545" y="936574"/>
                </a:lnTo>
                <a:lnTo>
                  <a:pt x="380441" y="929551"/>
                </a:lnTo>
                <a:lnTo>
                  <a:pt x="334962" y="917981"/>
                </a:lnTo>
                <a:lnTo>
                  <a:pt x="291160" y="902271"/>
                </a:lnTo>
                <a:lnTo>
                  <a:pt x="249377" y="882421"/>
                </a:lnTo>
                <a:lnTo>
                  <a:pt x="210146" y="858875"/>
                </a:lnTo>
                <a:lnTo>
                  <a:pt x="173342" y="832002"/>
                </a:lnTo>
                <a:lnTo>
                  <a:pt x="139827" y="801789"/>
                </a:lnTo>
                <a:lnTo>
                  <a:pt x="108839" y="768324"/>
                </a:lnTo>
                <a:lnTo>
                  <a:pt x="81534" y="732320"/>
                </a:lnTo>
                <a:lnTo>
                  <a:pt x="57518" y="693420"/>
                </a:lnTo>
                <a:lnTo>
                  <a:pt x="37668" y="652462"/>
                </a:lnTo>
                <a:lnTo>
                  <a:pt x="21539" y="609473"/>
                </a:lnTo>
                <a:lnTo>
                  <a:pt x="9525" y="564286"/>
                </a:lnTo>
                <a:lnTo>
                  <a:pt x="2476" y="517474"/>
                </a:lnTo>
                <a:lnTo>
                  <a:pt x="0" y="469531"/>
                </a:lnTo>
                <a:lnTo>
                  <a:pt x="2476" y="421563"/>
                </a:lnTo>
                <a:lnTo>
                  <a:pt x="9525" y="375145"/>
                </a:lnTo>
                <a:lnTo>
                  <a:pt x="21539" y="329971"/>
                </a:lnTo>
                <a:lnTo>
                  <a:pt x="37655" y="287020"/>
                </a:lnTo>
                <a:lnTo>
                  <a:pt x="57518" y="245630"/>
                </a:lnTo>
                <a:lnTo>
                  <a:pt x="81534" y="207136"/>
                </a:lnTo>
                <a:lnTo>
                  <a:pt x="108839" y="170713"/>
                </a:lnTo>
                <a:lnTo>
                  <a:pt x="139827" y="137668"/>
                </a:lnTo>
                <a:lnTo>
                  <a:pt x="173291" y="107099"/>
                </a:lnTo>
                <a:lnTo>
                  <a:pt x="210146" y="80175"/>
                </a:lnTo>
                <a:lnTo>
                  <a:pt x="249377" y="56642"/>
                </a:lnTo>
                <a:lnTo>
                  <a:pt x="291160" y="36779"/>
                </a:lnTo>
                <a:lnTo>
                  <a:pt x="334962" y="21082"/>
                </a:lnTo>
                <a:lnTo>
                  <a:pt x="380441" y="9499"/>
                </a:lnTo>
                <a:lnTo>
                  <a:pt x="427545" y="2476"/>
                </a:lnTo>
                <a:lnTo>
                  <a:pt x="476275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61532" y="5239511"/>
            <a:ext cx="385571" cy="45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7260" y="4978146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39">
                <a:moveTo>
                  <a:pt x="198856" y="0"/>
                </a:moveTo>
                <a:lnTo>
                  <a:pt x="0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37682" y="5107180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89" h="80010">
                <a:moveTo>
                  <a:pt x="34493" y="0"/>
                </a:moveTo>
                <a:lnTo>
                  <a:pt x="0" y="79756"/>
                </a:lnTo>
                <a:lnTo>
                  <a:pt x="84505" y="59499"/>
                </a:lnTo>
                <a:lnTo>
                  <a:pt x="3449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27114" y="4978146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90" h="167639">
                <a:moveTo>
                  <a:pt x="0" y="0"/>
                </a:moveTo>
                <a:lnTo>
                  <a:pt x="198856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91042" y="5107180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90" h="80010">
                <a:moveTo>
                  <a:pt x="50012" y="0"/>
                </a:moveTo>
                <a:lnTo>
                  <a:pt x="0" y="59499"/>
                </a:lnTo>
                <a:lnTo>
                  <a:pt x="84505" y="79756"/>
                </a:lnTo>
                <a:lnTo>
                  <a:pt x="500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5173" y="4978146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06315" y="514885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4238" y="5726429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75379" y="589714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3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48678" y="5726429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9820" y="589714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3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63723" y="3898391"/>
            <a:ext cx="384047" cy="457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191458" y="4342536"/>
            <a:ext cx="69024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spc="180" dirty="0">
                <a:solidFill>
                  <a:srgbClr val="CFCFCF"/>
                </a:solidFill>
                <a:latin typeface="Calibri"/>
                <a:cs typeface="Calibri"/>
              </a:rPr>
              <a:t>app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125" dirty="0">
                <a:solidFill>
                  <a:srgbClr val="CFCFCF"/>
                </a:solidFill>
                <a:latin typeface="Calibri"/>
                <a:cs typeface="Calibri"/>
              </a:rPr>
              <a:t>.bundle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553455" y="5239511"/>
            <a:ext cx="385571" cy="45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53455" y="5978651"/>
            <a:ext cx="385571" cy="45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69607" y="5239511"/>
            <a:ext cx="385571" cy="45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69607" y="5978651"/>
            <a:ext cx="385571" cy="45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70676" y="4245864"/>
            <a:ext cx="384047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172650" y="4689845"/>
            <a:ext cx="356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50" dirty="0">
                <a:solidFill>
                  <a:srgbClr val="A62E5C"/>
                </a:solidFill>
                <a:latin typeface="Calibri"/>
                <a:cs typeface="Calibri"/>
              </a:rPr>
              <a:t>a</a:t>
            </a:r>
            <a:r>
              <a:rPr sz="1400" spc="200" dirty="0">
                <a:solidFill>
                  <a:srgbClr val="A62E5C"/>
                </a:solidFill>
                <a:latin typeface="Calibri"/>
                <a:cs typeface="Calibri"/>
              </a:rPr>
              <a:t>pp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296917" y="3047238"/>
            <a:ext cx="1863089" cy="476250"/>
          </a:xfrm>
          <a:custGeom>
            <a:avLst/>
            <a:gdLst/>
            <a:ahLst/>
            <a:cxnLst/>
            <a:rect l="l" t="t" r="r" b="b"/>
            <a:pathLst>
              <a:path w="1863089" h="476250">
                <a:moveTo>
                  <a:pt x="0" y="0"/>
                </a:moveTo>
                <a:lnTo>
                  <a:pt x="1862988" y="0"/>
                </a:lnTo>
                <a:lnTo>
                  <a:pt x="1862988" y="476186"/>
                </a:lnTo>
              </a:path>
            </a:pathLst>
          </a:custGeom>
          <a:ln w="25907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20970" y="351022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482"/>
                </a:lnTo>
                <a:lnTo>
                  <a:pt x="39344" y="77965"/>
                </a:lnTo>
                <a:lnTo>
                  <a:pt x="77724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1881" y="4211573"/>
            <a:ext cx="1589405" cy="0"/>
          </a:xfrm>
          <a:custGeom>
            <a:avLst/>
            <a:gdLst/>
            <a:ahLst/>
            <a:cxnLst/>
            <a:rect l="l" t="t" r="r" b="b"/>
            <a:pathLst>
              <a:path w="1589404">
                <a:moveTo>
                  <a:pt x="158940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7111" y="417270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903401" y="1490143"/>
            <a:ext cx="1626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65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2000" spc="10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2000" spc="12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spc="310" dirty="0">
                <a:solidFill>
                  <a:srgbClr val="3E3E3E"/>
                </a:solidFill>
                <a:latin typeface="Calibri"/>
                <a:cs typeface="Calibri"/>
              </a:rPr>
              <a:t>B</a:t>
            </a:r>
            <a:r>
              <a:rPr sz="2000" spc="26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297923" y="5186171"/>
            <a:ext cx="384047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728709" y="5630388"/>
            <a:ext cx="198628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4030" algn="ctr">
              <a:lnSpc>
                <a:spcPct val="100000"/>
              </a:lnSpc>
              <a:spcBef>
                <a:spcPts val="100"/>
              </a:spcBef>
            </a:pPr>
            <a:r>
              <a:rPr sz="1400" spc="180" dirty="0">
                <a:solidFill>
                  <a:srgbClr val="A62E5C"/>
                </a:solidFill>
                <a:latin typeface="Calibri"/>
                <a:cs typeface="Calibri"/>
              </a:rPr>
              <a:t>app</a:t>
            </a:r>
            <a:endParaRPr sz="1400">
              <a:latin typeface="Calibri"/>
              <a:cs typeface="Calibri"/>
            </a:endParaRPr>
          </a:p>
          <a:p>
            <a:pPr marR="495300" algn="ctr">
              <a:lnSpc>
                <a:spcPct val="100000"/>
              </a:lnSpc>
              <a:spcBef>
                <a:spcPts val="5"/>
              </a:spcBef>
            </a:pPr>
            <a:r>
              <a:rPr sz="1400" spc="125" dirty="0">
                <a:solidFill>
                  <a:srgbClr val="A62E5C"/>
                </a:solidFill>
                <a:latin typeface="Calibri"/>
                <a:cs typeface="Calibri"/>
              </a:rPr>
              <a:t>.bundle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494776" y="1731264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940" y="0"/>
                </a:lnTo>
              </a:path>
            </a:pathLst>
          </a:custGeom>
          <a:ln w="57912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09752" y="1644388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95244" y="1891283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39">
                <a:moveTo>
                  <a:pt x="1374114" y="0"/>
                </a:moveTo>
                <a:lnTo>
                  <a:pt x="0" y="0"/>
                </a:lnTo>
              </a:path>
            </a:pathLst>
          </a:custGeom>
          <a:ln w="57912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50458" y="1804408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86880"/>
                </a:lnTo>
                <a:lnTo>
                  <a:pt x="173748" y="173736"/>
                </a:lnTo>
                <a:lnTo>
                  <a:pt x="17373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761480" y="1487007"/>
            <a:ext cx="2190115" cy="6470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385"/>
              </a:spcBef>
            </a:pP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/index.html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/dist/app.bundle.js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860432" y="2868034"/>
            <a:ext cx="2402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10" dirty="0">
                <a:solidFill>
                  <a:srgbClr val="A62E5C"/>
                </a:solidFill>
                <a:latin typeface="Calibri"/>
                <a:cs typeface="Calibri"/>
              </a:rPr>
              <a:t>publicPath </a:t>
            </a:r>
            <a:r>
              <a:rPr sz="2000" spc="204" dirty="0">
                <a:solidFill>
                  <a:srgbClr val="A62E5C"/>
                </a:solidFill>
                <a:latin typeface="Calibri"/>
                <a:cs typeface="Calibri"/>
              </a:rPr>
              <a:t>-</a:t>
            </a:r>
            <a:r>
              <a:rPr sz="2000" spc="275" dirty="0">
                <a:solidFill>
                  <a:srgbClr val="A62E5C"/>
                </a:solidFill>
                <a:latin typeface="Calibri"/>
                <a:cs typeface="Calibri"/>
              </a:rPr>
              <a:t> </a:t>
            </a:r>
            <a:r>
              <a:rPr sz="2000" spc="190" dirty="0">
                <a:solidFill>
                  <a:srgbClr val="A62E5C"/>
                </a:solidFill>
                <a:latin typeface="Calibri"/>
                <a:cs typeface="Calibri"/>
              </a:rPr>
              <a:t>/dist/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728709" y="4328921"/>
            <a:ext cx="1986280" cy="1923414"/>
          </a:xfrm>
          <a:custGeom>
            <a:avLst/>
            <a:gdLst/>
            <a:ahLst/>
            <a:cxnLst/>
            <a:rect l="l" t="t" r="r" b="b"/>
            <a:pathLst>
              <a:path w="1986279" h="1923414">
                <a:moveTo>
                  <a:pt x="0" y="0"/>
                </a:moveTo>
                <a:lnTo>
                  <a:pt x="1985772" y="0"/>
                </a:lnTo>
                <a:lnTo>
                  <a:pt x="1985772" y="1923288"/>
                </a:lnTo>
                <a:lnTo>
                  <a:pt x="0" y="192328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34908" y="1994918"/>
            <a:ext cx="974725" cy="2256790"/>
          </a:xfrm>
          <a:custGeom>
            <a:avLst/>
            <a:gdLst/>
            <a:ahLst/>
            <a:cxnLst/>
            <a:rect l="l" t="t" r="r" b="b"/>
            <a:pathLst>
              <a:path w="974725" h="2256790">
                <a:moveTo>
                  <a:pt x="974674" y="2256548"/>
                </a:moveTo>
                <a:lnTo>
                  <a:pt x="974674" y="1280858"/>
                </a:lnTo>
                <a:lnTo>
                  <a:pt x="0" y="1280858"/>
                </a:lnTo>
                <a:lnTo>
                  <a:pt x="0" y="0"/>
                </a:lnTo>
                <a:lnTo>
                  <a:pt x="803808" y="0"/>
                </a:lnTo>
              </a:path>
            </a:pathLst>
          </a:custGeom>
          <a:ln w="5791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09752" y="1908031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62643" y="4130040"/>
            <a:ext cx="875030" cy="822960"/>
          </a:xfrm>
          <a:custGeom>
            <a:avLst/>
            <a:gdLst/>
            <a:ahLst/>
            <a:cxnLst/>
            <a:rect l="l" t="t" r="r" b="b"/>
            <a:pathLst>
              <a:path w="875029" h="822960">
                <a:moveTo>
                  <a:pt x="437388" y="0"/>
                </a:moveTo>
                <a:lnTo>
                  <a:pt x="389729" y="2414"/>
                </a:lnTo>
                <a:lnTo>
                  <a:pt x="343556" y="9490"/>
                </a:lnTo>
                <a:lnTo>
                  <a:pt x="299138" y="20977"/>
                </a:lnTo>
                <a:lnTo>
                  <a:pt x="256739" y="36624"/>
                </a:lnTo>
                <a:lnTo>
                  <a:pt x="216628" y="56179"/>
                </a:lnTo>
                <a:lnTo>
                  <a:pt x="179070" y="79391"/>
                </a:lnTo>
                <a:lnTo>
                  <a:pt x="144333" y="106011"/>
                </a:lnTo>
                <a:lnTo>
                  <a:pt x="112684" y="135786"/>
                </a:lnTo>
                <a:lnTo>
                  <a:pt x="84389" y="168465"/>
                </a:lnTo>
                <a:lnTo>
                  <a:pt x="59715" y="203798"/>
                </a:lnTo>
                <a:lnTo>
                  <a:pt x="38929" y="241533"/>
                </a:lnTo>
                <a:lnTo>
                  <a:pt x="22297" y="281420"/>
                </a:lnTo>
                <a:lnTo>
                  <a:pt x="10088" y="323207"/>
                </a:lnTo>
                <a:lnTo>
                  <a:pt x="2566" y="366644"/>
                </a:lnTo>
                <a:lnTo>
                  <a:pt x="0" y="411480"/>
                </a:lnTo>
                <a:lnTo>
                  <a:pt x="2566" y="456315"/>
                </a:lnTo>
                <a:lnTo>
                  <a:pt x="10088" y="499752"/>
                </a:lnTo>
                <a:lnTo>
                  <a:pt x="22297" y="541539"/>
                </a:lnTo>
                <a:lnTo>
                  <a:pt x="38929" y="581426"/>
                </a:lnTo>
                <a:lnTo>
                  <a:pt x="59715" y="619161"/>
                </a:lnTo>
                <a:lnTo>
                  <a:pt x="84389" y="654494"/>
                </a:lnTo>
                <a:lnTo>
                  <a:pt x="112684" y="687173"/>
                </a:lnTo>
                <a:lnTo>
                  <a:pt x="144333" y="716948"/>
                </a:lnTo>
                <a:lnTo>
                  <a:pt x="179070" y="743568"/>
                </a:lnTo>
                <a:lnTo>
                  <a:pt x="216628" y="766780"/>
                </a:lnTo>
                <a:lnTo>
                  <a:pt x="256739" y="786335"/>
                </a:lnTo>
                <a:lnTo>
                  <a:pt x="299138" y="801982"/>
                </a:lnTo>
                <a:lnTo>
                  <a:pt x="343556" y="813469"/>
                </a:lnTo>
                <a:lnTo>
                  <a:pt x="389729" y="820545"/>
                </a:lnTo>
                <a:lnTo>
                  <a:pt x="437388" y="822960"/>
                </a:lnTo>
                <a:lnTo>
                  <a:pt x="485046" y="820545"/>
                </a:lnTo>
                <a:lnTo>
                  <a:pt x="531219" y="813469"/>
                </a:lnTo>
                <a:lnTo>
                  <a:pt x="575637" y="801982"/>
                </a:lnTo>
                <a:lnTo>
                  <a:pt x="618036" y="786335"/>
                </a:lnTo>
                <a:lnTo>
                  <a:pt x="658147" y="766780"/>
                </a:lnTo>
                <a:lnTo>
                  <a:pt x="695705" y="743568"/>
                </a:lnTo>
                <a:lnTo>
                  <a:pt x="730442" y="716948"/>
                </a:lnTo>
                <a:lnTo>
                  <a:pt x="762091" y="687173"/>
                </a:lnTo>
                <a:lnTo>
                  <a:pt x="790386" y="654494"/>
                </a:lnTo>
                <a:lnTo>
                  <a:pt x="815060" y="619161"/>
                </a:lnTo>
                <a:lnTo>
                  <a:pt x="835846" y="581426"/>
                </a:lnTo>
                <a:lnTo>
                  <a:pt x="852478" y="541539"/>
                </a:lnTo>
                <a:lnTo>
                  <a:pt x="864687" y="499752"/>
                </a:lnTo>
                <a:lnTo>
                  <a:pt x="872209" y="456315"/>
                </a:lnTo>
                <a:lnTo>
                  <a:pt x="874776" y="411480"/>
                </a:lnTo>
                <a:lnTo>
                  <a:pt x="872209" y="366644"/>
                </a:lnTo>
                <a:lnTo>
                  <a:pt x="864687" y="323207"/>
                </a:lnTo>
                <a:lnTo>
                  <a:pt x="852478" y="281420"/>
                </a:lnTo>
                <a:lnTo>
                  <a:pt x="835846" y="241533"/>
                </a:lnTo>
                <a:lnTo>
                  <a:pt x="815060" y="203798"/>
                </a:lnTo>
                <a:lnTo>
                  <a:pt x="790386" y="168465"/>
                </a:lnTo>
                <a:lnTo>
                  <a:pt x="762091" y="135786"/>
                </a:lnTo>
                <a:lnTo>
                  <a:pt x="730442" y="106011"/>
                </a:lnTo>
                <a:lnTo>
                  <a:pt x="695705" y="79391"/>
                </a:lnTo>
                <a:lnTo>
                  <a:pt x="658147" y="56179"/>
                </a:lnTo>
                <a:lnTo>
                  <a:pt x="618036" y="36624"/>
                </a:lnTo>
                <a:lnTo>
                  <a:pt x="575637" y="20977"/>
                </a:lnTo>
                <a:lnTo>
                  <a:pt x="531219" y="9490"/>
                </a:lnTo>
                <a:lnTo>
                  <a:pt x="485046" y="2414"/>
                </a:lnTo>
                <a:lnTo>
                  <a:pt x="437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42382" y="4389260"/>
            <a:ext cx="725605" cy="3136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43564" y="4110970"/>
            <a:ext cx="913765" cy="861694"/>
          </a:xfrm>
          <a:custGeom>
            <a:avLst/>
            <a:gdLst/>
            <a:ahLst/>
            <a:cxnLst/>
            <a:rect l="l" t="t" r="r" b="b"/>
            <a:pathLst>
              <a:path w="913765" h="861695">
                <a:moveTo>
                  <a:pt x="456831" y="0"/>
                </a:moveTo>
                <a:lnTo>
                  <a:pt x="503491" y="2070"/>
                </a:lnTo>
                <a:lnTo>
                  <a:pt x="548614" y="8686"/>
                </a:lnTo>
                <a:lnTo>
                  <a:pt x="591997" y="19431"/>
                </a:lnTo>
                <a:lnTo>
                  <a:pt x="634085" y="33870"/>
                </a:lnTo>
                <a:lnTo>
                  <a:pt x="673836" y="51676"/>
                </a:lnTo>
                <a:lnTo>
                  <a:pt x="711542" y="73228"/>
                </a:lnTo>
                <a:lnTo>
                  <a:pt x="746772" y="98082"/>
                </a:lnTo>
                <a:lnTo>
                  <a:pt x="779106" y="125869"/>
                </a:lnTo>
                <a:lnTo>
                  <a:pt x="808520" y="156514"/>
                </a:lnTo>
                <a:lnTo>
                  <a:pt x="835050" y="189687"/>
                </a:lnTo>
                <a:lnTo>
                  <a:pt x="857948" y="225069"/>
                </a:lnTo>
                <a:lnTo>
                  <a:pt x="877074" y="262915"/>
                </a:lnTo>
                <a:lnTo>
                  <a:pt x="892429" y="302323"/>
                </a:lnTo>
                <a:lnTo>
                  <a:pt x="904100" y="343611"/>
                </a:lnTo>
                <a:lnTo>
                  <a:pt x="910767" y="386549"/>
                </a:lnTo>
                <a:lnTo>
                  <a:pt x="913269" y="430631"/>
                </a:lnTo>
                <a:lnTo>
                  <a:pt x="910767" y="474700"/>
                </a:lnTo>
                <a:lnTo>
                  <a:pt x="904100" y="517639"/>
                </a:lnTo>
                <a:lnTo>
                  <a:pt x="892441" y="558901"/>
                </a:lnTo>
                <a:lnTo>
                  <a:pt x="877074" y="598741"/>
                </a:lnTo>
                <a:lnTo>
                  <a:pt x="857948" y="636168"/>
                </a:lnTo>
                <a:lnTo>
                  <a:pt x="835075" y="671931"/>
                </a:lnTo>
                <a:lnTo>
                  <a:pt x="808469" y="705180"/>
                </a:lnTo>
                <a:lnTo>
                  <a:pt x="779056" y="735431"/>
                </a:lnTo>
                <a:lnTo>
                  <a:pt x="746772" y="763168"/>
                </a:lnTo>
                <a:lnTo>
                  <a:pt x="711542" y="788035"/>
                </a:lnTo>
                <a:lnTo>
                  <a:pt x="673900" y="809536"/>
                </a:lnTo>
                <a:lnTo>
                  <a:pt x="634098" y="827786"/>
                </a:lnTo>
                <a:lnTo>
                  <a:pt x="591921" y="841844"/>
                </a:lnTo>
                <a:lnTo>
                  <a:pt x="548614" y="852563"/>
                </a:lnTo>
                <a:lnTo>
                  <a:pt x="503491" y="859193"/>
                </a:lnTo>
                <a:lnTo>
                  <a:pt x="456831" y="861250"/>
                </a:lnTo>
                <a:lnTo>
                  <a:pt x="410171" y="859193"/>
                </a:lnTo>
                <a:lnTo>
                  <a:pt x="365061" y="852563"/>
                </a:lnTo>
                <a:lnTo>
                  <a:pt x="321335" y="841844"/>
                </a:lnTo>
                <a:lnTo>
                  <a:pt x="279577" y="827786"/>
                </a:lnTo>
                <a:lnTo>
                  <a:pt x="239395" y="809561"/>
                </a:lnTo>
                <a:lnTo>
                  <a:pt x="201714" y="788035"/>
                </a:lnTo>
                <a:lnTo>
                  <a:pt x="166497" y="763168"/>
                </a:lnTo>
                <a:lnTo>
                  <a:pt x="134213" y="735431"/>
                </a:lnTo>
                <a:lnTo>
                  <a:pt x="104787" y="705180"/>
                </a:lnTo>
                <a:lnTo>
                  <a:pt x="78181" y="671931"/>
                </a:lnTo>
                <a:lnTo>
                  <a:pt x="55321" y="636168"/>
                </a:lnTo>
                <a:lnTo>
                  <a:pt x="36195" y="598741"/>
                </a:lnTo>
                <a:lnTo>
                  <a:pt x="20828" y="558901"/>
                </a:lnTo>
                <a:lnTo>
                  <a:pt x="9169" y="517639"/>
                </a:lnTo>
                <a:lnTo>
                  <a:pt x="2489" y="474700"/>
                </a:lnTo>
                <a:lnTo>
                  <a:pt x="0" y="430631"/>
                </a:lnTo>
                <a:lnTo>
                  <a:pt x="2489" y="386549"/>
                </a:lnTo>
                <a:lnTo>
                  <a:pt x="9169" y="343611"/>
                </a:lnTo>
                <a:lnTo>
                  <a:pt x="20840" y="302323"/>
                </a:lnTo>
                <a:lnTo>
                  <a:pt x="36195" y="262915"/>
                </a:lnTo>
                <a:lnTo>
                  <a:pt x="55321" y="225069"/>
                </a:lnTo>
                <a:lnTo>
                  <a:pt x="78219" y="189687"/>
                </a:lnTo>
                <a:lnTo>
                  <a:pt x="104749" y="156514"/>
                </a:lnTo>
                <a:lnTo>
                  <a:pt x="134162" y="125869"/>
                </a:lnTo>
                <a:lnTo>
                  <a:pt x="166497" y="98082"/>
                </a:lnTo>
                <a:lnTo>
                  <a:pt x="201714" y="73228"/>
                </a:lnTo>
                <a:lnTo>
                  <a:pt x="239471" y="51650"/>
                </a:lnTo>
                <a:lnTo>
                  <a:pt x="279577" y="33870"/>
                </a:lnTo>
                <a:lnTo>
                  <a:pt x="321259" y="19431"/>
                </a:lnTo>
                <a:lnTo>
                  <a:pt x="365061" y="8686"/>
                </a:lnTo>
                <a:lnTo>
                  <a:pt x="410171" y="2070"/>
                </a:lnTo>
                <a:lnTo>
                  <a:pt x="456831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683850" y="1546663"/>
            <a:ext cx="1740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4" dirty="0">
                <a:solidFill>
                  <a:srgbClr val="675BA7"/>
                </a:solidFill>
                <a:latin typeface="Calibri"/>
                <a:cs typeface="Calibri"/>
              </a:rPr>
              <a:t>staticOptions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368540" y="4273296"/>
            <a:ext cx="739139" cy="5760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91321" y="4911090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>
                <a:moveTo>
                  <a:pt x="0" y="0"/>
                </a:moveTo>
                <a:lnTo>
                  <a:pt x="321259" y="0"/>
                </a:lnTo>
              </a:path>
            </a:pathLst>
          </a:custGeom>
          <a:ln w="25908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99632" y="487222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37979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10" dirty="0">
                <a:solidFill>
                  <a:srgbClr val="101010"/>
                </a:solidFill>
                <a:latin typeface="Verdana"/>
                <a:cs typeface="Verdana"/>
              </a:rPr>
              <a:t>Dev </a:t>
            </a:r>
            <a:r>
              <a:rPr sz="4500" spc="-254" dirty="0">
                <a:solidFill>
                  <a:srgbClr val="101010"/>
                </a:solidFill>
                <a:latin typeface="Verdana"/>
                <a:cs typeface="Verdana"/>
              </a:rPr>
              <a:t>Isn’t</a:t>
            </a:r>
            <a:r>
              <a:rPr sz="4500" spc="-93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dirty="0">
                <a:solidFill>
                  <a:srgbClr val="101010"/>
                </a:solidFill>
                <a:latin typeface="Verdana"/>
                <a:cs typeface="Verdana"/>
              </a:rPr>
              <a:t>Prod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691" y="4623815"/>
            <a:ext cx="1627631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5375" y="4895571"/>
            <a:ext cx="277622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Wes</a:t>
            </a:r>
            <a:r>
              <a:rPr sz="2400" spc="16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95" dirty="0">
                <a:solidFill>
                  <a:srgbClr val="F05A28"/>
                </a:solidFill>
                <a:latin typeface="Calibri"/>
                <a:cs typeface="Calibri"/>
              </a:rPr>
              <a:t>Higbee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875"/>
              </a:lnSpc>
            </a:pPr>
            <a:r>
              <a:rPr sz="1600" spc="35" dirty="0">
                <a:solidFill>
                  <a:srgbClr val="1A1A1A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Verdana"/>
                <a:cs typeface="Verdana"/>
              </a:rPr>
              <a:t>DEMYSTIFIER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003300" algn="l"/>
              </a:tabLst>
            </a:pPr>
            <a:r>
              <a:rPr sz="1800" spc="50" dirty="0">
                <a:solidFill>
                  <a:srgbClr val="1A1A1A"/>
                </a:solidFill>
                <a:latin typeface="Verdana"/>
                <a:cs typeface="Verdana"/>
              </a:rPr>
              <a:t>@g0t4	</a:t>
            </a:r>
            <a:r>
              <a:rPr sz="1800" spc="-10" dirty="0">
                <a:solidFill>
                  <a:srgbClr val="1A1A1A"/>
                </a:solidFill>
                <a:latin typeface="Verdana"/>
                <a:cs typeface="Verdana"/>
              </a:rPr>
              <a:t>weshigbee.com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355" y="519066"/>
            <a:ext cx="695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Verdana"/>
                <a:cs typeface="Verdana"/>
              </a:rPr>
              <a:t>merge(baseConfig,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devConfig)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1668" y="183012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8828" y="2104448"/>
            <a:ext cx="5488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plugins:</a:t>
            </a:r>
            <a:r>
              <a:rPr sz="1800" spc="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[</a:t>
            </a:r>
            <a:endParaRPr sz="1800">
              <a:latin typeface="Calibri"/>
              <a:cs typeface="Calibri"/>
            </a:endParaRPr>
          </a:p>
          <a:p>
            <a:pPr marL="147955">
              <a:lnSpc>
                <a:spcPct val="100000"/>
              </a:lnSpc>
            </a:pPr>
            <a:r>
              <a:rPr sz="1800" spc="190" dirty="0">
                <a:solidFill>
                  <a:srgbClr val="011993"/>
                </a:solidFill>
                <a:latin typeface="Calibri"/>
                <a:cs typeface="Calibri"/>
              </a:rPr>
              <a:t>new</a:t>
            </a:r>
            <a:r>
              <a:rPr sz="1800" spc="13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3E3E3E"/>
                </a:solidFill>
                <a:latin typeface="Calibri"/>
                <a:cs typeface="Calibri"/>
              </a:rPr>
              <a:t>webpack.NamedModulesPlugin(),</a:t>
            </a:r>
            <a:endParaRPr sz="1800">
              <a:latin typeface="Calibri"/>
              <a:cs typeface="Calibri"/>
            </a:endParaRPr>
          </a:p>
          <a:p>
            <a:pPr marL="147955">
              <a:lnSpc>
                <a:spcPct val="100000"/>
              </a:lnSpc>
            </a:pPr>
            <a:r>
              <a:rPr sz="1800" spc="190" dirty="0">
                <a:solidFill>
                  <a:srgbClr val="011993"/>
                </a:solidFill>
                <a:latin typeface="Calibri"/>
                <a:cs typeface="Calibri"/>
              </a:rPr>
              <a:t>new</a:t>
            </a:r>
            <a:r>
              <a:rPr sz="1800" spc="9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webpack.HotModuleReplacementPlugin()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1668" y="320172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168" y="183012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099" y="2104448"/>
            <a:ext cx="530415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688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Calibri"/>
                <a:cs typeface="Calibri"/>
              </a:rPr>
              <a:t>entry: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40" dirty="0">
                <a:solidFill>
                  <a:srgbClr val="008F00"/>
                </a:solidFill>
                <a:latin typeface="Calibri"/>
                <a:cs typeface="Calibri"/>
              </a:rPr>
              <a:t>'./app/app.js'</a:t>
            </a:r>
            <a:r>
              <a:rPr sz="1800" spc="140" dirty="0">
                <a:latin typeface="Calibri"/>
                <a:cs typeface="Calibri"/>
              </a:rPr>
              <a:t>,  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r>
              <a:rPr sz="18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47955" marR="391795">
              <a:lnSpc>
                <a:spcPct val="100000"/>
              </a:lnSpc>
              <a:tabLst>
                <a:tab pos="2585085" algn="l"/>
              </a:tabLst>
            </a:pPr>
            <a:r>
              <a:rPr sz="1800" spc="145" dirty="0">
                <a:solidFill>
                  <a:srgbClr val="3E3E3E"/>
                </a:solidFill>
                <a:latin typeface="Calibri"/>
                <a:cs typeface="Calibri"/>
              </a:rPr>
              <a:t>path:</a:t>
            </a: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 path.resolve(</a:t>
            </a:r>
            <a:r>
              <a:rPr sz="1800" u="heavy" spc="165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Calibri"/>
                <a:cs typeface="Calibri"/>
              </a:rPr>
              <a:t> 	</a:t>
            </a: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dirname,</a:t>
            </a:r>
            <a:r>
              <a:rPr sz="1800" spc="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55" dirty="0">
                <a:solidFill>
                  <a:srgbClr val="008F00"/>
                </a:solidFill>
                <a:latin typeface="Calibri"/>
                <a:cs typeface="Calibri"/>
              </a:rPr>
              <a:t>'app/dist'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),  </a:t>
            </a:r>
            <a:r>
              <a:rPr sz="1800" spc="150" dirty="0">
                <a:solidFill>
                  <a:srgbClr val="3E3E3E"/>
                </a:solidFill>
                <a:latin typeface="Calibri"/>
                <a:cs typeface="Calibri"/>
              </a:rPr>
              <a:t>filename:</a:t>
            </a:r>
            <a:r>
              <a:rPr sz="18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8F00"/>
                </a:solidFill>
                <a:latin typeface="Calibri"/>
                <a:cs typeface="Calibri"/>
              </a:rPr>
              <a:t>'app.bundle.js'</a:t>
            </a:r>
            <a:r>
              <a:rPr sz="1800" spc="145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148590">
              <a:lnSpc>
                <a:spcPct val="100000"/>
              </a:lnSpc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publicPath:</a:t>
            </a:r>
            <a:r>
              <a:rPr sz="18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8F00"/>
                </a:solidFill>
                <a:latin typeface="Calibri"/>
                <a:cs typeface="Calibri"/>
              </a:rPr>
              <a:t>'/dist/'</a:t>
            </a:r>
            <a:r>
              <a:rPr sz="1800" spc="130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},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80" dirty="0">
                <a:solidFill>
                  <a:srgbClr val="3E3E3E"/>
                </a:solidFill>
                <a:latin typeface="Calibri"/>
                <a:cs typeface="Calibri"/>
              </a:rPr>
              <a:t>devServer:</a:t>
            </a:r>
            <a:r>
              <a:rPr sz="1800" spc="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47955" marR="5080">
              <a:lnSpc>
                <a:spcPct val="100000"/>
              </a:lnSpc>
              <a:tabLst>
                <a:tab pos="3498215" algn="l"/>
              </a:tabLst>
            </a:pPr>
            <a:r>
              <a:rPr sz="1800" spc="180" dirty="0">
                <a:solidFill>
                  <a:srgbClr val="3E3E3E"/>
                </a:solidFill>
                <a:latin typeface="Calibri"/>
                <a:cs typeface="Calibri"/>
              </a:rPr>
              <a:t>contentBase:</a:t>
            </a:r>
            <a:r>
              <a:rPr sz="1800" spc="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path.resolve(</a:t>
            </a:r>
            <a:r>
              <a:rPr sz="1800" u="heavy" spc="165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Calibri"/>
                <a:cs typeface="Calibri"/>
              </a:rPr>
              <a:t> 	</a:t>
            </a: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dirname,</a:t>
            </a:r>
            <a:r>
              <a:rPr sz="1800" spc="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008F00"/>
                </a:solidFill>
                <a:latin typeface="Calibri"/>
                <a:cs typeface="Calibri"/>
              </a:rPr>
              <a:t>'app'</a:t>
            </a: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),  </a:t>
            </a: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publicPath:</a:t>
            </a:r>
            <a:r>
              <a:rPr sz="18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8F00"/>
                </a:solidFill>
                <a:latin typeface="Calibri"/>
                <a:cs typeface="Calibri"/>
              </a:rPr>
              <a:t>'/dist/'</a:t>
            </a:r>
            <a:r>
              <a:rPr sz="1800" spc="130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147955" marR="2258695">
              <a:lnSpc>
                <a:spcPct val="100000"/>
              </a:lnSpc>
            </a:pP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watchContentBase:</a:t>
            </a:r>
            <a:r>
              <a:rPr sz="1800" spc="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11993"/>
                </a:solidFill>
                <a:latin typeface="Calibri"/>
                <a:cs typeface="Calibri"/>
              </a:rPr>
              <a:t>false</a:t>
            </a:r>
            <a:r>
              <a:rPr sz="1800" spc="130" dirty="0">
                <a:solidFill>
                  <a:srgbClr val="3E3E3E"/>
                </a:solidFill>
                <a:latin typeface="Calibri"/>
                <a:cs typeface="Calibri"/>
              </a:rPr>
              <a:t>,  </a:t>
            </a:r>
            <a:r>
              <a:rPr sz="1800" spc="175" dirty="0">
                <a:solidFill>
                  <a:srgbClr val="3E3E3E"/>
                </a:solidFill>
                <a:latin typeface="Calibri"/>
                <a:cs typeface="Calibri"/>
              </a:rPr>
              <a:t>hotOnly:</a:t>
            </a:r>
            <a:r>
              <a:rPr sz="18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011993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},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939" y="5396288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plugins:</a:t>
            </a:r>
            <a:r>
              <a:rPr sz="1800" spc="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60" dirty="0">
                <a:solidFill>
                  <a:srgbClr val="3E3E3E"/>
                </a:solidFill>
                <a:latin typeface="Calibri"/>
                <a:cs typeface="Calibri"/>
              </a:rPr>
              <a:t>[]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355" y="519066"/>
            <a:ext cx="695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Verdana"/>
                <a:cs typeface="Verdana"/>
              </a:rPr>
              <a:t>merge(baseConfig,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devConfig)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9804" y="1190165"/>
            <a:ext cx="5626100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49860" marR="3161665">
              <a:lnSpc>
                <a:spcPct val="100000"/>
              </a:lnSpc>
            </a:pPr>
            <a:r>
              <a:rPr sz="1800" spc="145" dirty="0">
                <a:latin typeface="Calibri"/>
                <a:cs typeface="Calibri"/>
              </a:rPr>
              <a:t>entry: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40" dirty="0">
                <a:solidFill>
                  <a:srgbClr val="008F00"/>
                </a:solidFill>
                <a:latin typeface="Calibri"/>
                <a:cs typeface="Calibri"/>
              </a:rPr>
              <a:t>'./app/app.js'</a:t>
            </a:r>
            <a:r>
              <a:rPr sz="1800" spc="140" dirty="0">
                <a:latin typeface="Calibri"/>
                <a:cs typeface="Calibri"/>
              </a:rPr>
              <a:t>,  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r>
              <a:rPr sz="18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85115" marR="577215">
              <a:lnSpc>
                <a:spcPct val="100000"/>
              </a:lnSpc>
              <a:tabLst>
                <a:tab pos="2722245" algn="l"/>
              </a:tabLst>
            </a:pPr>
            <a:r>
              <a:rPr sz="1800" spc="145" dirty="0">
                <a:solidFill>
                  <a:srgbClr val="3E3E3E"/>
                </a:solidFill>
                <a:latin typeface="Calibri"/>
                <a:cs typeface="Calibri"/>
              </a:rPr>
              <a:t>path:</a:t>
            </a: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 path.resolve(</a:t>
            </a:r>
            <a:r>
              <a:rPr sz="1800" u="heavy" spc="165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Calibri"/>
                <a:cs typeface="Calibri"/>
              </a:rPr>
              <a:t> 	</a:t>
            </a: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dirname,</a:t>
            </a:r>
            <a:r>
              <a:rPr sz="1800" spc="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55" dirty="0">
                <a:solidFill>
                  <a:srgbClr val="008F00"/>
                </a:solidFill>
                <a:latin typeface="Calibri"/>
                <a:cs typeface="Calibri"/>
              </a:rPr>
              <a:t>'app/dist'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),  </a:t>
            </a:r>
            <a:r>
              <a:rPr sz="1800" spc="150" dirty="0">
                <a:solidFill>
                  <a:srgbClr val="3E3E3E"/>
                </a:solidFill>
                <a:latin typeface="Calibri"/>
                <a:cs typeface="Calibri"/>
              </a:rPr>
              <a:t>filename:</a:t>
            </a:r>
            <a:r>
              <a:rPr sz="18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45" dirty="0">
                <a:solidFill>
                  <a:srgbClr val="008F00"/>
                </a:solidFill>
                <a:latin typeface="Calibri"/>
                <a:cs typeface="Calibri"/>
              </a:rPr>
              <a:t>'app.bundle.js'</a:t>
            </a:r>
            <a:r>
              <a:rPr sz="1800" spc="145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publicPath:</a:t>
            </a:r>
            <a:r>
              <a:rPr sz="18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8F00"/>
                </a:solidFill>
                <a:latin typeface="Calibri"/>
                <a:cs typeface="Calibri"/>
              </a:rPr>
              <a:t>'/dist/'</a:t>
            </a:r>
            <a:r>
              <a:rPr sz="1800" spc="130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},</a:t>
            </a:r>
            <a:endParaRPr sz="1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1800" spc="180" dirty="0">
                <a:solidFill>
                  <a:srgbClr val="3E3E3E"/>
                </a:solidFill>
                <a:latin typeface="Calibri"/>
                <a:cs typeface="Calibri"/>
              </a:rPr>
              <a:t>devServer:</a:t>
            </a:r>
            <a:r>
              <a:rPr sz="1800" spc="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85115" marR="189865">
              <a:lnSpc>
                <a:spcPct val="100000"/>
              </a:lnSpc>
              <a:tabLst>
                <a:tab pos="3635375" algn="l"/>
              </a:tabLst>
            </a:pPr>
            <a:r>
              <a:rPr sz="1800" spc="180" dirty="0">
                <a:solidFill>
                  <a:srgbClr val="3E3E3E"/>
                </a:solidFill>
                <a:latin typeface="Calibri"/>
                <a:cs typeface="Calibri"/>
              </a:rPr>
              <a:t>contentBase:</a:t>
            </a:r>
            <a:r>
              <a:rPr sz="1800" spc="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path.resolve(</a:t>
            </a:r>
            <a:r>
              <a:rPr sz="1800" u="heavy" spc="165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Calibri"/>
                <a:cs typeface="Calibri"/>
              </a:rPr>
              <a:t> 	</a:t>
            </a: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dirname,</a:t>
            </a:r>
            <a:r>
              <a:rPr sz="1800" spc="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008F00"/>
                </a:solidFill>
                <a:latin typeface="Calibri"/>
                <a:cs typeface="Calibri"/>
              </a:rPr>
              <a:t>'app'</a:t>
            </a: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),  </a:t>
            </a: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publicPath:</a:t>
            </a:r>
            <a:r>
              <a:rPr sz="18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08F00"/>
                </a:solidFill>
                <a:latin typeface="Calibri"/>
                <a:cs typeface="Calibri"/>
              </a:rPr>
              <a:t>'/dist/'</a:t>
            </a:r>
            <a:r>
              <a:rPr sz="1800" spc="130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285115" marR="2444115">
              <a:lnSpc>
                <a:spcPct val="100000"/>
              </a:lnSpc>
            </a:pP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watchContentBase:</a:t>
            </a:r>
            <a:r>
              <a:rPr sz="1800" spc="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011993"/>
                </a:solidFill>
                <a:latin typeface="Calibri"/>
                <a:cs typeface="Calibri"/>
              </a:rPr>
              <a:t>false</a:t>
            </a:r>
            <a:r>
              <a:rPr sz="1800" spc="130" dirty="0">
                <a:solidFill>
                  <a:srgbClr val="3E3E3E"/>
                </a:solidFill>
                <a:latin typeface="Calibri"/>
                <a:cs typeface="Calibri"/>
              </a:rPr>
              <a:t>,  </a:t>
            </a:r>
            <a:r>
              <a:rPr sz="1800" spc="175" dirty="0">
                <a:solidFill>
                  <a:srgbClr val="3E3E3E"/>
                </a:solidFill>
                <a:latin typeface="Calibri"/>
                <a:cs typeface="Calibri"/>
              </a:rPr>
              <a:t>hotOnly:</a:t>
            </a:r>
            <a:r>
              <a:rPr sz="18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011993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},</a:t>
            </a:r>
            <a:endParaRPr sz="18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plugins:</a:t>
            </a:r>
            <a:r>
              <a:rPr sz="1800" spc="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[</a:t>
            </a:r>
            <a:endParaRPr sz="18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1800" spc="190" dirty="0">
                <a:solidFill>
                  <a:srgbClr val="011993"/>
                </a:solidFill>
                <a:latin typeface="Calibri"/>
                <a:cs typeface="Calibri"/>
              </a:rPr>
              <a:t>new</a:t>
            </a:r>
            <a:r>
              <a:rPr sz="1800" spc="13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3E3E3E"/>
                </a:solidFill>
                <a:latin typeface="Calibri"/>
                <a:cs typeface="Calibri"/>
              </a:rPr>
              <a:t>webpack.NamedModulesPlugin(),</a:t>
            </a:r>
            <a:endParaRPr sz="18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1800" spc="190" dirty="0">
                <a:solidFill>
                  <a:srgbClr val="011993"/>
                </a:solidFill>
                <a:latin typeface="Calibri"/>
                <a:cs typeface="Calibri"/>
              </a:rPr>
              <a:t>new</a:t>
            </a:r>
            <a:r>
              <a:rPr sz="1800" spc="9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webpack.HotModuleReplacementPlugin()</a:t>
            </a:r>
            <a:endParaRPr sz="1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355" y="519066"/>
            <a:ext cx="695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Verdana"/>
                <a:cs typeface="Verdana"/>
              </a:rPr>
              <a:t>merge(baseConfig,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devConfig)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5223" y="2372662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2383" y="2646982"/>
            <a:ext cx="5488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plugins:</a:t>
            </a:r>
            <a:r>
              <a:rPr sz="1800" spc="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[</a:t>
            </a:r>
            <a:endParaRPr sz="1800">
              <a:latin typeface="Calibri"/>
              <a:cs typeface="Calibri"/>
            </a:endParaRPr>
          </a:p>
          <a:p>
            <a:pPr marL="147955">
              <a:lnSpc>
                <a:spcPct val="100000"/>
              </a:lnSpc>
            </a:pPr>
            <a:r>
              <a:rPr sz="1800" spc="190" dirty="0">
                <a:solidFill>
                  <a:srgbClr val="011993"/>
                </a:solidFill>
                <a:latin typeface="Calibri"/>
                <a:cs typeface="Calibri"/>
              </a:rPr>
              <a:t>new</a:t>
            </a:r>
            <a:r>
              <a:rPr sz="1800" spc="9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webpack.HotModuleReplacementPlugin()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5223" y="3469942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738" y="223413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898" y="2508450"/>
            <a:ext cx="45586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091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Calibri"/>
                <a:cs typeface="Calibri"/>
              </a:rPr>
              <a:t>…  </a:t>
            </a: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plugins:</a:t>
            </a:r>
            <a:r>
              <a:rPr sz="18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[</a:t>
            </a:r>
            <a:endParaRPr sz="1800">
              <a:latin typeface="Calibri"/>
              <a:cs typeface="Calibri"/>
            </a:endParaRPr>
          </a:p>
          <a:p>
            <a:pPr marL="147955">
              <a:lnSpc>
                <a:spcPct val="100000"/>
              </a:lnSpc>
            </a:pPr>
            <a:r>
              <a:rPr sz="1800" spc="190" dirty="0">
                <a:solidFill>
                  <a:srgbClr val="011993"/>
                </a:solidFill>
                <a:latin typeface="Calibri"/>
                <a:cs typeface="Calibri"/>
              </a:rPr>
              <a:t>new</a:t>
            </a:r>
            <a:r>
              <a:rPr sz="1800" spc="13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3E3E3E"/>
                </a:solidFill>
                <a:latin typeface="Calibri"/>
                <a:cs typeface="Calibri"/>
              </a:rPr>
              <a:t>webpack.NamedModulesPlugin(),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738" y="3331410"/>
            <a:ext cx="266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355" y="519066"/>
            <a:ext cx="695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Verdana"/>
                <a:cs typeface="Verdana"/>
              </a:rPr>
              <a:t>merge(baseConfig,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devConfig)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7984" y="2536384"/>
            <a:ext cx="562610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49860" marR="4401185">
              <a:lnSpc>
                <a:spcPct val="100000"/>
              </a:lnSpc>
            </a:pPr>
            <a:r>
              <a:rPr sz="1800" spc="180" dirty="0">
                <a:solidFill>
                  <a:srgbClr val="3E3E3E"/>
                </a:solidFill>
                <a:latin typeface="Calibri"/>
                <a:cs typeface="Calibri"/>
              </a:rPr>
              <a:t>…  </a:t>
            </a:r>
            <a:r>
              <a:rPr sz="1800" spc="170" dirty="0">
                <a:solidFill>
                  <a:srgbClr val="3E3E3E"/>
                </a:solidFill>
                <a:latin typeface="Calibri"/>
                <a:cs typeface="Calibri"/>
              </a:rPr>
              <a:t>plugins:</a:t>
            </a:r>
            <a:r>
              <a:rPr sz="18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[</a:t>
            </a:r>
            <a:endParaRPr sz="18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1800" spc="190" dirty="0">
                <a:solidFill>
                  <a:srgbClr val="011993"/>
                </a:solidFill>
                <a:latin typeface="Calibri"/>
                <a:cs typeface="Calibri"/>
              </a:rPr>
              <a:t>new</a:t>
            </a:r>
            <a:r>
              <a:rPr sz="1800" spc="13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3E3E3E"/>
                </a:solidFill>
                <a:latin typeface="Calibri"/>
                <a:cs typeface="Calibri"/>
              </a:rPr>
              <a:t>webpack.NamedModulesPlugin(),</a:t>
            </a:r>
            <a:endParaRPr sz="18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1800" spc="190" dirty="0">
                <a:solidFill>
                  <a:srgbClr val="011993"/>
                </a:solidFill>
                <a:latin typeface="Calibri"/>
                <a:cs typeface="Calibri"/>
              </a:rPr>
              <a:t>new</a:t>
            </a:r>
            <a:r>
              <a:rPr sz="1800" spc="9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webpack.HotModuleReplacementPlugin()</a:t>
            </a:r>
            <a:endParaRPr sz="1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1800" spc="265" dirty="0">
                <a:solidFill>
                  <a:srgbClr val="3E3E3E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91573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29" dirty="0">
                <a:solidFill>
                  <a:srgbClr val="101010"/>
                </a:solidFill>
                <a:latin typeface="Verdana"/>
                <a:cs typeface="Verdana"/>
              </a:rPr>
              <a:t>Transpiling:</a:t>
            </a:r>
            <a:r>
              <a:rPr sz="4500" spc="-50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75" dirty="0">
                <a:solidFill>
                  <a:srgbClr val="101010"/>
                </a:solidFill>
                <a:latin typeface="Verdana"/>
                <a:cs typeface="Verdana"/>
              </a:rPr>
              <a:t>Using</a:t>
            </a:r>
            <a:r>
              <a:rPr sz="4500" spc="-48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95" dirty="0">
                <a:solidFill>
                  <a:srgbClr val="101010"/>
                </a:solidFill>
                <a:latin typeface="Verdana"/>
                <a:cs typeface="Verdana"/>
              </a:rPr>
              <a:t>the</a:t>
            </a:r>
            <a:r>
              <a:rPr sz="4500" spc="-47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85" dirty="0">
                <a:solidFill>
                  <a:srgbClr val="101010"/>
                </a:solidFill>
                <a:latin typeface="Verdana"/>
                <a:cs typeface="Verdana"/>
              </a:rPr>
              <a:t>Future</a:t>
            </a:r>
            <a:r>
              <a:rPr sz="4500" spc="-47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70" dirty="0">
                <a:solidFill>
                  <a:srgbClr val="101010"/>
                </a:solidFill>
                <a:latin typeface="Verdana"/>
                <a:cs typeface="Verdana"/>
              </a:rPr>
              <a:t>Now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691" y="4623815"/>
            <a:ext cx="1627631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5375" y="4895571"/>
            <a:ext cx="277622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Higbee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1875"/>
              </a:lnSpc>
            </a:pPr>
            <a:r>
              <a:rPr sz="1600" spc="35" dirty="0">
                <a:solidFill>
                  <a:srgbClr val="1A1A1A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Verdana"/>
                <a:cs typeface="Verdana"/>
              </a:rPr>
              <a:t>DEMYSTIFIER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003300" algn="l"/>
              </a:tabLst>
            </a:pPr>
            <a:r>
              <a:rPr sz="1800" spc="50" dirty="0">
                <a:solidFill>
                  <a:srgbClr val="1A1A1A"/>
                </a:solidFill>
                <a:latin typeface="Verdana"/>
                <a:cs typeface="Verdana"/>
              </a:rPr>
              <a:t>@g0t4	</a:t>
            </a:r>
            <a:r>
              <a:rPr sz="1800" spc="-10" dirty="0">
                <a:solidFill>
                  <a:srgbClr val="1A1A1A"/>
                </a:solidFill>
                <a:latin typeface="Verdana"/>
                <a:cs typeface="Verdana"/>
              </a:rPr>
              <a:t>weshigbee.com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3722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01010"/>
                </a:solidFill>
                <a:latin typeface="Verdana"/>
                <a:cs typeface="Verdana"/>
              </a:rPr>
              <a:t>Understanding</a:t>
            </a:r>
            <a:r>
              <a:rPr sz="4500" spc="-52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75" dirty="0">
                <a:solidFill>
                  <a:srgbClr val="101010"/>
                </a:solidFill>
                <a:latin typeface="Verdana"/>
                <a:cs typeface="Verdana"/>
              </a:rPr>
              <a:t>Loaders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691" y="4623815"/>
            <a:ext cx="1627631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5375" y="4895571"/>
            <a:ext cx="277622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Wes</a:t>
            </a:r>
            <a:r>
              <a:rPr sz="2400" spc="16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95" dirty="0">
                <a:solidFill>
                  <a:srgbClr val="F05A28"/>
                </a:solidFill>
                <a:latin typeface="Calibri"/>
                <a:cs typeface="Calibri"/>
              </a:rPr>
              <a:t>Higbee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875"/>
              </a:lnSpc>
            </a:pPr>
            <a:r>
              <a:rPr sz="1600" spc="35" dirty="0">
                <a:solidFill>
                  <a:srgbClr val="1A1A1A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Verdana"/>
                <a:cs typeface="Verdana"/>
              </a:rPr>
              <a:t>DEMYSTIFIER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003300" algn="l"/>
              </a:tabLst>
            </a:pPr>
            <a:r>
              <a:rPr sz="1800" spc="50" dirty="0">
                <a:solidFill>
                  <a:srgbClr val="1A1A1A"/>
                </a:solidFill>
                <a:latin typeface="Verdana"/>
                <a:cs typeface="Verdana"/>
              </a:rPr>
              <a:t>@g0t4	</a:t>
            </a:r>
            <a:r>
              <a:rPr sz="1800" spc="-10" dirty="0">
                <a:solidFill>
                  <a:srgbClr val="1A1A1A"/>
                </a:solidFill>
                <a:latin typeface="Verdana"/>
                <a:cs typeface="Verdana"/>
              </a:rPr>
              <a:t>weshigbee.com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</a:pPr>
            <a:r>
              <a:rPr spc="185" dirty="0">
                <a:solidFill>
                  <a:srgbClr val="268BD2"/>
                </a:solidFill>
              </a:rPr>
              <a:t>class </a:t>
            </a:r>
            <a:r>
              <a:rPr spc="220" dirty="0"/>
              <a:t>Scoring </a:t>
            </a:r>
            <a:r>
              <a:rPr spc="310" dirty="0"/>
              <a:t>{  </a:t>
            </a:r>
            <a:r>
              <a:rPr spc="185" dirty="0">
                <a:solidFill>
                  <a:srgbClr val="859900"/>
                </a:solidFill>
              </a:rPr>
              <a:t>constructor</a:t>
            </a:r>
            <a:r>
              <a:rPr spc="185" dirty="0"/>
              <a:t>() </a:t>
            </a:r>
            <a:r>
              <a:rPr spc="310" dirty="0"/>
              <a:t>{  </a:t>
            </a:r>
            <a:r>
              <a:rPr spc="155" dirty="0">
                <a:solidFill>
                  <a:srgbClr val="268BD2"/>
                </a:solidFill>
              </a:rPr>
              <a:t>this</a:t>
            </a:r>
            <a:r>
              <a:rPr spc="155" dirty="0"/>
              <a:t>.score </a:t>
            </a:r>
            <a:r>
              <a:rPr spc="240" dirty="0"/>
              <a:t>=</a:t>
            </a:r>
            <a:r>
              <a:rPr spc="55" dirty="0"/>
              <a:t> </a:t>
            </a:r>
            <a:r>
              <a:rPr spc="204" dirty="0"/>
              <a:t>0;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539" y="1872358"/>
            <a:ext cx="27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2759964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8457" y="3008995"/>
            <a:ext cx="10283825" cy="316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71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loader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function </a:t>
            </a:r>
            <a:r>
              <a:rPr sz="1800" spc="185" dirty="0">
                <a:solidFill>
                  <a:srgbClr val="B58900"/>
                </a:solidFill>
                <a:latin typeface="Calibri"/>
                <a:cs typeface="Calibri"/>
              </a:rPr>
              <a:t>_classCallCheck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(instance, </a:t>
            </a:r>
            <a:r>
              <a:rPr sz="1800" spc="190" dirty="0">
                <a:solidFill>
                  <a:srgbClr val="3E3E3E"/>
                </a:solidFill>
                <a:latin typeface="Calibri"/>
                <a:cs typeface="Calibri"/>
              </a:rPr>
              <a:t>Constructor)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r>
              <a:rPr sz="1800" spc="-1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268BD2"/>
                </a:solidFill>
                <a:latin typeface="Calibri"/>
                <a:cs typeface="Calibri"/>
              </a:rPr>
              <a:t>if </a:t>
            </a: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(!(instance </a:t>
            </a: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instanceof 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Constructor))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  </a:t>
            </a:r>
            <a:r>
              <a:rPr sz="1800" spc="160" dirty="0">
                <a:solidFill>
                  <a:srgbClr val="268BD2"/>
                </a:solidFill>
                <a:latin typeface="Calibri"/>
                <a:cs typeface="Calibri"/>
              </a:rPr>
              <a:t>throw</a:t>
            </a:r>
            <a:r>
              <a:rPr sz="1800" spc="130" dirty="0">
                <a:solidFill>
                  <a:srgbClr val="268BD2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268BD2"/>
                </a:solidFill>
                <a:latin typeface="Calibri"/>
                <a:cs typeface="Calibri"/>
              </a:rPr>
              <a:t>new</a:t>
            </a:r>
            <a:r>
              <a:rPr sz="1800" spc="130" dirty="0">
                <a:solidFill>
                  <a:srgbClr val="268BD2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859900"/>
                </a:solidFill>
                <a:latin typeface="Calibri"/>
                <a:cs typeface="Calibri"/>
              </a:rPr>
              <a:t>TypeError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(</a:t>
            </a:r>
            <a:r>
              <a:rPr sz="1800" spc="195" dirty="0">
                <a:solidFill>
                  <a:srgbClr val="2AA198"/>
                </a:solidFill>
                <a:latin typeface="Calibri"/>
                <a:cs typeface="Calibri"/>
              </a:rPr>
              <a:t>"Cannot</a:t>
            </a:r>
            <a:r>
              <a:rPr sz="1800" spc="100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2AA198"/>
                </a:solidFill>
                <a:latin typeface="Calibri"/>
                <a:cs typeface="Calibri"/>
              </a:rPr>
              <a:t>call</a:t>
            </a:r>
            <a:r>
              <a:rPr sz="1800" spc="120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2AA198"/>
                </a:solidFill>
                <a:latin typeface="Calibri"/>
                <a:cs typeface="Calibri"/>
              </a:rPr>
              <a:t>a</a:t>
            </a:r>
            <a:r>
              <a:rPr sz="1800" spc="13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85" dirty="0">
                <a:solidFill>
                  <a:srgbClr val="2AA198"/>
                </a:solidFill>
                <a:latin typeface="Calibri"/>
                <a:cs typeface="Calibri"/>
              </a:rPr>
              <a:t>class</a:t>
            </a:r>
            <a:r>
              <a:rPr sz="1800" spc="120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2AA198"/>
                </a:solidFill>
                <a:latin typeface="Calibri"/>
                <a:cs typeface="Calibri"/>
              </a:rPr>
              <a:t>as</a:t>
            </a:r>
            <a:r>
              <a:rPr sz="1800" spc="14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2AA198"/>
                </a:solidFill>
                <a:latin typeface="Calibri"/>
                <a:cs typeface="Calibri"/>
              </a:rPr>
              <a:t>a</a:t>
            </a:r>
            <a:r>
              <a:rPr sz="1800" spc="130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2AA198"/>
                </a:solidFill>
                <a:latin typeface="Calibri"/>
                <a:cs typeface="Calibri"/>
              </a:rPr>
              <a:t>function"</a:t>
            </a: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);</a:t>
            </a:r>
            <a:r>
              <a:rPr sz="18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r>
              <a:rPr sz="1800" spc="1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268BD2"/>
                </a:solidFill>
                <a:latin typeface="Calibri"/>
                <a:cs typeface="Calibri"/>
              </a:rPr>
              <a:t>var </a:t>
            </a:r>
            <a:r>
              <a:rPr sz="1800" spc="220" dirty="0">
                <a:solidFill>
                  <a:srgbClr val="B58900"/>
                </a:solidFill>
                <a:latin typeface="Calibri"/>
                <a:cs typeface="Calibri"/>
              </a:rPr>
              <a:t>Scoring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 </a:t>
            </a: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function </a:t>
            </a:r>
            <a:r>
              <a:rPr sz="1800" spc="225" dirty="0">
                <a:solidFill>
                  <a:srgbClr val="3E3E3E"/>
                </a:solidFill>
                <a:latin typeface="Calibri"/>
                <a:cs typeface="Calibri"/>
              </a:rPr>
              <a:t>Scoring()</a:t>
            </a:r>
            <a:r>
              <a:rPr sz="1800" spc="-2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1800" spc="185" dirty="0">
                <a:solidFill>
                  <a:srgbClr val="B58900"/>
                </a:solidFill>
                <a:latin typeface="Calibri"/>
                <a:cs typeface="Calibri"/>
              </a:rPr>
              <a:t>_classCallCheck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</a:t>
            </a:r>
            <a:r>
              <a:rPr sz="1800" spc="18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r>
              <a:rPr sz="18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0" dirty="0">
                <a:solidFill>
                  <a:srgbClr val="B58900"/>
                </a:solidFill>
                <a:latin typeface="Calibri"/>
                <a:cs typeface="Calibri"/>
              </a:rPr>
              <a:t>Scoring</a:t>
            </a:r>
            <a:r>
              <a:rPr sz="1800" spc="200" dirty="0">
                <a:solidFill>
                  <a:srgbClr val="3E3E3E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5"/>
              </a:spcBef>
            </a:pPr>
            <a:r>
              <a:rPr sz="1800" spc="15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.score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</a:t>
            </a:r>
            <a:r>
              <a:rPr sz="1800" spc="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4" dirty="0">
                <a:solidFill>
                  <a:srgbClr val="3E3E3E"/>
                </a:solidFill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2166" y="519066"/>
            <a:ext cx="411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Webpack</a:t>
            </a:r>
            <a:r>
              <a:rPr sz="3600" spc="-2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Benefits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446" y="1957832"/>
            <a:ext cx="8780145" cy="3914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53085" indent="-635">
              <a:lnSpc>
                <a:spcPct val="100000"/>
              </a:lnSpc>
              <a:spcBef>
                <a:spcPts val="105"/>
              </a:spcBef>
            </a:pP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Interactive </a:t>
            </a:r>
            <a:r>
              <a:rPr sz="2000" spc="295" dirty="0">
                <a:solidFill>
                  <a:srgbClr val="3E3E3E"/>
                </a:solidFill>
                <a:latin typeface="Calibri"/>
                <a:cs typeface="Calibri"/>
              </a:rPr>
              <a:t>coding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-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instead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of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write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code,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compile, </a:t>
            </a: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wait,</a:t>
            </a:r>
            <a:r>
              <a:rPr sz="2000" spc="-2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reload 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Hot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Module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Reload</a:t>
            </a:r>
            <a:r>
              <a:rPr sz="20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(HMR)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457834">
              <a:lnSpc>
                <a:spcPct val="100000"/>
              </a:lnSpc>
              <a:spcBef>
                <a:spcPts val="5"/>
              </a:spcBef>
            </a:pP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Seamless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compilation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of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anything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code,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styles, </a:t>
            </a:r>
            <a:r>
              <a:rPr sz="2000" spc="165" dirty="0">
                <a:solidFill>
                  <a:srgbClr val="3E3E3E"/>
                </a:solidFill>
                <a:latin typeface="Calibri"/>
                <a:cs typeface="Calibri"/>
              </a:rPr>
              <a:t>layout,</a:t>
            </a:r>
            <a:r>
              <a:rPr sz="2000" spc="-1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images,  </a:t>
            </a:r>
            <a:r>
              <a:rPr sz="2000" spc="160" dirty="0">
                <a:solidFill>
                  <a:srgbClr val="3E3E3E"/>
                </a:solidFill>
                <a:latin typeface="Calibri"/>
                <a:cs typeface="Calibri"/>
              </a:rPr>
              <a:t>fonts,</a:t>
            </a:r>
            <a:r>
              <a:rPr sz="20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65" dirty="0">
                <a:solidFill>
                  <a:srgbClr val="3E3E3E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Consistent tooling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not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tied to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a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particular </a:t>
            </a: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IDE</a:t>
            </a:r>
            <a:r>
              <a:rPr sz="2000" spc="-2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and/or </a:t>
            </a:r>
            <a:r>
              <a:rPr sz="2000" spc="360" dirty="0">
                <a:solidFill>
                  <a:srgbClr val="3E3E3E"/>
                </a:solidFill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0000"/>
              </a:lnSpc>
              <a:spcBef>
                <a:spcPts val="2130"/>
              </a:spcBef>
            </a:pP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Modularity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write</a:t>
            </a: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4" dirty="0">
                <a:solidFill>
                  <a:srgbClr val="3E3E3E"/>
                </a:solidFill>
                <a:latin typeface="Calibri"/>
                <a:cs typeface="Calibri"/>
              </a:rPr>
              <a:t>code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</a:t>
            </a:r>
            <a:r>
              <a:rPr sz="2000" spc="1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benefits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2000" spc="1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small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modules,</a:t>
            </a:r>
            <a:r>
              <a:rPr sz="20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ship</a:t>
            </a:r>
            <a:r>
              <a:rPr sz="20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4" dirty="0">
                <a:solidFill>
                  <a:srgbClr val="3E3E3E"/>
                </a:solidFill>
                <a:latin typeface="Calibri"/>
                <a:cs typeface="Calibri"/>
              </a:rPr>
              <a:t>code</a:t>
            </a:r>
            <a:r>
              <a:rPr sz="2000" spc="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in 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bundles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6667" y="2971800"/>
            <a:ext cx="2257425" cy="914400"/>
          </a:xfrm>
          <a:custGeom>
            <a:avLst/>
            <a:gdLst/>
            <a:ahLst/>
            <a:cxnLst/>
            <a:rect l="l" t="t" r="r" b="b"/>
            <a:pathLst>
              <a:path w="2257425" h="914400">
                <a:moveTo>
                  <a:pt x="1799844" y="0"/>
                </a:moveTo>
                <a:lnTo>
                  <a:pt x="0" y="0"/>
                </a:lnTo>
                <a:lnTo>
                  <a:pt x="0" y="914400"/>
                </a:lnTo>
                <a:lnTo>
                  <a:pt x="1799844" y="914400"/>
                </a:lnTo>
                <a:lnTo>
                  <a:pt x="2257044" y="457200"/>
                </a:lnTo>
                <a:lnTo>
                  <a:pt x="17998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90517" y="3221228"/>
            <a:ext cx="104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3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3211" y="29718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0049" y="3038347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2400" spc="315" dirty="0">
                <a:solidFill>
                  <a:srgbClr val="FFFFFF"/>
                </a:solidFill>
              </a:rPr>
              <a:t>b</a:t>
            </a:r>
            <a:r>
              <a:rPr sz="2400" spc="280" dirty="0">
                <a:solidFill>
                  <a:srgbClr val="FFFFFF"/>
                </a:solidFill>
              </a:rPr>
              <a:t>a</a:t>
            </a:r>
            <a:r>
              <a:rPr sz="2400" spc="300" dirty="0">
                <a:solidFill>
                  <a:srgbClr val="FFFFFF"/>
                </a:solidFill>
              </a:rPr>
              <a:t>be</a:t>
            </a:r>
            <a:r>
              <a:rPr sz="2400" spc="130" dirty="0">
                <a:solidFill>
                  <a:srgbClr val="FFFFFF"/>
                </a:solidFill>
              </a:rPr>
              <a:t>l</a:t>
            </a:r>
            <a:r>
              <a:rPr sz="2400" spc="200" dirty="0">
                <a:solidFill>
                  <a:srgbClr val="FFFFFF"/>
                </a:solidFill>
              </a:rPr>
              <a:t>-  </a:t>
            </a:r>
            <a:r>
              <a:rPr sz="2400" spc="130" dirty="0">
                <a:solidFill>
                  <a:srgbClr val="FFFFFF"/>
                </a:solidFill>
              </a:rPr>
              <a:t>l</a:t>
            </a:r>
            <a:r>
              <a:rPr sz="2400" spc="295" dirty="0">
                <a:solidFill>
                  <a:srgbClr val="FFFFFF"/>
                </a:solidFill>
              </a:rPr>
              <a:t>oa</a:t>
            </a:r>
            <a:r>
              <a:rPr sz="2400" spc="310" dirty="0">
                <a:solidFill>
                  <a:srgbClr val="FFFFFF"/>
                </a:solidFill>
              </a:rPr>
              <a:t>d</a:t>
            </a:r>
            <a:r>
              <a:rPr sz="2400" spc="254" dirty="0">
                <a:solidFill>
                  <a:srgbClr val="FFFFFF"/>
                </a:solidFill>
              </a:rPr>
              <a:t>e</a:t>
            </a:r>
            <a:r>
              <a:rPr sz="2400" spc="150" dirty="0">
                <a:solidFill>
                  <a:srgbClr val="FFFFFF"/>
                </a:solidFill>
              </a:rPr>
              <a:t>r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914388" y="29718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3731" y="3221228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bund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424" y="2971800"/>
            <a:ext cx="2257425" cy="914400"/>
          </a:xfrm>
          <a:custGeom>
            <a:avLst/>
            <a:gdLst/>
            <a:ahLst/>
            <a:cxnLst/>
            <a:rect l="l" t="t" r="r" b="b"/>
            <a:pathLst>
              <a:path w="2257425" h="914400">
                <a:moveTo>
                  <a:pt x="1799844" y="0"/>
                </a:moveTo>
                <a:lnTo>
                  <a:pt x="0" y="0"/>
                </a:lnTo>
                <a:lnTo>
                  <a:pt x="0" y="914400"/>
                </a:lnTo>
                <a:lnTo>
                  <a:pt x="1799844" y="914400"/>
                </a:lnTo>
                <a:lnTo>
                  <a:pt x="2257044" y="457200"/>
                </a:lnTo>
                <a:lnTo>
                  <a:pt x="17998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9669" y="3221228"/>
            <a:ext cx="104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3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6392" y="2967227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3754" y="3033031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3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00" dirty="0">
                <a:solidFill>
                  <a:srgbClr val="FFFFFF"/>
                </a:solidFill>
                <a:latin typeface="Calibri"/>
                <a:cs typeface="Calibri"/>
              </a:rPr>
              <a:t>-  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400" spc="3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68640" y="29718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98366" y="3221228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bund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2515" y="29718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21652" y="3038347"/>
            <a:ext cx="1005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FFFFF"/>
                </a:solidFill>
              </a:rPr>
              <a:t>tee-  </a:t>
            </a:r>
            <a:r>
              <a:rPr sz="2400" spc="130" dirty="0">
                <a:solidFill>
                  <a:srgbClr val="FFFFFF"/>
                </a:solidFill>
              </a:rPr>
              <a:t>l</a:t>
            </a:r>
            <a:r>
              <a:rPr sz="2400" spc="295" dirty="0">
                <a:solidFill>
                  <a:srgbClr val="FFFFFF"/>
                </a:solidFill>
              </a:rPr>
              <a:t>oa</a:t>
            </a:r>
            <a:r>
              <a:rPr sz="2400" spc="310" dirty="0">
                <a:solidFill>
                  <a:srgbClr val="FFFFFF"/>
                </a:solidFill>
              </a:rPr>
              <a:t>d</a:t>
            </a:r>
            <a:r>
              <a:rPr sz="2400" spc="254" dirty="0">
                <a:solidFill>
                  <a:srgbClr val="FFFFFF"/>
                </a:solidFill>
              </a:rPr>
              <a:t>e</a:t>
            </a:r>
            <a:r>
              <a:rPr sz="2400" spc="150" dirty="0">
                <a:solidFill>
                  <a:srgbClr val="FFFFFF"/>
                </a:solidFill>
              </a:rPr>
              <a:t>r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424" y="2971800"/>
            <a:ext cx="2257425" cy="914400"/>
          </a:xfrm>
          <a:custGeom>
            <a:avLst/>
            <a:gdLst/>
            <a:ahLst/>
            <a:cxnLst/>
            <a:rect l="l" t="t" r="r" b="b"/>
            <a:pathLst>
              <a:path w="2257425" h="914400">
                <a:moveTo>
                  <a:pt x="1799844" y="0"/>
                </a:moveTo>
                <a:lnTo>
                  <a:pt x="0" y="0"/>
                </a:lnTo>
                <a:lnTo>
                  <a:pt x="0" y="914400"/>
                </a:lnTo>
                <a:lnTo>
                  <a:pt x="1799844" y="914400"/>
                </a:lnTo>
                <a:lnTo>
                  <a:pt x="2257044" y="457200"/>
                </a:lnTo>
                <a:lnTo>
                  <a:pt x="17998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9669" y="3221228"/>
            <a:ext cx="104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3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6392" y="2967227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3754" y="3033031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2400" spc="315" dirty="0">
                <a:solidFill>
                  <a:srgbClr val="FFFFFF"/>
                </a:solidFill>
              </a:rPr>
              <a:t>b</a:t>
            </a:r>
            <a:r>
              <a:rPr sz="2400" spc="280" dirty="0">
                <a:solidFill>
                  <a:srgbClr val="FFFFFF"/>
                </a:solidFill>
              </a:rPr>
              <a:t>a</a:t>
            </a:r>
            <a:r>
              <a:rPr sz="2400" spc="300" dirty="0">
                <a:solidFill>
                  <a:srgbClr val="FFFFFF"/>
                </a:solidFill>
              </a:rPr>
              <a:t>be</a:t>
            </a:r>
            <a:r>
              <a:rPr sz="2400" spc="130" dirty="0">
                <a:solidFill>
                  <a:srgbClr val="FFFFFF"/>
                </a:solidFill>
              </a:rPr>
              <a:t>l</a:t>
            </a:r>
            <a:r>
              <a:rPr sz="2400" spc="200" dirty="0">
                <a:solidFill>
                  <a:srgbClr val="FFFFFF"/>
                </a:solidFill>
              </a:rPr>
              <a:t>-  </a:t>
            </a:r>
            <a:r>
              <a:rPr sz="2400" spc="130" dirty="0">
                <a:solidFill>
                  <a:srgbClr val="FFFFFF"/>
                </a:solidFill>
              </a:rPr>
              <a:t>l</a:t>
            </a:r>
            <a:r>
              <a:rPr sz="2400" spc="295" dirty="0">
                <a:solidFill>
                  <a:srgbClr val="FFFFFF"/>
                </a:solidFill>
              </a:rPr>
              <a:t>oa</a:t>
            </a:r>
            <a:r>
              <a:rPr sz="2400" spc="310" dirty="0">
                <a:solidFill>
                  <a:srgbClr val="FFFFFF"/>
                </a:solidFill>
              </a:rPr>
              <a:t>d</a:t>
            </a:r>
            <a:r>
              <a:rPr sz="2400" spc="254" dirty="0">
                <a:solidFill>
                  <a:srgbClr val="FFFFFF"/>
                </a:solidFill>
              </a:rPr>
              <a:t>e</a:t>
            </a:r>
            <a:r>
              <a:rPr sz="2400" spc="150" dirty="0">
                <a:solidFill>
                  <a:srgbClr val="FFFFFF"/>
                </a:solidFill>
              </a:rPr>
              <a:t>r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168640" y="29718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98366" y="3221228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bund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4336" y="2700463"/>
            <a:ext cx="1391285" cy="255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600" spc="2660" dirty="0">
                <a:solidFill>
                  <a:srgbClr val="A62E5C"/>
                </a:solidFill>
                <a:latin typeface="Calibri"/>
                <a:cs typeface="Calibri"/>
              </a:rPr>
              <a:t>T</a:t>
            </a:r>
            <a:endParaRPr sz="16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669" y="3221228"/>
            <a:ext cx="104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3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6392" y="2967227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3754" y="3033031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3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00" dirty="0">
                <a:solidFill>
                  <a:srgbClr val="FFFFFF"/>
                </a:solidFill>
                <a:latin typeface="Calibri"/>
                <a:cs typeface="Calibri"/>
              </a:rPr>
              <a:t>-  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400" spc="3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8640" y="29718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98366" y="3221228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bund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2515" y="29718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21652" y="3038347"/>
            <a:ext cx="1005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tee-  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400" spc="3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8379" y="5009388"/>
            <a:ext cx="1873250" cy="7239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9939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570"/>
              </a:spcBef>
            </a:pPr>
            <a:r>
              <a:rPr sz="2000" spc="210" dirty="0">
                <a:solidFill>
                  <a:srgbClr val="FFFFFF"/>
                </a:solidFill>
                <a:latin typeface="Calibri"/>
                <a:cs typeface="Calibri"/>
              </a:rPr>
              <a:t>console.log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6247" y="3881628"/>
            <a:ext cx="935990" cy="937260"/>
          </a:xfrm>
          <a:custGeom>
            <a:avLst/>
            <a:gdLst/>
            <a:ahLst/>
            <a:cxnLst/>
            <a:rect l="l" t="t" r="r" b="b"/>
            <a:pathLst>
              <a:path w="935990" h="937260">
                <a:moveTo>
                  <a:pt x="935736" y="469392"/>
                </a:moveTo>
                <a:lnTo>
                  <a:pt x="0" y="469392"/>
                </a:lnTo>
                <a:lnTo>
                  <a:pt x="467868" y="937260"/>
                </a:lnTo>
                <a:lnTo>
                  <a:pt x="935736" y="469392"/>
                </a:lnTo>
                <a:close/>
              </a:path>
              <a:path w="935990" h="937260">
                <a:moveTo>
                  <a:pt x="701802" y="0"/>
                </a:moveTo>
                <a:lnTo>
                  <a:pt x="233934" y="0"/>
                </a:lnTo>
                <a:lnTo>
                  <a:pt x="233934" y="469392"/>
                </a:lnTo>
                <a:lnTo>
                  <a:pt x="701802" y="469392"/>
                </a:lnTo>
                <a:lnTo>
                  <a:pt x="70180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4294" y="1321645"/>
            <a:ext cx="19062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268BD2"/>
                </a:solidFill>
                <a:latin typeface="Calibri"/>
                <a:cs typeface="Calibri"/>
              </a:rPr>
              <a:t>class </a:t>
            </a:r>
            <a:r>
              <a:rPr sz="1800" spc="220" dirty="0">
                <a:solidFill>
                  <a:srgbClr val="3E3E3E"/>
                </a:solidFill>
                <a:latin typeface="Calibri"/>
                <a:cs typeface="Calibri"/>
              </a:rPr>
              <a:t>Scoring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  </a:t>
            </a:r>
            <a:r>
              <a:rPr sz="1800" spc="185" dirty="0">
                <a:solidFill>
                  <a:srgbClr val="859900"/>
                </a:solidFill>
                <a:latin typeface="Calibri"/>
                <a:cs typeface="Calibri"/>
              </a:rPr>
              <a:t>constructor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()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  </a:t>
            </a:r>
            <a:r>
              <a:rPr sz="1800" spc="15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.score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</a:t>
            </a:r>
            <a:r>
              <a:rPr sz="1800" spc="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4" dirty="0">
                <a:solidFill>
                  <a:srgbClr val="3E3E3E"/>
                </a:solidFill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669" y="3221228"/>
            <a:ext cx="104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3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6392" y="2967227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3754" y="3033031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3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00" dirty="0">
                <a:solidFill>
                  <a:srgbClr val="FFFFFF"/>
                </a:solidFill>
                <a:latin typeface="Calibri"/>
                <a:cs typeface="Calibri"/>
              </a:rPr>
              <a:t>-  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400" spc="3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8640" y="29718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98366" y="3221228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bund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2515" y="29718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21652" y="3038347"/>
            <a:ext cx="1005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tee-  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400" spc="3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8379" y="5009388"/>
            <a:ext cx="1873250" cy="7239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9939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570"/>
              </a:spcBef>
            </a:pPr>
            <a:r>
              <a:rPr sz="2000" spc="210" dirty="0">
                <a:solidFill>
                  <a:srgbClr val="FFFFFF"/>
                </a:solidFill>
                <a:latin typeface="Calibri"/>
                <a:cs typeface="Calibri"/>
              </a:rPr>
              <a:t>console.log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6247" y="3881628"/>
            <a:ext cx="935990" cy="937260"/>
          </a:xfrm>
          <a:custGeom>
            <a:avLst/>
            <a:gdLst/>
            <a:ahLst/>
            <a:cxnLst/>
            <a:rect l="l" t="t" r="r" b="b"/>
            <a:pathLst>
              <a:path w="935990" h="937260">
                <a:moveTo>
                  <a:pt x="935736" y="469392"/>
                </a:moveTo>
                <a:lnTo>
                  <a:pt x="0" y="469392"/>
                </a:lnTo>
                <a:lnTo>
                  <a:pt x="467868" y="937260"/>
                </a:lnTo>
                <a:lnTo>
                  <a:pt x="935736" y="469392"/>
                </a:lnTo>
                <a:close/>
              </a:path>
              <a:path w="935990" h="937260">
                <a:moveTo>
                  <a:pt x="701802" y="0"/>
                </a:moveTo>
                <a:lnTo>
                  <a:pt x="233934" y="0"/>
                </a:lnTo>
                <a:lnTo>
                  <a:pt x="233934" y="469392"/>
                </a:lnTo>
                <a:lnTo>
                  <a:pt x="701802" y="469392"/>
                </a:lnTo>
                <a:lnTo>
                  <a:pt x="70180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4883" y="410352"/>
            <a:ext cx="592455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function </a:t>
            </a:r>
            <a:r>
              <a:rPr sz="1800" spc="185" dirty="0">
                <a:solidFill>
                  <a:srgbClr val="B58900"/>
                </a:solidFill>
                <a:latin typeface="Calibri"/>
                <a:cs typeface="Calibri"/>
              </a:rPr>
              <a:t>_classCallCheck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(instance, </a:t>
            </a:r>
            <a:r>
              <a:rPr sz="1800" spc="190" dirty="0">
                <a:solidFill>
                  <a:srgbClr val="3E3E3E"/>
                </a:solidFill>
                <a:latin typeface="Calibri"/>
                <a:cs typeface="Calibri"/>
              </a:rPr>
              <a:t>Constructor)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r>
              <a:rPr sz="1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268BD2"/>
                </a:solidFill>
                <a:latin typeface="Calibri"/>
                <a:cs typeface="Calibri"/>
              </a:rPr>
              <a:t>if  </a:t>
            </a: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(!(instance </a:t>
            </a: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instanceof 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Constructor))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 </a:t>
            </a:r>
            <a:r>
              <a:rPr sz="1800" spc="160" dirty="0">
                <a:solidFill>
                  <a:srgbClr val="268BD2"/>
                </a:solidFill>
                <a:latin typeface="Calibri"/>
                <a:cs typeface="Calibri"/>
              </a:rPr>
              <a:t>throw </a:t>
            </a:r>
            <a:r>
              <a:rPr sz="1800" spc="175" dirty="0">
                <a:solidFill>
                  <a:srgbClr val="268BD2"/>
                </a:solidFill>
                <a:latin typeface="Calibri"/>
                <a:cs typeface="Calibri"/>
              </a:rPr>
              <a:t>new  </a:t>
            </a:r>
            <a:r>
              <a:rPr sz="1800" spc="195" dirty="0">
                <a:solidFill>
                  <a:srgbClr val="859900"/>
                </a:solidFill>
                <a:latin typeface="Calibri"/>
                <a:cs typeface="Calibri"/>
              </a:rPr>
              <a:t>TypeError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(</a:t>
            </a:r>
            <a:r>
              <a:rPr sz="1800" spc="195" dirty="0">
                <a:solidFill>
                  <a:srgbClr val="2AA198"/>
                </a:solidFill>
                <a:latin typeface="Calibri"/>
                <a:cs typeface="Calibri"/>
              </a:rPr>
              <a:t>"Cannot</a:t>
            </a:r>
            <a:r>
              <a:rPr sz="1800" spc="100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2AA198"/>
                </a:solidFill>
                <a:latin typeface="Calibri"/>
                <a:cs typeface="Calibri"/>
              </a:rPr>
              <a:t>call</a:t>
            </a:r>
            <a:r>
              <a:rPr sz="1800" spc="12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2AA198"/>
                </a:solidFill>
                <a:latin typeface="Calibri"/>
                <a:cs typeface="Calibri"/>
              </a:rPr>
              <a:t>a</a:t>
            </a:r>
            <a:r>
              <a:rPr sz="1800" spc="14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85" dirty="0">
                <a:solidFill>
                  <a:srgbClr val="2AA198"/>
                </a:solidFill>
                <a:latin typeface="Calibri"/>
                <a:cs typeface="Calibri"/>
              </a:rPr>
              <a:t>class</a:t>
            </a:r>
            <a:r>
              <a:rPr sz="1800" spc="12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2AA198"/>
                </a:solidFill>
                <a:latin typeface="Calibri"/>
                <a:cs typeface="Calibri"/>
              </a:rPr>
              <a:t>as</a:t>
            </a:r>
            <a:r>
              <a:rPr sz="1800" spc="130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2AA198"/>
                </a:solidFill>
                <a:latin typeface="Calibri"/>
                <a:cs typeface="Calibri"/>
              </a:rPr>
              <a:t>a</a:t>
            </a:r>
            <a:r>
              <a:rPr sz="1800" spc="13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2AA198"/>
                </a:solidFill>
                <a:latin typeface="Calibri"/>
                <a:cs typeface="Calibri"/>
              </a:rPr>
              <a:t>function"</a:t>
            </a: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);</a:t>
            </a:r>
            <a:r>
              <a:rPr sz="1800" spc="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r>
              <a:rPr sz="1800" spc="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268BD2"/>
                </a:solidFill>
                <a:latin typeface="Calibri"/>
                <a:cs typeface="Calibri"/>
              </a:rPr>
              <a:t>var </a:t>
            </a:r>
            <a:r>
              <a:rPr sz="1800" spc="220" dirty="0">
                <a:solidFill>
                  <a:srgbClr val="B58900"/>
                </a:solidFill>
                <a:latin typeface="Calibri"/>
                <a:cs typeface="Calibri"/>
              </a:rPr>
              <a:t>Scoring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 </a:t>
            </a: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function </a:t>
            </a:r>
            <a:r>
              <a:rPr sz="1800" spc="225" dirty="0">
                <a:solidFill>
                  <a:srgbClr val="3E3E3E"/>
                </a:solidFill>
                <a:latin typeface="Calibri"/>
                <a:cs typeface="Calibri"/>
              </a:rPr>
              <a:t>Scoring()</a:t>
            </a:r>
            <a:r>
              <a:rPr sz="1800" spc="-2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1800" spc="185" dirty="0">
                <a:solidFill>
                  <a:srgbClr val="B58900"/>
                </a:solidFill>
                <a:latin typeface="Calibri"/>
                <a:cs typeface="Calibri"/>
              </a:rPr>
              <a:t>_classCallCheck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</a:t>
            </a:r>
            <a:r>
              <a:rPr sz="1800" spc="18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r>
              <a:rPr sz="18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0" dirty="0">
                <a:solidFill>
                  <a:srgbClr val="B58900"/>
                </a:solidFill>
                <a:latin typeface="Calibri"/>
                <a:cs typeface="Calibri"/>
              </a:rPr>
              <a:t>Scoring</a:t>
            </a:r>
            <a:r>
              <a:rPr sz="1800" spc="200" dirty="0">
                <a:solidFill>
                  <a:srgbClr val="3E3E3E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800" spc="15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.score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</a:t>
            </a:r>
            <a:r>
              <a:rPr sz="1800" spc="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4" dirty="0">
                <a:solidFill>
                  <a:srgbClr val="3E3E3E"/>
                </a:solidFill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424" y="1418844"/>
            <a:ext cx="2257425" cy="914400"/>
          </a:xfrm>
          <a:custGeom>
            <a:avLst/>
            <a:gdLst/>
            <a:ahLst/>
            <a:cxnLst/>
            <a:rect l="l" t="t" r="r" b="b"/>
            <a:pathLst>
              <a:path w="2257425" h="914400">
                <a:moveTo>
                  <a:pt x="1799844" y="0"/>
                </a:moveTo>
                <a:lnTo>
                  <a:pt x="0" y="0"/>
                </a:lnTo>
                <a:lnTo>
                  <a:pt x="0" y="914400"/>
                </a:lnTo>
                <a:lnTo>
                  <a:pt x="1799844" y="914400"/>
                </a:lnTo>
                <a:lnTo>
                  <a:pt x="2257044" y="457200"/>
                </a:lnTo>
                <a:lnTo>
                  <a:pt x="17998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9669" y="1668879"/>
            <a:ext cx="104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3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6392" y="1414272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3754" y="1480682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2400" spc="315" dirty="0">
                <a:solidFill>
                  <a:srgbClr val="FFFFFF"/>
                </a:solidFill>
              </a:rPr>
              <a:t>b</a:t>
            </a:r>
            <a:r>
              <a:rPr sz="2400" spc="280" dirty="0">
                <a:solidFill>
                  <a:srgbClr val="FFFFFF"/>
                </a:solidFill>
              </a:rPr>
              <a:t>a</a:t>
            </a:r>
            <a:r>
              <a:rPr sz="2400" spc="300" dirty="0">
                <a:solidFill>
                  <a:srgbClr val="FFFFFF"/>
                </a:solidFill>
              </a:rPr>
              <a:t>be</a:t>
            </a:r>
            <a:r>
              <a:rPr sz="2400" spc="130" dirty="0">
                <a:solidFill>
                  <a:srgbClr val="FFFFFF"/>
                </a:solidFill>
              </a:rPr>
              <a:t>l</a:t>
            </a:r>
            <a:r>
              <a:rPr sz="2400" spc="200" dirty="0">
                <a:solidFill>
                  <a:srgbClr val="FFFFFF"/>
                </a:solidFill>
              </a:rPr>
              <a:t>-  </a:t>
            </a:r>
            <a:r>
              <a:rPr sz="2400" spc="130" dirty="0">
                <a:solidFill>
                  <a:srgbClr val="FFFFFF"/>
                </a:solidFill>
              </a:rPr>
              <a:t>l</a:t>
            </a:r>
            <a:r>
              <a:rPr sz="2400" spc="295" dirty="0">
                <a:solidFill>
                  <a:srgbClr val="FFFFFF"/>
                </a:solidFill>
              </a:rPr>
              <a:t>oa</a:t>
            </a:r>
            <a:r>
              <a:rPr sz="2400" spc="310" dirty="0">
                <a:solidFill>
                  <a:srgbClr val="FFFFFF"/>
                </a:solidFill>
              </a:rPr>
              <a:t>d</a:t>
            </a:r>
            <a:r>
              <a:rPr sz="2400" spc="254" dirty="0">
                <a:solidFill>
                  <a:srgbClr val="FFFFFF"/>
                </a:solidFill>
              </a:rPr>
              <a:t>e</a:t>
            </a:r>
            <a:r>
              <a:rPr sz="2400" spc="150" dirty="0">
                <a:solidFill>
                  <a:srgbClr val="FFFFFF"/>
                </a:solidFill>
              </a:rPr>
              <a:t>r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168640" y="1418844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98366" y="1668879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bund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2515" y="1418844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1652" y="1485999"/>
            <a:ext cx="1005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tee-  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400" spc="3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8379" y="3457955"/>
            <a:ext cx="1873250" cy="7226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9875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565"/>
              </a:spcBef>
            </a:pPr>
            <a:r>
              <a:rPr sz="2000" spc="210" dirty="0">
                <a:solidFill>
                  <a:srgbClr val="FFFFFF"/>
                </a:solidFill>
                <a:latin typeface="Calibri"/>
                <a:cs typeface="Calibri"/>
              </a:rPr>
              <a:t>console.log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6247" y="2328672"/>
            <a:ext cx="935990" cy="937260"/>
          </a:xfrm>
          <a:custGeom>
            <a:avLst/>
            <a:gdLst/>
            <a:ahLst/>
            <a:cxnLst/>
            <a:rect l="l" t="t" r="r" b="b"/>
            <a:pathLst>
              <a:path w="935990" h="937260">
                <a:moveTo>
                  <a:pt x="935736" y="469391"/>
                </a:moveTo>
                <a:lnTo>
                  <a:pt x="0" y="469391"/>
                </a:lnTo>
                <a:lnTo>
                  <a:pt x="467868" y="937259"/>
                </a:lnTo>
                <a:lnTo>
                  <a:pt x="935736" y="469391"/>
                </a:lnTo>
                <a:close/>
              </a:path>
              <a:path w="935990" h="937260">
                <a:moveTo>
                  <a:pt x="701802" y="0"/>
                </a:moveTo>
                <a:lnTo>
                  <a:pt x="233934" y="0"/>
                </a:lnTo>
                <a:lnTo>
                  <a:pt x="233934" y="469391"/>
                </a:lnTo>
                <a:lnTo>
                  <a:pt x="701802" y="469391"/>
                </a:lnTo>
                <a:lnTo>
                  <a:pt x="70180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4282" y="4247115"/>
            <a:ext cx="592455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function </a:t>
            </a:r>
            <a:r>
              <a:rPr sz="1800" spc="185" dirty="0">
                <a:solidFill>
                  <a:srgbClr val="B58900"/>
                </a:solidFill>
                <a:latin typeface="Calibri"/>
                <a:cs typeface="Calibri"/>
              </a:rPr>
              <a:t>_classCallCheck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(instance, </a:t>
            </a:r>
            <a:r>
              <a:rPr sz="1800" spc="190" dirty="0">
                <a:solidFill>
                  <a:srgbClr val="3E3E3E"/>
                </a:solidFill>
                <a:latin typeface="Calibri"/>
                <a:cs typeface="Calibri"/>
              </a:rPr>
              <a:t>Constructor)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r>
              <a:rPr sz="18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268BD2"/>
                </a:solidFill>
                <a:latin typeface="Calibri"/>
                <a:cs typeface="Calibri"/>
              </a:rPr>
              <a:t>if  </a:t>
            </a: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(!(instance </a:t>
            </a: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instanceof 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Constructor))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 </a:t>
            </a:r>
            <a:r>
              <a:rPr sz="1800" spc="160" dirty="0">
                <a:solidFill>
                  <a:srgbClr val="268BD2"/>
                </a:solidFill>
                <a:latin typeface="Calibri"/>
                <a:cs typeface="Calibri"/>
              </a:rPr>
              <a:t>throw </a:t>
            </a:r>
            <a:r>
              <a:rPr sz="1800" spc="175" dirty="0">
                <a:solidFill>
                  <a:srgbClr val="268BD2"/>
                </a:solidFill>
                <a:latin typeface="Calibri"/>
                <a:cs typeface="Calibri"/>
              </a:rPr>
              <a:t>new  </a:t>
            </a:r>
            <a:r>
              <a:rPr sz="1800" spc="195" dirty="0">
                <a:solidFill>
                  <a:srgbClr val="859900"/>
                </a:solidFill>
                <a:latin typeface="Calibri"/>
                <a:cs typeface="Calibri"/>
              </a:rPr>
              <a:t>TypeError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(</a:t>
            </a:r>
            <a:r>
              <a:rPr sz="1800" spc="195" dirty="0">
                <a:solidFill>
                  <a:srgbClr val="2AA198"/>
                </a:solidFill>
                <a:latin typeface="Calibri"/>
                <a:cs typeface="Calibri"/>
              </a:rPr>
              <a:t>"Cannot</a:t>
            </a:r>
            <a:r>
              <a:rPr sz="1800" spc="100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2AA198"/>
                </a:solidFill>
                <a:latin typeface="Calibri"/>
                <a:cs typeface="Calibri"/>
              </a:rPr>
              <a:t>call</a:t>
            </a:r>
            <a:r>
              <a:rPr sz="1800" spc="12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2AA198"/>
                </a:solidFill>
                <a:latin typeface="Calibri"/>
                <a:cs typeface="Calibri"/>
              </a:rPr>
              <a:t>a</a:t>
            </a:r>
            <a:r>
              <a:rPr sz="1800" spc="14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85" dirty="0">
                <a:solidFill>
                  <a:srgbClr val="2AA198"/>
                </a:solidFill>
                <a:latin typeface="Calibri"/>
                <a:cs typeface="Calibri"/>
              </a:rPr>
              <a:t>class</a:t>
            </a:r>
            <a:r>
              <a:rPr sz="1800" spc="12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95" dirty="0">
                <a:solidFill>
                  <a:srgbClr val="2AA198"/>
                </a:solidFill>
                <a:latin typeface="Calibri"/>
                <a:cs typeface="Calibri"/>
              </a:rPr>
              <a:t>as</a:t>
            </a:r>
            <a:r>
              <a:rPr sz="1800" spc="130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90" dirty="0">
                <a:solidFill>
                  <a:srgbClr val="2AA198"/>
                </a:solidFill>
                <a:latin typeface="Calibri"/>
                <a:cs typeface="Calibri"/>
              </a:rPr>
              <a:t>a</a:t>
            </a:r>
            <a:r>
              <a:rPr sz="1800" spc="135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60" dirty="0">
                <a:solidFill>
                  <a:srgbClr val="2AA198"/>
                </a:solidFill>
                <a:latin typeface="Calibri"/>
                <a:cs typeface="Calibri"/>
              </a:rPr>
              <a:t>function"</a:t>
            </a:r>
            <a:r>
              <a:rPr sz="1800" spc="160" dirty="0">
                <a:solidFill>
                  <a:srgbClr val="3E3E3E"/>
                </a:solidFill>
                <a:latin typeface="Calibri"/>
                <a:cs typeface="Calibri"/>
              </a:rPr>
              <a:t>);</a:t>
            </a:r>
            <a:r>
              <a:rPr sz="1800" spc="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r>
              <a:rPr sz="1800" spc="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268BD2"/>
                </a:solidFill>
                <a:latin typeface="Calibri"/>
                <a:cs typeface="Calibri"/>
              </a:rPr>
              <a:t>var </a:t>
            </a:r>
            <a:r>
              <a:rPr sz="1800" spc="220" dirty="0">
                <a:solidFill>
                  <a:srgbClr val="B58900"/>
                </a:solidFill>
                <a:latin typeface="Calibri"/>
                <a:cs typeface="Calibri"/>
              </a:rPr>
              <a:t>Scoring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 </a:t>
            </a: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function </a:t>
            </a:r>
            <a:r>
              <a:rPr sz="1800" spc="225" dirty="0">
                <a:solidFill>
                  <a:srgbClr val="3E3E3E"/>
                </a:solidFill>
                <a:latin typeface="Calibri"/>
                <a:cs typeface="Calibri"/>
              </a:rPr>
              <a:t>Scoring()</a:t>
            </a:r>
            <a:r>
              <a:rPr sz="1800" spc="-2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1800" spc="185" dirty="0">
                <a:solidFill>
                  <a:srgbClr val="B58900"/>
                </a:solidFill>
                <a:latin typeface="Calibri"/>
                <a:cs typeface="Calibri"/>
              </a:rPr>
              <a:t>_classCallCheck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</a:t>
            </a:r>
            <a:r>
              <a:rPr sz="1800" spc="18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r>
              <a:rPr sz="18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0" dirty="0">
                <a:solidFill>
                  <a:srgbClr val="B58900"/>
                </a:solidFill>
                <a:latin typeface="Calibri"/>
                <a:cs typeface="Calibri"/>
              </a:rPr>
              <a:t>Scoring</a:t>
            </a:r>
            <a:r>
              <a:rPr sz="1800" spc="200" dirty="0">
                <a:solidFill>
                  <a:srgbClr val="3E3E3E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800" spc="15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.score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</a:t>
            </a:r>
            <a:r>
              <a:rPr sz="1800" spc="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4" dirty="0">
                <a:solidFill>
                  <a:srgbClr val="3E3E3E"/>
                </a:solidFill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5" y="1418844"/>
            <a:ext cx="2257425" cy="914400"/>
          </a:xfrm>
          <a:custGeom>
            <a:avLst/>
            <a:gdLst/>
            <a:ahLst/>
            <a:cxnLst/>
            <a:rect l="l" t="t" r="r" b="b"/>
            <a:pathLst>
              <a:path w="2257425" h="914400">
                <a:moveTo>
                  <a:pt x="1799844" y="0"/>
                </a:moveTo>
                <a:lnTo>
                  <a:pt x="0" y="0"/>
                </a:lnTo>
                <a:lnTo>
                  <a:pt x="0" y="914400"/>
                </a:lnTo>
                <a:lnTo>
                  <a:pt x="1799844" y="914400"/>
                </a:lnTo>
                <a:lnTo>
                  <a:pt x="2257044" y="457200"/>
                </a:lnTo>
                <a:lnTo>
                  <a:pt x="17998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1475" y="1668879"/>
            <a:ext cx="104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3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0203" y="1414272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7253" y="1480682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2400" spc="3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3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00" dirty="0">
                <a:solidFill>
                  <a:srgbClr val="FFFFFF"/>
                </a:solidFill>
                <a:latin typeface="Calibri"/>
                <a:cs typeface="Calibri"/>
              </a:rPr>
              <a:t>-  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400" spc="3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18547" y="1418844"/>
            <a:ext cx="2364105" cy="914400"/>
          </a:xfrm>
          <a:custGeom>
            <a:avLst/>
            <a:gdLst/>
            <a:ahLst/>
            <a:cxnLst/>
            <a:rect l="l" t="t" r="r" b="b"/>
            <a:pathLst>
              <a:path w="2364104" h="914400">
                <a:moveTo>
                  <a:pt x="1906524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1906524" y="914400"/>
                </a:lnTo>
                <a:lnTo>
                  <a:pt x="2363724" y="457200"/>
                </a:lnTo>
                <a:lnTo>
                  <a:pt x="190652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58325" y="1668879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FFFFFF"/>
                </a:solidFill>
                <a:latin typeface="Calibri"/>
                <a:cs typeface="Calibri"/>
              </a:rPr>
              <a:t>bund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9376" y="1418844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67808" y="1485999"/>
            <a:ext cx="1005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tee-  </a:t>
            </a:r>
            <a:r>
              <a:rPr sz="2400" spc="1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29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400" spc="3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8664" y="3457955"/>
            <a:ext cx="1871980" cy="7226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9875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565"/>
              </a:spcBef>
            </a:pPr>
            <a:r>
              <a:rPr sz="2000" spc="210" dirty="0">
                <a:solidFill>
                  <a:srgbClr val="FFFFFF"/>
                </a:solidFill>
                <a:latin typeface="Calibri"/>
                <a:cs typeface="Calibri"/>
              </a:rPr>
              <a:t>console.log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66531" y="2328672"/>
            <a:ext cx="935990" cy="937260"/>
          </a:xfrm>
          <a:custGeom>
            <a:avLst/>
            <a:gdLst/>
            <a:ahLst/>
            <a:cxnLst/>
            <a:rect l="l" t="t" r="r" b="b"/>
            <a:pathLst>
              <a:path w="935990" h="937260">
                <a:moveTo>
                  <a:pt x="935736" y="469391"/>
                </a:moveTo>
                <a:lnTo>
                  <a:pt x="0" y="469391"/>
                </a:lnTo>
                <a:lnTo>
                  <a:pt x="467868" y="937259"/>
                </a:lnTo>
                <a:lnTo>
                  <a:pt x="935736" y="469391"/>
                </a:lnTo>
                <a:close/>
              </a:path>
              <a:path w="935990" h="937260">
                <a:moveTo>
                  <a:pt x="701802" y="0"/>
                </a:moveTo>
                <a:lnTo>
                  <a:pt x="233934" y="0"/>
                </a:lnTo>
                <a:lnTo>
                  <a:pt x="233934" y="469391"/>
                </a:lnTo>
                <a:lnTo>
                  <a:pt x="701802" y="469391"/>
                </a:lnTo>
                <a:lnTo>
                  <a:pt x="70180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30096" y="4199277"/>
            <a:ext cx="19062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268BD2"/>
                </a:solidFill>
                <a:latin typeface="Calibri"/>
                <a:cs typeface="Calibri"/>
              </a:rPr>
              <a:t>class </a:t>
            </a:r>
            <a:r>
              <a:rPr sz="1800" spc="220" dirty="0">
                <a:solidFill>
                  <a:srgbClr val="3E3E3E"/>
                </a:solidFill>
                <a:latin typeface="Calibri"/>
                <a:cs typeface="Calibri"/>
              </a:rPr>
              <a:t>Scoring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  </a:t>
            </a:r>
            <a:r>
              <a:rPr sz="1800" spc="185" dirty="0">
                <a:solidFill>
                  <a:srgbClr val="859900"/>
                </a:solidFill>
                <a:latin typeface="Calibri"/>
                <a:cs typeface="Calibri"/>
              </a:rPr>
              <a:t>constructor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()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  </a:t>
            </a:r>
            <a:r>
              <a:rPr sz="1800" spc="15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.score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</a:t>
            </a:r>
            <a:r>
              <a:rPr sz="1800" spc="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4" dirty="0">
                <a:solidFill>
                  <a:srgbClr val="3E3E3E"/>
                </a:solidFill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4558" y="4247115"/>
            <a:ext cx="452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function </a:t>
            </a:r>
            <a:r>
              <a:rPr sz="1800" spc="185" dirty="0">
                <a:solidFill>
                  <a:srgbClr val="B58900"/>
                </a:solidFill>
                <a:latin typeface="Calibri"/>
                <a:cs typeface="Calibri"/>
              </a:rPr>
              <a:t>_classCallCheck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(instance,</a:t>
            </a:r>
            <a:r>
              <a:rPr sz="1800" spc="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54" dirty="0">
                <a:solidFill>
                  <a:srgbClr val="3E3E3E"/>
                </a:solidFill>
                <a:latin typeface="Calibri"/>
                <a:cs typeface="Calibri"/>
              </a:rPr>
              <a:t>Con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4558" y="4521436"/>
            <a:ext cx="4477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(!(instance </a:t>
            </a: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instanceof 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Constructor))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r>
              <a:rPr sz="1800" spc="-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25" dirty="0">
                <a:solidFill>
                  <a:srgbClr val="268BD2"/>
                </a:solidFill>
                <a:latin typeface="Calibri"/>
                <a:cs typeface="Calibri"/>
              </a:rPr>
              <a:t>t  </a:t>
            </a:r>
            <a:r>
              <a:rPr sz="1800" spc="195" dirty="0">
                <a:solidFill>
                  <a:srgbClr val="859900"/>
                </a:solidFill>
                <a:latin typeface="Calibri"/>
                <a:cs typeface="Calibri"/>
              </a:rPr>
              <a:t>TypeError</a:t>
            </a: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(</a:t>
            </a:r>
            <a:r>
              <a:rPr sz="1800" spc="195" dirty="0">
                <a:solidFill>
                  <a:srgbClr val="2AA198"/>
                </a:solidFill>
                <a:latin typeface="Calibri"/>
                <a:cs typeface="Calibri"/>
              </a:rPr>
              <a:t>"Cannot </a:t>
            </a:r>
            <a:r>
              <a:rPr sz="1800" spc="165" dirty="0">
                <a:solidFill>
                  <a:srgbClr val="2AA198"/>
                </a:solidFill>
                <a:latin typeface="Calibri"/>
                <a:cs typeface="Calibri"/>
              </a:rPr>
              <a:t>call </a:t>
            </a:r>
            <a:r>
              <a:rPr sz="1800" spc="190" dirty="0">
                <a:solidFill>
                  <a:srgbClr val="2AA198"/>
                </a:solidFill>
                <a:latin typeface="Calibri"/>
                <a:cs typeface="Calibri"/>
              </a:rPr>
              <a:t>a </a:t>
            </a:r>
            <a:r>
              <a:rPr sz="1800" spc="185" dirty="0">
                <a:solidFill>
                  <a:srgbClr val="2AA198"/>
                </a:solidFill>
                <a:latin typeface="Calibri"/>
                <a:cs typeface="Calibri"/>
              </a:rPr>
              <a:t>class </a:t>
            </a:r>
            <a:r>
              <a:rPr sz="1800" spc="195" dirty="0">
                <a:solidFill>
                  <a:srgbClr val="2AA198"/>
                </a:solidFill>
                <a:latin typeface="Calibri"/>
                <a:cs typeface="Calibri"/>
              </a:rPr>
              <a:t>as </a:t>
            </a:r>
            <a:r>
              <a:rPr sz="1800" spc="190" dirty="0">
                <a:solidFill>
                  <a:srgbClr val="2AA198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2AA198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2AA198"/>
                </a:solidFill>
                <a:latin typeface="Calibri"/>
                <a:cs typeface="Calibri"/>
              </a:rPr>
              <a:t>fun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4558" y="5344396"/>
            <a:ext cx="388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268BD2"/>
                </a:solidFill>
                <a:latin typeface="Calibri"/>
                <a:cs typeface="Calibri"/>
              </a:rPr>
              <a:t>var</a:t>
            </a:r>
            <a:r>
              <a:rPr sz="1800" spc="130" dirty="0">
                <a:solidFill>
                  <a:srgbClr val="268BD2"/>
                </a:solidFill>
                <a:latin typeface="Calibri"/>
                <a:cs typeface="Calibri"/>
              </a:rPr>
              <a:t> </a:t>
            </a:r>
            <a:r>
              <a:rPr sz="1800" spc="220" dirty="0">
                <a:solidFill>
                  <a:srgbClr val="B58900"/>
                </a:solidFill>
                <a:latin typeface="Calibri"/>
                <a:cs typeface="Calibri"/>
              </a:rPr>
              <a:t>Scoring</a:t>
            </a:r>
            <a:r>
              <a:rPr sz="1800" spc="80" dirty="0">
                <a:solidFill>
                  <a:srgbClr val="B58900"/>
                </a:solidFill>
                <a:latin typeface="Calibri"/>
                <a:cs typeface="Calibri"/>
              </a:rPr>
              <a:t>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</a:t>
            </a:r>
            <a:r>
              <a:rPr sz="1800" spc="1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170" dirty="0">
                <a:solidFill>
                  <a:srgbClr val="268BD2"/>
                </a:solidFill>
                <a:latin typeface="Calibri"/>
                <a:cs typeface="Calibri"/>
              </a:rPr>
              <a:t>function</a:t>
            </a:r>
            <a:r>
              <a:rPr sz="1800" spc="110" dirty="0">
                <a:solidFill>
                  <a:srgbClr val="268BD2"/>
                </a:solidFill>
                <a:latin typeface="Calibri"/>
                <a:cs typeface="Calibri"/>
              </a:rPr>
              <a:t> </a:t>
            </a:r>
            <a:r>
              <a:rPr sz="1800" spc="225" dirty="0">
                <a:solidFill>
                  <a:srgbClr val="3E3E3E"/>
                </a:solidFill>
                <a:latin typeface="Calibri"/>
                <a:cs typeface="Calibri"/>
              </a:rPr>
              <a:t>Scoring()</a:t>
            </a:r>
            <a:r>
              <a:rPr sz="18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10" dirty="0">
                <a:solidFill>
                  <a:srgbClr val="3E3E3E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R="50165" algn="ctr">
              <a:lnSpc>
                <a:spcPct val="100000"/>
              </a:lnSpc>
            </a:pPr>
            <a:r>
              <a:rPr sz="1800" spc="185" dirty="0">
                <a:solidFill>
                  <a:srgbClr val="B58900"/>
                </a:solidFill>
                <a:latin typeface="Calibri"/>
                <a:cs typeface="Calibri"/>
              </a:rPr>
              <a:t>_classCallCheck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(</a:t>
            </a:r>
            <a:r>
              <a:rPr sz="1800" spc="18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85" dirty="0">
                <a:solidFill>
                  <a:srgbClr val="3E3E3E"/>
                </a:solidFill>
                <a:latin typeface="Calibri"/>
                <a:cs typeface="Calibri"/>
              </a:rPr>
              <a:t>,</a:t>
            </a:r>
            <a:r>
              <a:rPr sz="1800" spc="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0" dirty="0">
                <a:solidFill>
                  <a:srgbClr val="B58900"/>
                </a:solidFill>
                <a:latin typeface="Calibri"/>
                <a:cs typeface="Calibri"/>
              </a:rPr>
              <a:t>Scoring</a:t>
            </a:r>
            <a:r>
              <a:rPr sz="1800" spc="200" dirty="0">
                <a:solidFill>
                  <a:srgbClr val="3E3E3E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84330" y="6167356"/>
            <a:ext cx="176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solidFill>
                  <a:srgbClr val="268BD2"/>
                </a:solidFill>
                <a:latin typeface="Calibri"/>
                <a:cs typeface="Calibri"/>
              </a:rPr>
              <a:t>this</a:t>
            </a:r>
            <a:r>
              <a:rPr sz="1800" spc="155" dirty="0">
                <a:solidFill>
                  <a:srgbClr val="3E3E3E"/>
                </a:solidFill>
                <a:latin typeface="Calibri"/>
                <a:cs typeface="Calibri"/>
              </a:rPr>
              <a:t>.score </a:t>
            </a:r>
            <a:r>
              <a:rPr sz="1800" spc="240" dirty="0">
                <a:solidFill>
                  <a:srgbClr val="3E3E3E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204" dirty="0">
                <a:solidFill>
                  <a:srgbClr val="3E3E3E"/>
                </a:solidFill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solidFill>
                  <a:srgbClr val="3E3E3E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1032" y="1414272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286000" y="0"/>
                </a:moveTo>
                <a:lnTo>
                  <a:pt x="0" y="0"/>
                </a:lnTo>
                <a:lnTo>
                  <a:pt x="457200" y="457200"/>
                </a:lnTo>
                <a:lnTo>
                  <a:pt x="0" y="914400"/>
                </a:lnTo>
                <a:lnTo>
                  <a:pt x="2286000" y="914400"/>
                </a:lnTo>
                <a:lnTo>
                  <a:pt x="2743200" y="457200"/>
                </a:lnTo>
                <a:lnTo>
                  <a:pt x="2286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29745" y="1480682"/>
            <a:ext cx="1005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FFFFF"/>
                </a:solidFill>
              </a:rPr>
              <a:t>tee-  </a:t>
            </a:r>
            <a:r>
              <a:rPr sz="2400" spc="130" dirty="0">
                <a:solidFill>
                  <a:srgbClr val="FFFFFF"/>
                </a:solidFill>
              </a:rPr>
              <a:t>l</a:t>
            </a:r>
            <a:r>
              <a:rPr sz="2400" spc="295" dirty="0">
                <a:solidFill>
                  <a:srgbClr val="FFFFFF"/>
                </a:solidFill>
              </a:rPr>
              <a:t>oa</a:t>
            </a:r>
            <a:r>
              <a:rPr sz="2400" spc="310" dirty="0">
                <a:solidFill>
                  <a:srgbClr val="FFFFFF"/>
                </a:solidFill>
              </a:rPr>
              <a:t>d</a:t>
            </a:r>
            <a:r>
              <a:rPr sz="2400" spc="254" dirty="0">
                <a:solidFill>
                  <a:srgbClr val="FFFFFF"/>
                </a:solidFill>
              </a:rPr>
              <a:t>e</a:t>
            </a:r>
            <a:r>
              <a:rPr sz="2400" spc="150" dirty="0">
                <a:solidFill>
                  <a:srgbClr val="FFFFFF"/>
                </a:solidFill>
              </a:rPr>
              <a:t>r</a:t>
            </a:r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2551176" y="3457955"/>
            <a:ext cx="1873250" cy="72263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9875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565"/>
              </a:spcBef>
            </a:pPr>
            <a:r>
              <a:rPr sz="2000" spc="210" dirty="0">
                <a:solidFill>
                  <a:srgbClr val="FFFFFF"/>
                </a:solidFill>
                <a:latin typeface="Calibri"/>
                <a:cs typeface="Calibri"/>
              </a:rPr>
              <a:t>console.log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19044" y="2328672"/>
            <a:ext cx="937260" cy="937260"/>
          </a:xfrm>
          <a:custGeom>
            <a:avLst/>
            <a:gdLst/>
            <a:ahLst/>
            <a:cxnLst/>
            <a:rect l="l" t="t" r="r" b="b"/>
            <a:pathLst>
              <a:path w="937260" h="937260">
                <a:moveTo>
                  <a:pt x="937260" y="468629"/>
                </a:moveTo>
                <a:lnTo>
                  <a:pt x="0" y="468629"/>
                </a:lnTo>
                <a:lnTo>
                  <a:pt x="468630" y="937259"/>
                </a:lnTo>
                <a:lnTo>
                  <a:pt x="937260" y="468629"/>
                </a:lnTo>
                <a:close/>
              </a:path>
              <a:path w="937260" h="937260">
                <a:moveTo>
                  <a:pt x="702945" y="0"/>
                </a:moveTo>
                <a:lnTo>
                  <a:pt x="234315" y="0"/>
                </a:lnTo>
                <a:lnTo>
                  <a:pt x="234315" y="468629"/>
                </a:lnTo>
                <a:lnTo>
                  <a:pt x="702945" y="468629"/>
                </a:lnTo>
                <a:lnTo>
                  <a:pt x="702945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5435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01010"/>
                </a:solidFill>
                <a:latin typeface="Verdana"/>
                <a:cs typeface="Verdana"/>
              </a:rPr>
              <a:t>Running </a:t>
            </a:r>
            <a:r>
              <a:rPr sz="4500" spc="-55" dirty="0">
                <a:solidFill>
                  <a:srgbClr val="101010"/>
                </a:solidFill>
                <a:latin typeface="Verdana"/>
                <a:cs typeface="Verdana"/>
              </a:rPr>
              <a:t>Build</a:t>
            </a:r>
            <a:r>
              <a:rPr sz="4500" spc="-91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260" dirty="0">
                <a:solidFill>
                  <a:srgbClr val="101010"/>
                </a:solidFill>
                <a:latin typeface="Verdana"/>
                <a:cs typeface="Verdana"/>
              </a:rPr>
              <a:t>Tasks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691" y="4623815"/>
            <a:ext cx="1627631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5375" y="4895571"/>
            <a:ext cx="277622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Higbee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1875"/>
              </a:lnSpc>
            </a:pPr>
            <a:r>
              <a:rPr sz="1600" spc="35" dirty="0">
                <a:solidFill>
                  <a:srgbClr val="1A1A1A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Verdana"/>
                <a:cs typeface="Verdana"/>
              </a:rPr>
              <a:t>DEMYSTIFIER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003300" algn="l"/>
              </a:tabLst>
            </a:pPr>
            <a:r>
              <a:rPr sz="1800" spc="50" dirty="0">
                <a:solidFill>
                  <a:srgbClr val="1A1A1A"/>
                </a:solidFill>
                <a:latin typeface="Verdana"/>
                <a:cs typeface="Verdana"/>
              </a:rPr>
              <a:t>@g0t4	</a:t>
            </a:r>
            <a:r>
              <a:rPr sz="1800" spc="-10" dirty="0">
                <a:solidFill>
                  <a:srgbClr val="1A1A1A"/>
                </a:solidFill>
                <a:latin typeface="Verdana"/>
                <a:cs typeface="Verdana"/>
              </a:rPr>
              <a:t>weshigbee.com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727" y="519066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5" dirty="0">
                <a:latin typeface="Cambria"/>
                <a:cs typeface="Cambria"/>
              </a:rPr>
              <a:t>From </a:t>
            </a:r>
            <a:r>
              <a:rPr sz="3600" spc="320" dirty="0">
                <a:latin typeface="Cambria"/>
                <a:cs typeface="Cambria"/>
              </a:rPr>
              <a:t>Dev </a:t>
            </a:r>
            <a:r>
              <a:rPr sz="3600" spc="280" dirty="0">
                <a:latin typeface="Cambria"/>
                <a:cs typeface="Cambria"/>
              </a:rPr>
              <a:t>to</a:t>
            </a:r>
            <a:r>
              <a:rPr sz="3600" spc="160" dirty="0">
                <a:latin typeface="Cambria"/>
                <a:cs typeface="Cambria"/>
              </a:rPr>
              <a:t> </a:t>
            </a:r>
            <a:r>
              <a:rPr sz="3600" spc="245" dirty="0">
                <a:latin typeface="Cambria"/>
                <a:cs typeface="Cambria"/>
              </a:rPr>
              <a:t>Prod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2421635"/>
            <a:ext cx="2729483" cy="2380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2107" y="2465832"/>
            <a:ext cx="2336291" cy="2292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2996" y="3119628"/>
            <a:ext cx="826007" cy="982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727" y="519066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5" dirty="0">
                <a:latin typeface="Cambria"/>
                <a:cs typeface="Cambria"/>
              </a:rPr>
              <a:t>From </a:t>
            </a:r>
            <a:r>
              <a:rPr sz="3600" spc="320" dirty="0">
                <a:latin typeface="Cambria"/>
                <a:cs typeface="Cambria"/>
              </a:rPr>
              <a:t>Dev </a:t>
            </a:r>
            <a:r>
              <a:rPr sz="3600" spc="280" dirty="0">
                <a:latin typeface="Cambria"/>
                <a:cs typeface="Cambria"/>
              </a:rPr>
              <a:t>to</a:t>
            </a:r>
            <a:r>
              <a:rPr sz="3600" spc="160" dirty="0">
                <a:latin typeface="Cambria"/>
                <a:cs typeface="Cambria"/>
              </a:rPr>
              <a:t> </a:t>
            </a:r>
            <a:r>
              <a:rPr sz="3600" spc="245" dirty="0">
                <a:latin typeface="Cambria"/>
                <a:cs typeface="Cambria"/>
              </a:rPr>
              <a:t>Prod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7136" y="2906267"/>
            <a:ext cx="1571243" cy="137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39171" y="2932176"/>
            <a:ext cx="1345691" cy="1319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3391" y="3099816"/>
            <a:ext cx="827531" cy="982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2572" y="2875788"/>
            <a:ext cx="1156715" cy="1431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4944" y="3011423"/>
            <a:ext cx="1002791" cy="1159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6579" y="2933700"/>
            <a:ext cx="1316736" cy="1316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8971" y="3099816"/>
            <a:ext cx="827530" cy="982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2166" y="519066"/>
            <a:ext cx="411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Webpack</a:t>
            </a:r>
            <a:r>
              <a:rPr sz="3600" spc="-2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Benefits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405" y="1957832"/>
            <a:ext cx="8490585" cy="3914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65" dirty="0">
                <a:solidFill>
                  <a:srgbClr val="3E3E3E"/>
                </a:solidFill>
                <a:latin typeface="Calibri"/>
                <a:cs typeface="Calibri"/>
              </a:rPr>
              <a:t>Sophisticated bundling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bundle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per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page,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bundle/code</a:t>
            </a:r>
            <a:r>
              <a:rPr sz="20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splitting,  </a:t>
            </a:r>
            <a:r>
              <a:rPr sz="2000" spc="145" dirty="0">
                <a:solidFill>
                  <a:srgbClr val="3E3E3E"/>
                </a:solidFill>
                <a:latin typeface="Calibri"/>
                <a:cs typeface="Calibri"/>
              </a:rPr>
              <a:t>minify,</a:t>
            </a:r>
            <a:r>
              <a:rPr sz="2000" spc="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lazy</a:t>
            </a:r>
            <a:r>
              <a:rPr sz="2000" spc="1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loading</a:t>
            </a:r>
            <a:r>
              <a:rPr sz="2000" spc="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bundles,</a:t>
            </a:r>
            <a:r>
              <a:rPr sz="2000" spc="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remove</a:t>
            </a:r>
            <a:r>
              <a:rPr sz="2000" spc="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unused</a:t>
            </a:r>
            <a:r>
              <a:rPr sz="2000" spc="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4" dirty="0">
                <a:solidFill>
                  <a:srgbClr val="3E3E3E"/>
                </a:solidFill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640705">
              <a:lnSpc>
                <a:spcPct val="100000"/>
              </a:lnSpc>
              <a:spcBef>
                <a:spcPts val="5"/>
              </a:spcBef>
            </a:pP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npm </a:t>
            </a:r>
            <a:r>
              <a:rPr sz="2000" spc="155" dirty="0">
                <a:solidFill>
                  <a:srgbClr val="3E3E3E"/>
                </a:solidFill>
                <a:latin typeface="Calibri"/>
                <a:cs typeface="Calibri"/>
              </a:rPr>
              <a:t>install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lodash 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import _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from</a:t>
            </a:r>
            <a:r>
              <a:rPr sz="20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‘lodash’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855980">
              <a:lnSpc>
                <a:spcPct val="100000"/>
              </a:lnSpc>
              <a:spcBef>
                <a:spcPts val="5"/>
              </a:spcBef>
            </a:pP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Module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format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interop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415" dirty="0">
                <a:solidFill>
                  <a:srgbClr val="3E3E3E"/>
                </a:solidFill>
                <a:latin typeface="Calibri"/>
                <a:cs typeface="Calibri"/>
              </a:rPr>
              <a:t>CJS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(node),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ESM</a:t>
            </a:r>
            <a:r>
              <a:rPr sz="2000" spc="-2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(harmony),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AMD 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(RequireJS), </a:t>
            </a:r>
            <a:r>
              <a:rPr sz="2000" spc="135" dirty="0">
                <a:solidFill>
                  <a:srgbClr val="3E3E3E"/>
                </a:solidFill>
                <a:latin typeface="Calibri"/>
                <a:cs typeface="Calibri"/>
              </a:rPr>
              <a:t>UMD,</a:t>
            </a:r>
            <a:r>
              <a:rPr sz="20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globals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621665">
              <a:lnSpc>
                <a:spcPct val="100000"/>
              </a:lnSpc>
              <a:spcBef>
                <a:spcPts val="5"/>
              </a:spcBef>
            </a:pP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Module </a:t>
            </a:r>
            <a:r>
              <a:rPr sz="2000" spc="245" dirty="0">
                <a:solidFill>
                  <a:srgbClr val="3E3E3E"/>
                </a:solidFill>
                <a:latin typeface="Calibri"/>
                <a:cs typeface="Calibri"/>
              </a:rPr>
              <a:t>loader </a:t>
            </a:r>
            <a:r>
              <a:rPr sz="2000" spc="270" dirty="0">
                <a:solidFill>
                  <a:srgbClr val="3E3E3E"/>
                </a:solidFill>
                <a:latin typeface="Calibri"/>
                <a:cs typeface="Calibri"/>
              </a:rPr>
              <a:t>/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resolution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your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responsibility </a:t>
            </a:r>
            <a:r>
              <a:rPr sz="2000" spc="165" dirty="0">
                <a:solidFill>
                  <a:srgbClr val="3E3E3E"/>
                </a:solidFill>
                <a:latin typeface="Calibri"/>
                <a:cs typeface="Calibri"/>
              </a:rPr>
              <a:t>is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specify 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relationships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between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modules,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not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paths </a:t>
            </a:r>
            <a:r>
              <a:rPr sz="2000" spc="30" dirty="0">
                <a:solidFill>
                  <a:srgbClr val="3E3E3E"/>
                </a:solidFill>
                <a:latin typeface="Calibri"/>
                <a:cs typeface="Calibri"/>
              </a:rPr>
              <a:t>&amp;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script</a:t>
            </a:r>
            <a:r>
              <a:rPr sz="2000" spc="-1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ordering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9385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01010"/>
                </a:solidFill>
                <a:latin typeface="Verdana"/>
                <a:cs typeface="Verdana"/>
              </a:rPr>
              <a:t>Troubleshooting</a:t>
            </a:r>
            <a:r>
              <a:rPr sz="4500" spc="-52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60" dirty="0">
                <a:solidFill>
                  <a:srgbClr val="101010"/>
                </a:solidFill>
                <a:latin typeface="Verdana"/>
                <a:cs typeface="Verdana"/>
              </a:rPr>
              <a:t>with</a:t>
            </a:r>
            <a:r>
              <a:rPr sz="4500" spc="-49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120" dirty="0">
                <a:solidFill>
                  <a:srgbClr val="101010"/>
                </a:solidFill>
                <a:latin typeface="Verdana"/>
                <a:cs typeface="Verdana"/>
              </a:rPr>
              <a:t>Source</a:t>
            </a:r>
            <a:r>
              <a:rPr sz="4500" spc="-47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90" dirty="0">
                <a:solidFill>
                  <a:srgbClr val="101010"/>
                </a:solidFill>
                <a:latin typeface="Verdana"/>
                <a:cs typeface="Verdana"/>
              </a:rPr>
              <a:t>Maps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691" y="4623815"/>
            <a:ext cx="1627631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5375" y="4895571"/>
            <a:ext cx="277622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Higbee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1875"/>
              </a:lnSpc>
            </a:pPr>
            <a:r>
              <a:rPr sz="1600" spc="35" dirty="0">
                <a:solidFill>
                  <a:srgbClr val="1A1A1A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Verdana"/>
                <a:cs typeface="Verdana"/>
              </a:rPr>
              <a:t>DEMYSTIFIER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003300" algn="l"/>
              </a:tabLst>
            </a:pPr>
            <a:r>
              <a:rPr sz="1800" spc="50" dirty="0">
                <a:solidFill>
                  <a:srgbClr val="1A1A1A"/>
                </a:solidFill>
                <a:latin typeface="Verdana"/>
                <a:cs typeface="Verdana"/>
              </a:rPr>
              <a:t>@g0t4	</a:t>
            </a:r>
            <a:r>
              <a:rPr sz="1800" spc="-10" dirty="0">
                <a:solidFill>
                  <a:srgbClr val="1A1A1A"/>
                </a:solidFill>
                <a:latin typeface="Verdana"/>
                <a:cs typeface="Verdana"/>
              </a:rPr>
              <a:t>weshigbee.com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2303" y="2897123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25139" y="5227319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1847" y="2897123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5564" y="2150364"/>
            <a:ext cx="390143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0568" y="4424171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5564" y="4424171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6820" y="3657600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0780" y="3657600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0780" y="4424171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6820" y="2897123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3672" y="2649473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39">
                <a:moveTo>
                  <a:pt x="198856" y="0"/>
                </a:moveTo>
                <a:lnTo>
                  <a:pt x="0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4095" y="2778508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90" h="80010">
                <a:moveTo>
                  <a:pt x="34493" y="0"/>
                </a:moveTo>
                <a:lnTo>
                  <a:pt x="0" y="79756"/>
                </a:lnTo>
                <a:lnTo>
                  <a:pt x="84505" y="59499"/>
                </a:lnTo>
                <a:lnTo>
                  <a:pt x="3449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5050" y="2649473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39">
                <a:moveTo>
                  <a:pt x="0" y="0"/>
                </a:moveTo>
                <a:lnTo>
                  <a:pt x="198856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8977" y="2778508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89" h="80010">
                <a:moveTo>
                  <a:pt x="50012" y="0"/>
                </a:moveTo>
                <a:lnTo>
                  <a:pt x="0" y="59499"/>
                </a:lnTo>
                <a:lnTo>
                  <a:pt x="84505" y="79756"/>
                </a:lnTo>
                <a:lnTo>
                  <a:pt x="500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3110" y="2649473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4251" y="28201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6361" y="4123182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39">
                <a:moveTo>
                  <a:pt x="0" y="0"/>
                </a:moveTo>
                <a:lnTo>
                  <a:pt x="198856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0289" y="4252216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89" h="80010">
                <a:moveTo>
                  <a:pt x="50012" y="0"/>
                </a:moveTo>
                <a:lnTo>
                  <a:pt x="0" y="59499"/>
                </a:lnTo>
                <a:lnTo>
                  <a:pt x="84505" y="79756"/>
                </a:lnTo>
                <a:lnTo>
                  <a:pt x="500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2174" y="3384041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3315" y="355475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6614" y="3393185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7755" y="35638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6614" y="414909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7755" y="431980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6401" y="49339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7543" y="510466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2792" y="4149090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39">
                <a:moveTo>
                  <a:pt x="198856" y="0"/>
                </a:moveTo>
                <a:lnTo>
                  <a:pt x="0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3214" y="4278124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89" h="80010">
                <a:moveTo>
                  <a:pt x="34493" y="0"/>
                </a:moveTo>
                <a:lnTo>
                  <a:pt x="0" y="79756"/>
                </a:lnTo>
                <a:lnTo>
                  <a:pt x="84505" y="59499"/>
                </a:lnTo>
                <a:lnTo>
                  <a:pt x="3449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04832" y="2189988"/>
            <a:ext cx="390143" cy="464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04831" y="2665476"/>
            <a:ext cx="390142" cy="463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04831" y="3142488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04832" y="3614928"/>
            <a:ext cx="385571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04832" y="4085844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19359" y="2663952"/>
            <a:ext cx="390143" cy="463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19360" y="3139439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19360" y="3614928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19359" y="4091939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19360" y="2186939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37905" y="1077766"/>
            <a:ext cx="1819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latin typeface="Verdana"/>
                <a:cs typeface="Verdana"/>
              </a:rPr>
              <a:t>Modular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56521" y="1077766"/>
            <a:ext cx="924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un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76249" y="1078530"/>
            <a:ext cx="1053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000" spc="10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ad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10000" y="3226307"/>
            <a:ext cx="1590040" cy="643255"/>
          </a:xfrm>
          <a:custGeom>
            <a:avLst/>
            <a:gdLst/>
            <a:ahLst/>
            <a:cxnLst/>
            <a:rect l="l" t="t" r="r" b="b"/>
            <a:pathLst>
              <a:path w="1590039" h="643254">
                <a:moveTo>
                  <a:pt x="1267968" y="0"/>
                </a:moveTo>
                <a:lnTo>
                  <a:pt x="0" y="0"/>
                </a:lnTo>
                <a:lnTo>
                  <a:pt x="0" y="643128"/>
                </a:lnTo>
                <a:lnTo>
                  <a:pt x="1267968" y="643128"/>
                </a:lnTo>
                <a:lnTo>
                  <a:pt x="1589532" y="321564"/>
                </a:lnTo>
                <a:lnTo>
                  <a:pt x="12679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29924" y="3389117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81600" y="3226307"/>
            <a:ext cx="1931035" cy="643255"/>
          </a:xfrm>
          <a:custGeom>
            <a:avLst/>
            <a:gdLst/>
            <a:ahLst/>
            <a:cxnLst/>
            <a:rect l="l" t="t" r="r" b="b"/>
            <a:pathLst>
              <a:path w="1931034" h="643254">
                <a:moveTo>
                  <a:pt x="1609344" y="0"/>
                </a:moveTo>
                <a:lnTo>
                  <a:pt x="0" y="0"/>
                </a:lnTo>
                <a:lnTo>
                  <a:pt x="321564" y="321564"/>
                </a:lnTo>
                <a:lnTo>
                  <a:pt x="0" y="643128"/>
                </a:lnTo>
                <a:lnTo>
                  <a:pt x="1609344" y="643128"/>
                </a:lnTo>
                <a:lnTo>
                  <a:pt x="1930908" y="321564"/>
                </a:lnTo>
                <a:lnTo>
                  <a:pt x="1609344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765936" y="3251958"/>
            <a:ext cx="76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ba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896100" y="3226307"/>
            <a:ext cx="1931035" cy="643255"/>
          </a:xfrm>
          <a:custGeom>
            <a:avLst/>
            <a:gdLst/>
            <a:ahLst/>
            <a:cxnLst/>
            <a:rect l="l" t="t" r="r" b="b"/>
            <a:pathLst>
              <a:path w="1931034" h="643254">
                <a:moveTo>
                  <a:pt x="1609344" y="0"/>
                </a:moveTo>
                <a:lnTo>
                  <a:pt x="0" y="0"/>
                </a:lnTo>
                <a:lnTo>
                  <a:pt x="321564" y="321564"/>
                </a:lnTo>
                <a:lnTo>
                  <a:pt x="0" y="643128"/>
                </a:lnTo>
                <a:lnTo>
                  <a:pt x="1609344" y="643128"/>
                </a:lnTo>
                <a:lnTo>
                  <a:pt x="1930908" y="321564"/>
                </a:lnTo>
                <a:lnTo>
                  <a:pt x="160934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52210" y="3389117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286000"/>
          </a:xfrm>
          <a:custGeom>
            <a:avLst/>
            <a:gdLst/>
            <a:ahLst/>
            <a:cxnLst/>
            <a:rect l="l" t="t" r="r" b="b"/>
            <a:pathLst>
              <a:path w="12192000" h="2286000">
                <a:moveTo>
                  <a:pt x="0" y="2286000"/>
                </a:moveTo>
                <a:lnTo>
                  <a:pt x="12192000" y="2286000"/>
                </a:lnTo>
                <a:lnTo>
                  <a:pt x="12192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73807"/>
            <a:ext cx="12192000" cy="2286000"/>
          </a:xfrm>
          <a:custGeom>
            <a:avLst/>
            <a:gdLst/>
            <a:ahLst/>
            <a:cxnLst/>
            <a:rect l="l" t="t" r="r" b="b"/>
            <a:pathLst>
              <a:path w="12192000" h="2286000">
                <a:moveTo>
                  <a:pt x="0" y="2286000"/>
                </a:moveTo>
                <a:lnTo>
                  <a:pt x="12192000" y="2286000"/>
                </a:lnTo>
                <a:lnTo>
                  <a:pt x="12192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55235"/>
            <a:ext cx="12192000" cy="2303145"/>
          </a:xfrm>
          <a:custGeom>
            <a:avLst/>
            <a:gdLst/>
            <a:ahLst/>
            <a:cxnLst/>
            <a:rect l="l" t="t" r="r" b="b"/>
            <a:pathLst>
              <a:path w="12192000" h="2303145">
                <a:moveTo>
                  <a:pt x="0" y="2302764"/>
                </a:moveTo>
                <a:lnTo>
                  <a:pt x="12192000" y="2302764"/>
                </a:lnTo>
                <a:lnTo>
                  <a:pt x="12192000" y="0"/>
                </a:lnTo>
                <a:lnTo>
                  <a:pt x="0" y="0"/>
                </a:lnTo>
                <a:lnTo>
                  <a:pt x="0" y="2302764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64867" y="986561"/>
            <a:ext cx="1819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latin typeface="Verdana"/>
                <a:cs typeface="Verdana"/>
              </a:rPr>
              <a:t>Modular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4440" y="1769937"/>
            <a:ext cx="227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9255" y="993647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8800" y="993647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2515" y="246888"/>
            <a:ext cx="390143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32247" y="993648"/>
            <a:ext cx="390143" cy="463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0624" y="745998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40">
                <a:moveTo>
                  <a:pt x="198856" y="0"/>
                </a:moveTo>
                <a:lnTo>
                  <a:pt x="0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1046" y="875032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89" h="80009">
                <a:moveTo>
                  <a:pt x="34493" y="0"/>
                </a:moveTo>
                <a:lnTo>
                  <a:pt x="0" y="79756"/>
                </a:lnTo>
                <a:lnTo>
                  <a:pt x="84505" y="59499"/>
                </a:lnTo>
                <a:lnTo>
                  <a:pt x="3449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10478" y="745998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40">
                <a:moveTo>
                  <a:pt x="0" y="0"/>
                </a:moveTo>
                <a:lnTo>
                  <a:pt x="198856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4406" y="875032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89" h="80009">
                <a:moveTo>
                  <a:pt x="50012" y="0"/>
                </a:moveTo>
                <a:lnTo>
                  <a:pt x="0" y="59499"/>
                </a:lnTo>
                <a:lnTo>
                  <a:pt x="84505" y="79756"/>
                </a:lnTo>
                <a:lnTo>
                  <a:pt x="500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30061" y="745998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1203" y="91670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9126" y="1480566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0267" y="165127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2041" y="148971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3183" y="166042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11425" y="1769839"/>
            <a:ext cx="227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11934" y="3305540"/>
            <a:ext cx="924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un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97067" y="2718816"/>
            <a:ext cx="390143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7067" y="3209544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7067" y="3694176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1596" y="3204972"/>
            <a:ext cx="390143" cy="464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1596" y="3695700"/>
            <a:ext cx="390143" cy="464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1596" y="2715768"/>
            <a:ext cx="390143" cy="463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004883" y="5624772"/>
            <a:ext cx="538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3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34000" y="5574791"/>
            <a:ext cx="559307" cy="492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52744" y="5574791"/>
            <a:ext cx="559307" cy="492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73011" y="5574791"/>
            <a:ext cx="557783" cy="492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5256" y="5574791"/>
            <a:ext cx="559307" cy="492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4543" y="3048116"/>
            <a:ext cx="1540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source-map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521" y="2110000"/>
            <a:ext cx="4100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cheap-module-eval-source-map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47" y="1928790"/>
            <a:ext cx="2157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eval-source-map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0428" y="4870394"/>
            <a:ext cx="2524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hidden-source-map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7838" y="4248630"/>
            <a:ext cx="2939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nosources-source-map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228" y="922211"/>
            <a:ext cx="540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65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8916" y="3685913"/>
            <a:ext cx="2418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cheap-source-map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5831" y="5987175"/>
            <a:ext cx="3209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inline-cheap-source-map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12381" y="523651"/>
            <a:ext cx="2331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inline-source-map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46234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0" dirty="0">
                <a:solidFill>
                  <a:srgbClr val="101010"/>
                </a:solidFill>
                <a:latin typeface="Verdana"/>
                <a:cs typeface="Verdana"/>
              </a:rPr>
              <a:t>Generating</a:t>
            </a:r>
            <a:r>
              <a:rPr sz="4500" spc="-57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5" dirty="0">
                <a:solidFill>
                  <a:srgbClr val="101010"/>
                </a:solidFill>
                <a:latin typeface="Verdana"/>
                <a:cs typeface="Verdana"/>
              </a:rPr>
              <a:t>Code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691" y="4623815"/>
            <a:ext cx="1627631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5375" y="4895571"/>
            <a:ext cx="277622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Wes</a:t>
            </a:r>
            <a:r>
              <a:rPr sz="2400" spc="16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95" dirty="0">
                <a:solidFill>
                  <a:srgbClr val="F05A28"/>
                </a:solidFill>
                <a:latin typeface="Calibri"/>
                <a:cs typeface="Calibri"/>
              </a:rPr>
              <a:t>Higbee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875"/>
              </a:lnSpc>
            </a:pPr>
            <a:r>
              <a:rPr sz="1600" spc="35" dirty="0">
                <a:solidFill>
                  <a:srgbClr val="1A1A1A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Verdana"/>
                <a:cs typeface="Verdana"/>
              </a:rPr>
              <a:t>DEMYSTIFIER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003300" algn="l"/>
              </a:tabLst>
            </a:pPr>
            <a:r>
              <a:rPr sz="1800" spc="50" dirty="0">
                <a:solidFill>
                  <a:srgbClr val="1A1A1A"/>
                </a:solidFill>
                <a:latin typeface="Verdana"/>
                <a:cs typeface="Verdana"/>
              </a:rPr>
              <a:t>@g0t4	</a:t>
            </a:r>
            <a:r>
              <a:rPr sz="1800" spc="-10" dirty="0">
                <a:solidFill>
                  <a:srgbClr val="1A1A1A"/>
                </a:solidFill>
                <a:latin typeface="Verdana"/>
                <a:cs typeface="Verdana"/>
              </a:rPr>
              <a:t>weshigbee.com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2303" y="2897123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25139" y="5227319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1847" y="2897123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5564" y="2150364"/>
            <a:ext cx="390143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0568" y="4424171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5564" y="4424171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6820" y="3657600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0780" y="3657600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0780" y="4424171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6820" y="2897123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3672" y="2649473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39">
                <a:moveTo>
                  <a:pt x="198856" y="0"/>
                </a:moveTo>
                <a:lnTo>
                  <a:pt x="0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4095" y="2778508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90" h="80010">
                <a:moveTo>
                  <a:pt x="34493" y="0"/>
                </a:moveTo>
                <a:lnTo>
                  <a:pt x="0" y="79756"/>
                </a:lnTo>
                <a:lnTo>
                  <a:pt x="84505" y="59499"/>
                </a:lnTo>
                <a:lnTo>
                  <a:pt x="3449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5050" y="2649473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39">
                <a:moveTo>
                  <a:pt x="0" y="0"/>
                </a:moveTo>
                <a:lnTo>
                  <a:pt x="198856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8977" y="2778508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89" h="80010">
                <a:moveTo>
                  <a:pt x="50012" y="0"/>
                </a:moveTo>
                <a:lnTo>
                  <a:pt x="0" y="59499"/>
                </a:lnTo>
                <a:lnTo>
                  <a:pt x="84505" y="79756"/>
                </a:lnTo>
                <a:lnTo>
                  <a:pt x="500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3110" y="2649473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4251" y="28201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6361" y="4123182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39">
                <a:moveTo>
                  <a:pt x="0" y="0"/>
                </a:moveTo>
                <a:lnTo>
                  <a:pt x="198856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0289" y="4252216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89" h="80010">
                <a:moveTo>
                  <a:pt x="50012" y="0"/>
                </a:moveTo>
                <a:lnTo>
                  <a:pt x="0" y="59499"/>
                </a:lnTo>
                <a:lnTo>
                  <a:pt x="84505" y="79756"/>
                </a:lnTo>
                <a:lnTo>
                  <a:pt x="500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2174" y="3384041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3315" y="355475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6614" y="3393185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7755" y="35638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6614" y="414909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7755" y="431980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6401" y="49339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67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7543" y="510466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2792" y="4149090"/>
            <a:ext cx="199390" cy="167640"/>
          </a:xfrm>
          <a:custGeom>
            <a:avLst/>
            <a:gdLst/>
            <a:ahLst/>
            <a:cxnLst/>
            <a:rect l="l" t="t" r="r" b="b"/>
            <a:pathLst>
              <a:path w="199389" h="167639">
                <a:moveTo>
                  <a:pt x="198856" y="0"/>
                </a:moveTo>
                <a:lnTo>
                  <a:pt x="0" y="167119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3214" y="4278124"/>
            <a:ext cx="85090" cy="80010"/>
          </a:xfrm>
          <a:custGeom>
            <a:avLst/>
            <a:gdLst/>
            <a:ahLst/>
            <a:cxnLst/>
            <a:rect l="l" t="t" r="r" b="b"/>
            <a:pathLst>
              <a:path w="85089" h="80010">
                <a:moveTo>
                  <a:pt x="34493" y="0"/>
                </a:moveTo>
                <a:lnTo>
                  <a:pt x="0" y="79756"/>
                </a:lnTo>
                <a:lnTo>
                  <a:pt x="84505" y="59499"/>
                </a:lnTo>
                <a:lnTo>
                  <a:pt x="3449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04832" y="2189988"/>
            <a:ext cx="390143" cy="464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04831" y="2665476"/>
            <a:ext cx="390142" cy="463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04831" y="3142488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04832" y="3614928"/>
            <a:ext cx="385571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04832" y="4085844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19359" y="2663952"/>
            <a:ext cx="390143" cy="463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19360" y="3139439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19360" y="3614928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19359" y="4091939"/>
            <a:ext cx="385571" cy="45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19360" y="2186939"/>
            <a:ext cx="390143" cy="46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37905" y="1077766"/>
            <a:ext cx="1819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75" dirty="0"/>
              <a:t>Modular</a:t>
            </a:r>
            <a:r>
              <a:rPr sz="2000" spc="50" dirty="0"/>
              <a:t> </a:t>
            </a:r>
            <a:r>
              <a:rPr sz="2000" spc="285" dirty="0"/>
              <a:t>Code</a:t>
            </a:r>
            <a:endParaRPr sz="2000"/>
          </a:p>
        </p:txBody>
      </p:sp>
      <p:sp>
        <p:nvSpPr>
          <p:cNvPr id="41" name="object 41"/>
          <p:cNvSpPr txBox="1"/>
          <p:nvPr/>
        </p:nvSpPr>
        <p:spPr>
          <a:xfrm>
            <a:off x="9656521" y="1077766"/>
            <a:ext cx="924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Bundle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76249" y="1078530"/>
            <a:ext cx="1053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65" dirty="0">
                <a:solidFill>
                  <a:srgbClr val="3E3E3E"/>
                </a:solidFill>
                <a:latin typeface="Calibri"/>
                <a:cs typeface="Calibri"/>
              </a:rPr>
              <a:t>L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spc="254" dirty="0">
                <a:solidFill>
                  <a:srgbClr val="3E3E3E"/>
                </a:solidFill>
                <a:latin typeface="Calibri"/>
                <a:cs typeface="Calibri"/>
              </a:rPr>
              <a:t>ad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10000" y="3226307"/>
            <a:ext cx="1590040" cy="643255"/>
          </a:xfrm>
          <a:custGeom>
            <a:avLst/>
            <a:gdLst/>
            <a:ahLst/>
            <a:cxnLst/>
            <a:rect l="l" t="t" r="r" b="b"/>
            <a:pathLst>
              <a:path w="1590039" h="643254">
                <a:moveTo>
                  <a:pt x="1267968" y="0"/>
                </a:moveTo>
                <a:lnTo>
                  <a:pt x="0" y="0"/>
                </a:lnTo>
                <a:lnTo>
                  <a:pt x="0" y="643128"/>
                </a:lnTo>
                <a:lnTo>
                  <a:pt x="1267968" y="643128"/>
                </a:lnTo>
                <a:lnTo>
                  <a:pt x="1589532" y="321564"/>
                </a:lnTo>
                <a:lnTo>
                  <a:pt x="12679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29924" y="3389117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2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2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81600" y="3226307"/>
            <a:ext cx="1931035" cy="643255"/>
          </a:xfrm>
          <a:custGeom>
            <a:avLst/>
            <a:gdLst/>
            <a:ahLst/>
            <a:cxnLst/>
            <a:rect l="l" t="t" r="r" b="b"/>
            <a:pathLst>
              <a:path w="1931034" h="643254">
                <a:moveTo>
                  <a:pt x="1609344" y="0"/>
                </a:moveTo>
                <a:lnTo>
                  <a:pt x="0" y="0"/>
                </a:lnTo>
                <a:lnTo>
                  <a:pt x="321564" y="321564"/>
                </a:lnTo>
                <a:lnTo>
                  <a:pt x="0" y="643128"/>
                </a:lnTo>
                <a:lnTo>
                  <a:pt x="1609344" y="643128"/>
                </a:lnTo>
                <a:lnTo>
                  <a:pt x="1930908" y="321564"/>
                </a:lnTo>
                <a:lnTo>
                  <a:pt x="1609344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586262" y="3251958"/>
            <a:ext cx="112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</a:pPr>
            <a:r>
              <a:rPr sz="1800" spc="2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2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28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18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150" dirty="0">
                <a:solidFill>
                  <a:srgbClr val="FFFFFF"/>
                </a:solidFill>
                <a:latin typeface="Calibri"/>
                <a:cs typeface="Calibri"/>
              </a:rPr>
              <a:t>-  </a:t>
            </a:r>
            <a:r>
              <a:rPr sz="1800" spc="180" dirty="0">
                <a:solidFill>
                  <a:srgbClr val="FFFFFF"/>
                </a:solidFill>
                <a:latin typeface="Calibri"/>
                <a:cs typeface="Calibri"/>
              </a:rPr>
              <a:t>loader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896100" y="3226307"/>
            <a:ext cx="1931035" cy="643255"/>
          </a:xfrm>
          <a:custGeom>
            <a:avLst/>
            <a:gdLst/>
            <a:ahLst/>
            <a:cxnLst/>
            <a:rect l="l" t="t" r="r" b="b"/>
            <a:pathLst>
              <a:path w="1931034" h="643254">
                <a:moveTo>
                  <a:pt x="1609344" y="0"/>
                </a:moveTo>
                <a:lnTo>
                  <a:pt x="0" y="0"/>
                </a:lnTo>
                <a:lnTo>
                  <a:pt x="321564" y="321564"/>
                </a:lnTo>
                <a:lnTo>
                  <a:pt x="0" y="643128"/>
                </a:lnTo>
                <a:lnTo>
                  <a:pt x="1609344" y="643128"/>
                </a:lnTo>
                <a:lnTo>
                  <a:pt x="1930908" y="321564"/>
                </a:lnTo>
                <a:lnTo>
                  <a:pt x="160934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52210" y="3389117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FFFFFF"/>
                </a:solidFill>
                <a:latin typeface="Calibri"/>
                <a:cs typeface="Calibri"/>
              </a:rPr>
              <a:t>bundle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30902" y="5783703"/>
            <a:ext cx="11715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b</a:t>
            </a:r>
            <a:r>
              <a:rPr sz="2000" spc="245" dirty="0">
                <a:solidFill>
                  <a:srgbClr val="3E3E3E"/>
                </a:solidFill>
                <a:latin typeface="Calibri"/>
                <a:cs typeface="Calibri"/>
              </a:rPr>
              <a:t>u</a:t>
            </a:r>
            <a:r>
              <a:rPr sz="2000" spc="160" dirty="0">
                <a:solidFill>
                  <a:srgbClr val="3E3E3E"/>
                </a:solidFill>
                <a:latin typeface="Calibri"/>
                <a:cs typeface="Calibri"/>
              </a:rPr>
              <a:t>ildI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2000" spc="114" dirty="0">
                <a:solidFill>
                  <a:srgbClr val="3E3E3E"/>
                </a:solidFill>
                <a:latin typeface="Calibri"/>
                <a:cs typeface="Calibri"/>
              </a:rPr>
              <a:t>f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.gen.js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3339" y="5747003"/>
            <a:ext cx="525780" cy="6370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105098" y="5220138"/>
            <a:ext cx="653859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0" dirty="0">
                <a:solidFill>
                  <a:srgbClr val="3E3E3E"/>
                </a:solidFill>
                <a:latin typeface="Calibri"/>
                <a:cs typeface="Calibri"/>
              </a:rPr>
              <a:t>export const </a:t>
            </a:r>
            <a:r>
              <a:rPr sz="1400" spc="160" dirty="0">
                <a:solidFill>
                  <a:srgbClr val="3E3E3E"/>
                </a:solidFill>
                <a:latin typeface="Calibri"/>
                <a:cs typeface="Calibri"/>
              </a:rPr>
              <a:t>compiledAt </a:t>
            </a:r>
            <a:r>
              <a:rPr sz="1400" spc="190" dirty="0">
                <a:solidFill>
                  <a:srgbClr val="3E3E3E"/>
                </a:solidFill>
                <a:latin typeface="Calibri"/>
                <a:cs typeface="Calibri"/>
              </a:rPr>
              <a:t>=</a:t>
            </a:r>
            <a:r>
              <a:rPr sz="14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3E3E3E"/>
                </a:solidFill>
                <a:latin typeface="Calibri"/>
                <a:cs typeface="Calibri"/>
              </a:rPr>
              <a:t>'2018-01-19T23:21:58.268Z';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150" dirty="0">
                <a:solidFill>
                  <a:srgbClr val="3E3E3E"/>
                </a:solidFill>
                <a:latin typeface="Calibri"/>
                <a:cs typeface="Calibri"/>
              </a:rPr>
              <a:t>export const </a:t>
            </a:r>
            <a:r>
              <a:rPr sz="1400" spc="160" dirty="0">
                <a:solidFill>
                  <a:srgbClr val="3E3E3E"/>
                </a:solidFill>
                <a:latin typeface="Calibri"/>
                <a:cs typeface="Calibri"/>
              </a:rPr>
              <a:t>commit </a:t>
            </a:r>
            <a:r>
              <a:rPr sz="1400" spc="190" dirty="0">
                <a:solidFill>
                  <a:srgbClr val="3E3E3E"/>
                </a:solidFill>
                <a:latin typeface="Calibri"/>
                <a:cs typeface="Calibri"/>
              </a:rPr>
              <a:t>=</a:t>
            </a:r>
            <a:r>
              <a:rPr sz="1400" spc="-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155" dirty="0">
                <a:solidFill>
                  <a:srgbClr val="3E3E3E"/>
                </a:solidFill>
                <a:latin typeface="Calibri"/>
                <a:cs typeface="Calibri"/>
              </a:rPr>
              <a:t>'ae3fb68800eadef95d4071062c3dafd65df63821';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9881" y="5472347"/>
            <a:ext cx="2383790" cy="594360"/>
          </a:xfrm>
          <a:custGeom>
            <a:avLst/>
            <a:gdLst/>
            <a:ahLst/>
            <a:cxnLst/>
            <a:rect l="l" t="t" r="r" b="b"/>
            <a:pathLst>
              <a:path w="2383790" h="594360">
                <a:moveTo>
                  <a:pt x="0" y="594067"/>
                </a:moveTo>
                <a:lnTo>
                  <a:pt x="2383497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41419" y="5437778"/>
            <a:ext cx="85090" cy="75565"/>
          </a:xfrm>
          <a:custGeom>
            <a:avLst/>
            <a:gdLst/>
            <a:ahLst/>
            <a:cxnLst/>
            <a:rect l="l" t="t" r="r" b="b"/>
            <a:pathLst>
              <a:path w="85089" h="75564">
                <a:moveTo>
                  <a:pt x="0" y="0"/>
                </a:moveTo>
                <a:lnTo>
                  <a:pt x="18795" y="75412"/>
                </a:lnTo>
                <a:lnTo>
                  <a:pt x="84810" y="1891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11473" y="5456683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>
                <a:moveTo>
                  <a:pt x="0" y="0"/>
                </a:moveTo>
                <a:lnTo>
                  <a:pt x="551078" y="0"/>
                </a:lnTo>
              </a:path>
            </a:pathLst>
          </a:custGeom>
          <a:ln w="259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49604" y="541782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9172" y="5263394"/>
            <a:ext cx="224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3E3E3E"/>
                </a:solidFill>
                <a:latin typeface="Calibri"/>
                <a:cs typeface="Calibri"/>
              </a:rPr>
              <a:t>git </a:t>
            </a:r>
            <a:r>
              <a:rPr sz="1800" spc="175" dirty="0">
                <a:solidFill>
                  <a:srgbClr val="3E3E3E"/>
                </a:solidFill>
                <a:latin typeface="Calibri"/>
                <a:cs typeface="Calibri"/>
              </a:rPr>
              <a:t>rev-parse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305" dirty="0">
                <a:solidFill>
                  <a:srgbClr val="3E3E3E"/>
                </a:solidFill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475726" y="4572876"/>
            <a:ext cx="1776095" cy="623570"/>
          </a:xfrm>
          <a:custGeom>
            <a:avLst/>
            <a:gdLst/>
            <a:ahLst/>
            <a:cxnLst/>
            <a:rect l="l" t="t" r="r" b="b"/>
            <a:pathLst>
              <a:path w="1776095" h="623570">
                <a:moveTo>
                  <a:pt x="0" y="623049"/>
                </a:moveTo>
                <a:lnTo>
                  <a:pt x="1775574" y="0"/>
                </a:lnTo>
              </a:path>
            </a:pathLst>
          </a:custGeom>
          <a:ln w="259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26203" y="4540491"/>
            <a:ext cx="86360" cy="73660"/>
          </a:xfrm>
          <a:custGeom>
            <a:avLst/>
            <a:gdLst/>
            <a:ahLst/>
            <a:cxnLst/>
            <a:rect l="l" t="t" r="r" b="b"/>
            <a:pathLst>
              <a:path w="86359" h="73660">
                <a:moveTo>
                  <a:pt x="0" y="0"/>
                </a:moveTo>
                <a:lnTo>
                  <a:pt x="25742" y="73342"/>
                </a:lnTo>
                <a:lnTo>
                  <a:pt x="86207" y="10934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12145" y="3956298"/>
            <a:ext cx="0" cy="415290"/>
          </a:xfrm>
          <a:custGeom>
            <a:avLst/>
            <a:gdLst/>
            <a:ahLst/>
            <a:cxnLst/>
            <a:rect l="l" t="t" r="r" b="b"/>
            <a:pathLst>
              <a:path h="415289">
                <a:moveTo>
                  <a:pt x="0" y="414896"/>
                </a:moveTo>
                <a:lnTo>
                  <a:pt x="0" y="0"/>
                </a:lnTo>
              </a:path>
            </a:pathLst>
          </a:custGeom>
          <a:ln w="259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273287" y="389153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66624" y="3870197"/>
            <a:ext cx="2521585" cy="1552575"/>
          </a:xfrm>
          <a:custGeom>
            <a:avLst/>
            <a:gdLst/>
            <a:ahLst/>
            <a:cxnLst/>
            <a:rect l="l" t="t" r="r" b="b"/>
            <a:pathLst>
              <a:path w="2521585" h="1552575">
                <a:moveTo>
                  <a:pt x="2521013" y="0"/>
                </a:moveTo>
                <a:lnTo>
                  <a:pt x="0" y="1552460"/>
                </a:lnTo>
              </a:path>
            </a:pathLst>
          </a:custGeom>
          <a:ln w="259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11478" y="5382775"/>
            <a:ext cx="86995" cy="74295"/>
          </a:xfrm>
          <a:custGeom>
            <a:avLst/>
            <a:gdLst/>
            <a:ahLst/>
            <a:cxnLst/>
            <a:rect l="l" t="t" r="r" b="b"/>
            <a:pathLst>
              <a:path w="86995" h="74295">
                <a:moveTo>
                  <a:pt x="45796" y="0"/>
                </a:moveTo>
                <a:lnTo>
                  <a:pt x="0" y="73850"/>
                </a:lnTo>
                <a:lnTo>
                  <a:pt x="86550" y="66179"/>
                </a:lnTo>
                <a:lnTo>
                  <a:pt x="4579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2166" y="519066"/>
            <a:ext cx="411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Webpack</a:t>
            </a:r>
            <a:r>
              <a:rPr sz="3600" spc="-2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Benefits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37" y="1957832"/>
            <a:ext cx="8409305" cy="157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9410">
              <a:lnSpc>
                <a:spcPct val="100000"/>
              </a:lnSpc>
              <a:spcBef>
                <a:spcPts val="105"/>
              </a:spcBef>
            </a:pPr>
            <a:r>
              <a:rPr sz="2000" spc="305" dirty="0">
                <a:solidFill>
                  <a:srgbClr val="3E3E3E"/>
                </a:solidFill>
                <a:latin typeface="Calibri"/>
                <a:cs typeface="Calibri"/>
              </a:rPr>
              <a:t>Caching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that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can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be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tailored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to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development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-2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production 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separately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2000" spc="295" dirty="0">
                <a:solidFill>
                  <a:srgbClr val="3E3E3E"/>
                </a:solidFill>
                <a:latin typeface="Calibri"/>
                <a:cs typeface="Calibri"/>
              </a:rPr>
              <a:t>Dev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isn’t </a:t>
            </a:r>
            <a:r>
              <a:rPr sz="2000" spc="270" dirty="0">
                <a:solidFill>
                  <a:srgbClr val="3E3E3E"/>
                </a:solidFill>
                <a:latin typeface="Calibri"/>
                <a:cs typeface="Calibri"/>
              </a:rPr>
              <a:t>prod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you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can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easily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customize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builds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per</a:t>
            </a:r>
            <a:r>
              <a:rPr sz="2000" spc="-25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environment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173" y="4295870"/>
            <a:ext cx="8416290" cy="172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Source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Map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support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through </a:t>
            </a:r>
            <a:r>
              <a:rPr sz="2000" spc="145" dirty="0">
                <a:solidFill>
                  <a:srgbClr val="3E3E3E"/>
                </a:solidFill>
                <a:latin typeface="Calibri"/>
                <a:cs typeface="Calibri"/>
              </a:rPr>
              <a:t>all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of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your</a:t>
            </a:r>
            <a:r>
              <a:rPr sz="2000" spc="-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transformations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Platform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for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transformation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loaders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through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babel,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but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also  </a:t>
            </a:r>
            <a:r>
              <a:rPr sz="2000" spc="254" dirty="0">
                <a:solidFill>
                  <a:srgbClr val="3E3E3E"/>
                </a:solidFill>
                <a:latin typeface="Calibri"/>
                <a:cs typeface="Calibri"/>
              </a:rPr>
              <a:t>webpack</a:t>
            </a:r>
            <a:r>
              <a:rPr sz="2000" spc="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-</a:t>
            </a:r>
            <a:r>
              <a:rPr sz="2000" spc="1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codegen,</a:t>
            </a:r>
            <a:r>
              <a:rPr sz="2000" spc="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codemod,</a:t>
            </a:r>
            <a:r>
              <a:rPr sz="2000" spc="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inject</a:t>
            </a:r>
            <a:r>
              <a:rPr sz="2000" spc="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features</a:t>
            </a:r>
            <a:r>
              <a:rPr sz="2000" spc="1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60" dirty="0">
                <a:solidFill>
                  <a:srgbClr val="3E3E3E"/>
                </a:solidFill>
                <a:latin typeface="Calibri"/>
                <a:cs typeface="Calibri"/>
              </a:rPr>
              <a:t>like</a:t>
            </a: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65" dirty="0">
                <a:solidFill>
                  <a:srgbClr val="3E3E3E"/>
                </a:solidFill>
                <a:latin typeface="Calibri"/>
                <a:cs typeface="Calibri"/>
              </a:rPr>
              <a:t>offline</a:t>
            </a:r>
            <a:r>
              <a:rPr sz="2000" spc="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support,  </a:t>
            </a:r>
            <a:r>
              <a:rPr sz="2000" spc="160" dirty="0">
                <a:solidFill>
                  <a:srgbClr val="3E3E3E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2166" y="519066"/>
            <a:ext cx="411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Webpack</a:t>
            </a:r>
            <a:r>
              <a:rPr sz="3600" spc="-2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Benefits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0505">
              <a:lnSpc>
                <a:spcPct val="100000"/>
              </a:lnSpc>
              <a:spcBef>
                <a:spcPts val="105"/>
              </a:spcBef>
            </a:pPr>
            <a:r>
              <a:rPr spc="350" dirty="0"/>
              <a:t>AOT </a:t>
            </a:r>
            <a:r>
              <a:rPr spc="250" dirty="0"/>
              <a:t>everything </a:t>
            </a:r>
            <a:r>
              <a:rPr spc="60" dirty="0"/>
              <a:t>– </a:t>
            </a:r>
            <a:r>
              <a:rPr spc="180" dirty="0"/>
              <a:t>what’s </a:t>
            </a:r>
            <a:r>
              <a:rPr spc="210" dirty="0"/>
              <a:t>best </a:t>
            </a:r>
            <a:r>
              <a:rPr spc="170" dirty="0"/>
              <a:t>for </a:t>
            </a:r>
            <a:r>
              <a:rPr spc="204" dirty="0"/>
              <a:t>your</a:t>
            </a:r>
            <a:r>
              <a:rPr spc="-110" dirty="0"/>
              <a:t> </a:t>
            </a:r>
            <a:r>
              <a:rPr spc="200" dirty="0"/>
              <a:t>application</a:t>
            </a:r>
          </a:p>
          <a:p>
            <a:pPr marL="1487805"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500505" marR="5080">
              <a:lnSpc>
                <a:spcPct val="100000"/>
              </a:lnSpc>
              <a:spcBef>
                <a:spcPts val="2130"/>
              </a:spcBef>
            </a:pPr>
            <a:r>
              <a:rPr spc="235" dirty="0"/>
              <a:t>Incremental </a:t>
            </a:r>
            <a:r>
              <a:rPr spc="245" dirty="0"/>
              <a:t>builds </a:t>
            </a:r>
            <a:r>
              <a:rPr spc="60" dirty="0"/>
              <a:t>– </a:t>
            </a:r>
            <a:r>
              <a:rPr spc="195" dirty="0"/>
              <a:t>even </a:t>
            </a:r>
            <a:r>
              <a:rPr spc="190" dirty="0"/>
              <a:t>without </a:t>
            </a:r>
            <a:r>
              <a:rPr spc="175" dirty="0"/>
              <a:t>interactive </a:t>
            </a:r>
            <a:r>
              <a:rPr spc="254" dirty="0"/>
              <a:t>coding </a:t>
            </a:r>
            <a:r>
              <a:rPr spc="225" dirty="0"/>
              <a:t>you </a:t>
            </a:r>
            <a:r>
              <a:rPr spc="229" dirty="0"/>
              <a:t>can</a:t>
            </a:r>
            <a:r>
              <a:rPr spc="-160" dirty="0"/>
              <a:t> </a:t>
            </a:r>
            <a:r>
              <a:rPr spc="185" dirty="0"/>
              <a:t>benefit  </a:t>
            </a:r>
            <a:r>
              <a:rPr spc="200" dirty="0"/>
              <a:t>from </a:t>
            </a:r>
            <a:r>
              <a:rPr spc="215" dirty="0"/>
              <a:t>only </a:t>
            </a:r>
            <a:r>
              <a:rPr spc="225" dirty="0"/>
              <a:t>compiling </a:t>
            </a:r>
            <a:r>
              <a:rPr spc="254" dirty="0"/>
              <a:t>changed</a:t>
            </a:r>
            <a:r>
              <a:rPr spc="-190" dirty="0"/>
              <a:t> </a:t>
            </a:r>
            <a:r>
              <a:rPr spc="225" dirty="0"/>
              <a:t>modules</a:t>
            </a:r>
          </a:p>
          <a:p>
            <a:pPr marL="1487805"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500505">
              <a:lnSpc>
                <a:spcPct val="100000"/>
              </a:lnSpc>
              <a:spcBef>
                <a:spcPts val="2130"/>
              </a:spcBef>
            </a:pPr>
            <a:r>
              <a:rPr spc="270" dirty="0"/>
              <a:t>Compiler </a:t>
            </a:r>
            <a:r>
              <a:rPr spc="240" dirty="0"/>
              <a:t>platform </a:t>
            </a:r>
            <a:r>
              <a:rPr spc="60" dirty="0"/>
              <a:t>– </a:t>
            </a:r>
            <a:r>
              <a:rPr spc="190" dirty="0"/>
              <a:t>extensible </a:t>
            </a:r>
            <a:r>
              <a:rPr spc="204" dirty="0"/>
              <a:t>via </a:t>
            </a:r>
            <a:r>
              <a:rPr spc="220" dirty="0"/>
              <a:t>Plugins </a:t>
            </a:r>
            <a:r>
              <a:rPr spc="229" dirty="0"/>
              <a:t>and</a:t>
            </a:r>
            <a:r>
              <a:rPr spc="-110" dirty="0"/>
              <a:t> </a:t>
            </a:r>
            <a:r>
              <a:rPr spc="240" dirty="0"/>
              <a:t>Loaders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1578" y="5388688"/>
            <a:ext cx="541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4" dirty="0">
                <a:solidFill>
                  <a:srgbClr val="3E3E3E"/>
                </a:solidFill>
                <a:latin typeface="Calibri"/>
                <a:cs typeface="Calibri"/>
              </a:rPr>
              <a:t>Use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future </a:t>
            </a:r>
            <a:r>
              <a:rPr sz="2000" spc="280" dirty="0">
                <a:solidFill>
                  <a:srgbClr val="3E3E3E"/>
                </a:solidFill>
                <a:latin typeface="Calibri"/>
                <a:cs typeface="Calibri"/>
              </a:rPr>
              <a:t>technology </a:t>
            </a:r>
            <a:r>
              <a:rPr sz="2000" spc="270" dirty="0">
                <a:solidFill>
                  <a:srgbClr val="3E3E3E"/>
                </a:solidFill>
                <a:latin typeface="Calibri"/>
                <a:cs typeface="Calibri"/>
              </a:rPr>
              <a:t>today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80" dirty="0">
                <a:solidFill>
                  <a:srgbClr val="3E3E3E"/>
                </a:solidFill>
                <a:latin typeface="Calibri"/>
                <a:cs typeface="Calibri"/>
              </a:rPr>
              <a:t>i.e.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65" dirty="0">
                <a:solidFill>
                  <a:srgbClr val="3E3E3E"/>
                </a:solidFill>
                <a:latin typeface="Calibri"/>
                <a:cs typeface="Calibri"/>
              </a:rPr>
              <a:t>WASM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1578" y="2110232"/>
            <a:ext cx="8354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85" dirty="0">
                <a:solidFill>
                  <a:srgbClr val="3E3E3E"/>
                </a:solidFill>
                <a:latin typeface="Calibri"/>
                <a:cs typeface="Calibri"/>
              </a:rPr>
              <a:t>Widely </a:t>
            </a:r>
            <a:r>
              <a:rPr sz="2000" spc="265" dirty="0">
                <a:solidFill>
                  <a:srgbClr val="3E3E3E"/>
                </a:solidFill>
                <a:latin typeface="Calibri"/>
                <a:cs typeface="Calibri"/>
              </a:rPr>
              <a:t>used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in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part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because 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it </a:t>
            </a:r>
            <a:r>
              <a:rPr sz="2000" spc="165" dirty="0">
                <a:solidFill>
                  <a:srgbClr val="3E3E3E"/>
                </a:solidFill>
                <a:latin typeface="Calibri"/>
                <a:cs typeface="Calibri"/>
              </a:rPr>
              <a:t>is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extensible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(loaders </a:t>
            </a:r>
            <a:r>
              <a:rPr sz="2000" spc="30" dirty="0">
                <a:solidFill>
                  <a:srgbClr val="3E3E3E"/>
                </a:solidFill>
                <a:latin typeface="Calibri"/>
                <a:cs typeface="Calibri"/>
              </a:rPr>
              <a:t>&amp;</a:t>
            </a:r>
            <a:r>
              <a:rPr sz="2000" spc="-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plugins)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92166" y="519066"/>
            <a:ext cx="411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Webpack</a:t>
            </a:r>
            <a:r>
              <a:rPr sz="3600" spc="-2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Benefits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3203050"/>
            <a:ext cx="6488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90" dirty="0">
                <a:solidFill>
                  <a:srgbClr val="3E3E3E"/>
                </a:solidFill>
                <a:latin typeface="Calibri"/>
                <a:cs typeface="Calibri"/>
              </a:rPr>
              <a:t>NWWTDTRT</a:t>
            </a:r>
            <a:r>
              <a:rPr sz="2000" spc="-2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no </a:t>
            </a:r>
            <a:r>
              <a:rPr sz="2000" spc="245" dirty="0">
                <a:solidFill>
                  <a:srgbClr val="3E3E3E"/>
                </a:solidFill>
                <a:latin typeface="Calibri"/>
                <a:cs typeface="Calibri"/>
              </a:rPr>
              <a:t>wrong </a:t>
            </a: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way </a:t>
            </a:r>
            <a:r>
              <a:rPr sz="2000" spc="190" dirty="0">
                <a:solidFill>
                  <a:srgbClr val="3E3E3E"/>
                </a:solidFill>
                <a:latin typeface="Calibri"/>
                <a:cs typeface="Calibri"/>
              </a:rPr>
              <a:t>to </a:t>
            </a: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do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the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right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thing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0684" y="3366516"/>
            <a:ext cx="676655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3357371"/>
            <a:ext cx="676655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7828" y="4282440"/>
            <a:ext cx="676655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4451" y="2442972"/>
            <a:ext cx="684275" cy="813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7352" y="4271771"/>
            <a:ext cx="684275" cy="815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2972" y="4271771"/>
            <a:ext cx="684275" cy="815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3481" y="1319022"/>
            <a:ext cx="5029200" cy="4351020"/>
          </a:xfrm>
          <a:custGeom>
            <a:avLst/>
            <a:gdLst/>
            <a:ahLst/>
            <a:cxnLst/>
            <a:rect l="l" t="t" r="r" b="b"/>
            <a:pathLst>
              <a:path w="5029200" h="4351020">
                <a:moveTo>
                  <a:pt x="0" y="0"/>
                </a:moveTo>
                <a:lnTo>
                  <a:pt x="5029200" y="0"/>
                </a:lnTo>
                <a:lnTo>
                  <a:pt x="5029200" y="4351020"/>
                </a:lnTo>
                <a:lnTo>
                  <a:pt x="0" y="43510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2719" y="1318260"/>
            <a:ext cx="5029200" cy="462280"/>
          </a:xfrm>
          <a:custGeom>
            <a:avLst/>
            <a:gdLst/>
            <a:ahLst/>
            <a:cxnLst/>
            <a:rect l="l" t="t" r="r" b="b"/>
            <a:pathLst>
              <a:path w="5029200" h="462280">
                <a:moveTo>
                  <a:pt x="0" y="0"/>
                </a:moveTo>
                <a:lnTo>
                  <a:pt x="5029200" y="0"/>
                </a:lnTo>
                <a:lnTo>
                  <a:pt x="502920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23481" y="1338742"/>
            <a:ext cx="502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0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solidFill>
                  <a:srgbClr val="FFFFFF"/>
                </a:solidFill>
              </a:rPr>
              <a:t>Browser</a:t>
            </a:r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9220200" y="771144"/>
            <a:ext cx="1554480" cy="1554480"/>
          </a:xfrm>
          <a:custGeom>
            <a:avLst/>
            <a:gdLst/>
            <a:ahLst/>
            <a:cxnLst/>
            <a:rect l="l" t="t" r="r" b="b"/>
            <a:pathLst>
              <a:path w="1554479" h="1554480">
                <a:moveTo>
                  <a:pt x="777240" y="0"/>
                </a:moveTo>
                <a:lnTo>
                  <a:pt x="729892" y="1418"/>
                </a:lnTo>
                <a:lnTo>
                  <a:pt x="683295" y="5619"/>
                </a:lnTo>
                <a:lnTo>
                  <a:pt x="637529" y="12522"/>
                </a:lnTo>
                <a:lnTo>
                  <a:pt x="592676" y="22045"/>
                </a:lnTo>
                <a:lnTo>
                  <a:pt x="548818" y="34106"/>
                </a:lnTo>
                <a:lnTo>
                  <a:pt x="506034" y="48625"/>
                </a:lnTo>
                <a:lnTo>
                  <a:pt x="464408" y="65521"/>
                </a:lnTo>
                <a:lnTo>
                  <a:pt x="424020" y="84711"/>
                </a:lnTo>
                <a:lnTo>
                  <a:pt x="384951" y="106115"/>
                </a:lnTo>
                <a:lnTo>
                  <a:pt x="347282" y="129651"/>
                </a:lnTo>
                <a:lnTo>
                  <a:pt x="311096" y="155239"/>
                </a:lnTo>
                <a:lnTo>
                  <a:pt x="276473" y="182796"/>
                </a:lnTo>
                <a:lnTo>
                  <a:pt x="243494" y="212241"/>
                </a:lnTo>
                <a:lnTo>
                  <a:pt x="212241" y="243494"/>
                </a:lnTo>
                <a:lnTo>
                  <a:pt x="182796" y="276473"/>
                </a:lnTo>
                <a:lnTo>
                  <a:pt x="155239" y="311096"/>
                </a:lnTo>
                <a:lnTo>
                  <a:pt x="129651" y="347282"/>
                </a:lnTo>
                <a:lnTo>
                  <a:pt x="106115" y="384951"/>
                </a:lnTo>
                <a:lnTo>
                  <a:pt x="84711" y="424020"/>
                </a:lnTo>
                <a:lnTo>
                  <a:pt x="65521" y="464408"/>
                </a:lnTo>
                <a:lnTo>
                  <a:pt x="48625" y="506034"/>
                </a:lnTo>
                <a:lnTo>
                  <a:pt x="34106" y="548818"/>
                </a:lnTo>
                <a:lnTo>
                  <a:pt x="22045" y="592676"/>
                </a:lnTo>
                <a:lnTo>
                  <a:pt x="12522" y="637529"/>
                </a:lnTo>
                <a:lnTo>
                  <a:pt x="5619" y="683295"/>
                </a:lnTo>
                <a:lnTo>
                  <a:pt x="1418" y="729892"/>
                </a:lnTo>
                <a:lnTo>
                  <a:pt x="0" y="777239"/>
                </a:lnTo>
                <a:lnTo>
                  <a:pt x="1418" y="824587"/>
                </a:lnTo>
                <a:lnTo>
                  <a:pt x="5619" y="871184"/>
                </a:lnTo>
                <a:lnTo>
                  <a:pt x="12522" y="916950"/>
                </a:lnTo>
                <a:lnTo>
                  <a:pt x="22045" y="961803"/>
                </a:lnTo>
                <a:lnTo>
                  <a:pt x="34106" y="1005661"/>
                </a:lnTo>
                <a:lnTo>
                  <a:pt x="48625" y="1048445"/>
                </a:lnTo>
                <a:lnTo>
                  <a:pt x="65521" y="1090071"/>
                </a:lnTo>
                <a:lnTo>
                  <a:pt x="84711" y="1130459"/>
                </a:lnTo>
                <a:lnTo>
                  <a:pt x="106115" y="1169528"/>
                </a:lnTo>
                <a:lnTo>
                  <a:pt x="129651" y="1207197"/>
                </a:lnTo>
                <a:lnTo>
                  <a:pt x="155239" y="1243383"/>
                </a:lnTo>
                <a:lnTo>
                  <a:pt x="182796" y="1278006"/>
                </a:lnTo>
                <a:lnTo>
                  <a:pt x="212241" y="1310985"/>
                </a:lnTo>
                <a:lnTo>
                  <a:pt x="243494" y="1342238"/>
                </a:lnTo>
                <a:lnTo>
                  <a:pt x="276473" y="1371683"/>
                </a:lnTo>
                <a:lnTo>
                  <a:pt x="311096" y="1399240"/>
                </a:lnTo>
                <a:lnTo>
                  <a:pt x="347282" y="1424828"/>
                </a:lnTo>
                <a:lnTo>
                  <a:pt x="384951" y="1448364"/>
                </a:lnTo>
                <a:lnTo>
                  <a:pt x="424020" y="1469768"/>
                </a:lnTo>
                <a:lnTo>
                  <a:pt x="464408" y="1488958"/>
                </a:lnTo>
                <a:lnTo>
                  <a:pt x="506034" y="1505854"/>
                </a:lnTo>
                <a:lnTo>
                  <a:pt x="548818" y="1520373"/>
                </a:lnTo>
                <a:lnTo>
                  <a:pt x="592676" y="1532434"/>
                </a:lnTo>
                <a:lnTo>
                  <a:pt x="637529" y="1541957"/>
                </a:lnTo>
                <a:lnTo>
                  <a:pt x="683295" y="1548860"/>
                </a:lnTo>
                <a:lnTo>
                  <a:pt x="729892" y="1553061"/>
                </a:lnTo>
                <a:lnTo>
                  <a:pt x="777240" y="1554480"/>
                </a:lnTo>
                <a:lnTo>
                  <a:pt x="824587" y="1553061"/>
                </a:lnTo>
                <a:lnTo>
                  <a:pt x="871184" y="1548860"/>
                </a:lnTo>
                <a:lnTo>
                  <a:pt x="916950" y="1541957"/>
                </a:lnTo>
                <a:lnTo>
                  <a:pt x="961803" y="1532434"/>
                </a:lnTo>
                <a:lnTo>
                  <a:pt x="1005661" y="1520373"/>
                </a:lnTo>
                <a:lnTo>
                  <a:pt x="1048445" y="1505854"/>
                </a:lnTo>
                <a:lnTo>
                  <a:pt x="1090071" y="1488958"/>
                </a:lnTo>
                <a:lnTo>
                  <a:pt x="1130459" y="1469768"/>
                </a:lnTo>
                <a:lnTo>
                  <a:pt x="1169528" y="1448364"/>
                </a:lnTo>
                <a:lnTo>
                  <a:pt x="1207197" y="1424828"/>
                </a:lnTo>
                <a:lnTo>
                  <a:pt x="1243383" y="1399240"/>
                </a:lnTo>
                <a:lnTo>
                  <a:pt x="1278006" y="1371683"/>
                </a:lnTo>
                <a:lnTo>
                  <a:pt x="1310985" y="1342238"/>
                </a:lnTo>
                <a:lnTo>
                  <a:pt x="1342238" y="1310985"/>
                </a:lnTo>
                <a:lnTo>
                  <a:pt x="1371683" y="1278006"/>
                </a:lnTo>
                <a:lnTo>
                  <a:pt x="1399240" y="1243383"/>
                </a:lnTo>
                <a:lnTo>
                  <a:pt x="1424828" y="1207197"/>
                </a:lnTo>
                <a:lnTo>
                  <a:pt x="1448364" y="1169528"/>
                </a:lnTo>
                <a:lnTo>
                  <a:pt x="1469768" y="1130459"/>
                </a:lnTo>
                <a:lnTo>
                  <a:pt x="1488958" y="1090071"/>
                </a:lnTo>
                <a:lnTo>
                  <a:pt x="1505854" y="1048445"/>
                </a:lnTo>
                <a:lnTo>
                  <a:pt x="1520373" y="1005661"/>
                </a:lnTo>
                <a:lnTo>
                  <a:pt x="1532434" y="961803"/>
                </a:lnTo>
                <a:lnTo>
                  <a:pt x="1541957" y="916950"/>
                </a:lnTo>
                <a:lnTo>
                  <a:pt x="1548860" y="871184"/>
                </a:lnTo>
                <a:lnTo>
                  <a:pt x="1553061" y="824587"/>
                </a:lnTo>
                <a:lnTo>
                  <a:pt x="1554480" y="777239"/>
                </a:lnTo>
                <a:lnTo>
                  <a:pt x="1553061" y="729892"/>
                </a:lnTo>
                <a:lnTo>
                  <a:pt x="1548860" y="683295"/>
                </a:lnTo>
                <a:lnTo>
                  <a:pt x="1541957" y="637529"/>
                </a:lnTo>
                <a:lnTo>
                  <a:pt x="1532434" y="592676"/>
                </a:lnTo>
                <a:lnTo>
                  <a:pt x="1520373" y="548818"/>
                </a:lnTo>
                <a:lnTo>
                  <a:pt x="1505854" y="506034"/>
                </a:lnTo>
                <a:lnTo>
                  <a:pt x="1488958" y="464408"/>
                </a:lnTo>
                <a:lnTo>
                  <a:pt x="1469768" y="424020"/>
                </a:lnTo>
                <a:lnTo>
                  <a:pt x="1448364" y="384951"/>
                </a:lnTo>
                <a:lnTo>
                  <a:pt x="1424828" y="347282"/>
                </a:lnTo>
                <a:lnTo>
                  <a:pt x="1399240" y="311096"/>
                </a:lnTo>
                <a:lnTo>
                  <a:pt x="1371683" y="276473"/>
                </a:lnTo>
                <a:lnTo>
                  <a:pt x="1342238" y="243494"/>
                </a:lnTo>
                <a:lnTo>
                  <a:pt x="1310985" y="212241"/>
                </a:lnTo>
                <a:lnTo>
                  <a:pt x="1278006" y="182796"/>
                </a:lnTo>
                <a:lnTo>
                  <a:pt x="1243383" y="155239"/>
                </a:lnTo>
                <a:lnTo>
                  <a:pt x="1207197" y="129651"/>
                </a:lnTo>
                <a:lnTo>
                  <a:pt x="1169528" y="106115"/>
                </a:lnTo>
                <a:lnTo>
                  <a:pt x="1130459" y="84711"/>
                </a:lnTo>
                <a:lnTo>
                  <a:pt x="1090071" y="65521"/>
                </a:lnTo>
                <a:lnTo>
                  <a:pt x="1048445" y="48625"/>
                </a:lnTo>
                <a:lnTo>
                  <a:pt x="1005661" y="34106"/>
                </a:lnTo>
                <a:lnTo>
                  <a:pt x="961803" y="22045"/>
                </a:lnTo>
                <a:lnTo>
                  <a:pt x="916950" y="12522"/>
                </a:lnTo>
                <a:lnTo>
                  <a:pt x="871184" y="5619"/>
                </a:lnTo>
                <a:lnTo>
                  <a:pt x="824587" y="1418"/>
                </a:lnTo>
                <a:lnTo>
                  <a:pt x="777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59813" y="1066027"/>
            <a:ext cx="875250" cy="964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1120" y="752069"/>
            <a:ext cx="1593215" cy="1593215"/>
          </a:xfrm>
          <a:custGeom>
            <a:avLst/>
            <a:gdLst/>
            <a:ahLst/>
            <a:cxnLst/>
            <a:rect l="l" t="t" r="r" b="b"/>
            <a:pathLst>
              <a:path w="1593215" h="1593214">
                <a:moveTo>
                  <a:pt x="796556" y="0"/>
                </a:moveTo>
                <a:lnTo>
                  <a:pt x="877862" y="4064"/>
                </a:lnTo>
                <a:lnTo>
                  <a:pt x="956741" y="16268"/>
                </a:lnTo>
                <a:lnTo>
                  <a:pt x="1033183" y="35775"/>
                </a:lnTo>
                <a:lnTo>
                  <a:pt x="1106385" y="62623"/>
                </a:lnTo>
                <a:lnTo>
                  <a:pt x="1175943" y="95973"/>
                </a:lnTo>
                <a:lnTo>
                  <a:pt x="1241818" y="136232"/>
                </a:lnTo>
                <a:lnTo>
                  <a:pt x="1302816" y="181775"/>
                </a:lnTo>
                <a:lnTo>
                  <a:pt x="1359319" y="233400"/>
                </a:lnTo>
                <a:lnTo>
                  <a:pt x="1410931" y="289890"/>
                </a:lnTo>
                <a:lnTo>
                  <a:pt x="1456880" y="351294"/>
                </a:lnTo>
                <a:lnTo>
                  <a:pt x="1496745" y="416775"/>
                </a:lnTo>
                <a:lnTo>
                  <a:pt x="1530096" y="486321"/>
                </a:lnTo>
                <a:lnTo>
                  <a:pt x="1556931" y="559523"/>
                </a:lnTo>
                <a:lnTo>
                  <a:pt x="1576451" y="635977"/>
                </a:lnTo>
                <a:lnTo>
                  <a:pt x="1588643" y="715251"/>
                </a:lnTo>
                <a:lnTo>
                  <a:pt x="1592707" y="796556"/>
                </a:lnTo>
                <a:lnTo>
                  <a:pt x="1588643" y="877862"/>
                </a:lnTo>
                <a:lnTo>
                  <a:pt x="1576451" y="956741"/>
                </a:lnTo>
                <a:lnTo>
                  <a:pt x="1556931" y="1033183"/>
                </a:lnTo>
                <a:lnTo>
                  <a:pt x="1530096" y="1106385"/>
                </a:lnTo>
                <a:lnTo>
                  <a:pt x="1496758" y="1175905"/>
                </a:lnTo>
                <a:lnTo>
                  <a:pt x="1456880" y="1241818"/>
                </a:lnTo>
                <a:lnTo>
                  <a:pt x="1410906" y="1302842"/>
                </a:lnTo>
                <a:lnTo>
                  <a:pt x="1359319" y="1359306"/>
                </a:lnTo>
                <a:lnTo>
                  <a:pt x="1302854" y="1410906"/>
                </a:lnTo>
                <a:lnTo>
                  <a:pt x="1241818" y="1456880"/>
                </a:lnTo>
                <a:lnTo>
                  <a:pt x="1175905" y="1496745"/>
                </a:lnTo>
                <a:lnTo>
                  <a:pt x="1106385" y="1530083"/>
                </a:lnTo>
                <a:lnTo>
                  <a:pt x="1033183" y="1556931"/>
                </a:lnTo>
                <a:lnTo>
                  <a:pt x="956741" y="1576438"/>
                </a:lnTo>
                <a:lnTo>
                  <a:pt x="877862" y="1588643"/>
                </a:lnTo>
                <a:lnTo>
                  <a:pt x="796556" y="1592707"/>
                </a:lnTo>
                <a:lnTo>
                  <a:pt x="715251" y="1588643"/>
                </a:lnTo>
                <a:lnTo>
                  <a:pt x="635977" y="1576451"/>
                </a:lnTo>
                <a:lnTo>
                  <a:pt x="559523" y="1556931"/>
                </a:lnTo>
                <a:lnTo>
                  <a:pt x="486321" y="1530083"/>
                </a:lnTo>
                <a:lnTo>
                  <a:pt x="416775" y="1496733"/>
                </a:lnTo>
                <a:lnTo>
                  <a:pt x="351294" y="1456880"/>
                </a:lnTo>
                <a:lnTo>
                  <a:pt x="289890" y="1410919"/>
                </a:lnTo>
                <a:lnTo>
                  <a:pt x="233400" y="1359306"/>
                </a:lnTo>
                <a:lnTo>
                  <a:pt x="181787" y="1302816"/>
                </a:lnTo>
                <a:lnTo>
                  <a:pt x="136232" y="1241818"/>
                </a:lnTo>
                <a:lnTo>
                  <a:pt x="95986" y="1175943"/>
                </a:lnTo>
                <a:lnTo>
                  <a:pt x="62623" y="1106385"/>
                </a:lnTo>
                <a:lnTo>
                  <a:pt x="35788" y="1033183"/>
                </a:lnTo>
                <a:lnTo>
                  <a:pt x="16268" y="956741"/>
                </a:lnTo>
                <a:lnTo>
                  <a:pt x="4064" y="877862"/>
                </a:lnTo>
                <a:lnTo>
                  <a:pt x="0" y="796556"/>
                </a:lnTo>
                <a:lnTo>
                  <a:pt x="4064" y="715251"/>
                </a:lnTo>
                <a:lnTo>
                  <a:pt x="16268" y="635977"/>
                </a:lnTo>
                <a:lnTo>
                  <a:pt x="35788" y="559523"/>
                </a:lnTo>
                <a:lnTo>
                  <a:pt x="62623" y="486321"/>
                </a:lnTo>
                <a:lnTo>
                  <a:pt x="95999" y="416737"/>
                </a:lnTo>
                <a:lnTo>
                  <a:pt x="136232" y="351294"/>
                </a:lnTo>
                <a:lnTo>
                  <a:pt x="181762" y="289915"/>
                </a:lnTo>
                <a:lnTo>
                  <a:pt x="233400" y="233400"/>
                </a:lnTo>
                <a:lnTo>
                  <a:pt x="289915" y="181762"/>
                </a:lnTo>
                <a:lnTo>
                  <a:pt x="351294" y="136232"/>
                </a:lnTo>
                <a:lnTo>
                  <a:pt x="416737" y="95986"/>
                </a:lnTo>
                <a:lnTo>
                  <a:pt x="486321" y="62623"/>
                </a:lnTo>
                <a:lnTo>
                  <a:pt x="559523" y="35775"/>
                </a:lnTo>
                <a:lnTo>
                  <a:pt x="635977" y="16256"/>
                </a:lnTo>
                <a:lnTo>
                  <a:pt x="715251" y="4064"/>
                </a:lnTo>
                <a:lnTo>
                  <a:pt x="796556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177" y="1319022"/>
            <a:ext cx="4993005" cy="4351020"/>
          </a:xfrm>
          <a:custGeom>
            <a:avLst/>
            <a:gdLst/>
            <a:ahLst/>
            <a:cxnLst/>
            <a:rect l="l" t="t" r="r" b="b"/>
            <a:pathLst>
              <a:path w="4993005" h="4351020">
                <a:moveTo>
                  <a:pt x="0" y="0"/>
                </a:moveTo>
                <a:lnTo>
                  <a:pt x="4992624" y="0"/>
                </a:lnTo>
                <a:lnTo>
                  <a:pt x="4992624" y="4351020"/>
                </a:lnTo>
                <a:lnTo>
                  <a:pt x="0" y="43510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416" y="1318260"/>
            <a:ext cx="4993005" cy="462280"/>
          </a:xfrm>
          <a:custGeom>
            <a:avLst/>
            <a:gdLst/>
            <a:ahLst/>
            <a:cxnLst/>
            <a:rect l="l" t="t" r="r" b="b"/>
            <a:pathLst>
              <a:path w="4993005" h="462280">
                <a:moveTo>
                  <a:pt x="0" y="0"/>
                </a:moveTo>
                <a:lnTo>
                  <a:pt x="4992624" y="0"/>
                </a:lnTo>
                <a:lnTo>
                  <a:pt x="499262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2177" y="1338742"/>
            <a:ext cx="4993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8005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0160" y="771144"/>
            <a:ext cx="1574800" cy="1554480"/>
          </a:xfrm>
          <a:custGeom>
            <a:avLst/>
            <a:gdLst/>
            <a:ahLst/>
            <a:cxnLst/>
            <a:rect l="l" t="t" r="r" b="b"/>
            <a:pathLst>
              <a:path w="1574800" h="1554480">
                <a:moveTo>
                  <a:pt x="787146" y="0"/>
                </a:moveTo>
                <a:lnTo>
                  <a:pt x="739194" y="1418"/>
                </a:lnTo>
                <a:lnTo>
                  <a:pt x="692003" y="5619"/>
                </a:lnTo>
                <a:lnTo>
                  <a:pt x="645654" y="12522"/>
                </a:lnTo>
                <a:lnTo>
                  <a:pt x="600229" y="22045"/>
                </a:lnTo>
                <a:lnTo>
                  <a:pt x="555811" y="34106"/>
                </a:lnTo>
                <a:lnTo>
                  <a:pt x="512483" y="48625"/>
                </a:lnTo>
                <a:lnTo>
                  <a:pt x="470326" y="65521"/>
                </a:lnTo>
                <a:lnTo>
                  <a:pt x="429423" y="84711"/>
                </a:lnTo>
                <a:lnTo>
                  <a:pt x="389856" y="106115"/>
                </a:lnTo>
                <a:lnTo>
                  <a:pt x="351707" y="129651"/>
                </a:lnTo>
                <a:lnTo>
                  <a:pt x="315060" y="155239"/>
                </a:lnTo>
                <a:lnTo>
                  <a:pt x="279995" y="182796"/>
                </a:lnTo>
                <a:lnTo>
                  <a:pt x="246596" y="212241"/>
                </a:lnTo>
                <a:lnTo>
                  <a:pt x="214946" y="243494"/>
                </a:lnTo>
                <a:lnTo>
                  <a:pt x="185125" y="276473"/>
                </a:lnTo>
                <a:lnTo>
                  <a:pt x="157216" y="311096"/>
                </a:lnTo>
                <a:lnTo>
                  <a:pt x="131303" y="347282"/>
                </a:lnTo>
                <a:lnTo>
                  <a:pt x="107467" y="384951"/>
                </a:lnTo>
                <a:lnTo>
                  <a:pt x="85790" y="424020"/>
                </a:lnTo>
                <a:lnTo>
                  <a:pt x="66355" y="464408"/>
                </a:lnTo>
                <a:lnTo>
                  <a:pt x="49245" y="506034"/>
                </a:lnTo>
                <a:lnTo>
                  <a:pt x="34541" y="548818"/>
                </a:lnTo>
                <a:lnTo>
                  <a:pt x="22325" y="592676"/>
                </a:lnTo>
                <a:lnTo>
                  <a:pt x="12681" y="637529"/>
                </a:lnTo>
                <a:lnTo>
                  <a:pt x="5691" y="683295"/>
                </a:lnTo>
                <a:lnTo>
                  <a:pt x="1436" y="729892"/>
                </a:lnTo>
                <a:lnTo>
                  <a:pt x="0" y="777239"/>
                </a:lnTo>
                <a:lnTo>
                  <a:pt x="1436" y="824587"/>
                </a:lnTo>
                <a:lnTo>
                  <a:pt x="5691" y="871184"/>
                </a:lnTo>
                <a:lnTo>
                  <a:pt x="12681" y="916950"/>
                </a:lnTo>
                <a:lnTo>
                  <a:pt x="22325" y="961803"/>
                </a:lnTo>
                <a:lnTo>
                  <a:pt x="34541" y="1005661"/>
                </a:lnTo>
                <a:lnTo>
                  <a:pt x="49245" y="1048445"/>
                </a:lnTo>
                <a:lnTo>
                  <a:pt x="66355" y="1090071"/>
                </a:lnTo>
                <a:lnTo>
                  <a:pt x="85790" y="1130459"/>
                </a:lnTo>
                <a:lnTo>
                  <a:pt x="107467" y="1169528"/>
                </a:lnTo>
                <a:lnTo>
                  <a:pt x="131303" y="1207197"/>
                </a:lnTo>
                <a:lnTo>
                  <a:pt x="157216" y="1243383"/>
                </a:lnTo>
                <a:lnTo>
                  <a:pt x="185125" y="1278006"/>
                </a:lnTo>
                <a:lnTo>
                  <a:pt x="214946" y="1310985"/>
                </a:lnTo>
                <a:lnTo>
                  <a:pt x="246596" y="1342238"/>
                </a:lnTo>
                <a:lnTo>
                  <a:pt x="279995" y="1371683"/>
                </a:lnTo>
                <a:lnTo>
                  <a:pt x="315060" y="1399240"/>
                </a:lnTo>
                <a:lnTo>
                  <a:pt x="351707" y="1424828"/>
                </a:lnTo>
                <a:lnTo>
                  <a:pt x="389856" y="1448364"/>
                </a:lnTo>
                <a:lnTo>
                  <a:pt x="429423" y="1469768"/>
                </a:lnTo>
                <a:lnTo>
                  <a:pt x="470326" y="1488958"/>
                </a:lnTo>
                <a:lnTo>
                  <a:pt x="512483" y="1505854"/>
                </a:lnTo>
                <a:lnTo>
                  <a:pt x="555811" y="1520373"/>
                </a:lnTo>
                <a:lnTo>
                  <a:pt x="600229" y="1532434"/>
                </a:lnTo>
                <a:lnTo>
                  <a:pt x="645654" y="1541957"/>
                </a:lnTo>
                <a:lnTo>
                  <a:pt x="692003" y="1548860"/>
                </a:lnTo>
                <a:lnTo>
                  <a:pt x="739194" y="1553061"/>
                </a:lnTo>
                <a:lnTo>
                  <a:pt x="787146" y="1554480"/>
                </a:lnTo>
                <a:lnTo>
                  <a:pt x="835097" y="1553061"/>
                </a:lnTo>
                <a:lnTo>
                  <a:pt x="882288" y="1548860"/>
                </a:lnTo>
                <a:lnTo>
                  <a:pt x="928637" y="1541957"/>
                </a:lnTo>
                <a:lnTo>
                  <a:pt x="974062" y="1532434"/>
                </a:lnTo>
                <a:lnTo>
                  <a:pt x="1018480" y="1520373"/>
                </a:lnTo>
                <a:lnTo>
                  <a:pt x="1061808" y="1505854"/>
                </a:lnTo>
                <a:lnTo>
                  <a:pt x="1103965" y="1488958"/>
                </a:lnTo>
                <a:lnTo>
                  <a:pt x="1144868" y="1469768"/>
                </a:lnTo>
                <a:lnTo>
                  <a:pt x="1184435" y="1448364"/>
                </a:lnTo>
                <a:lnTo>
                  <a:pt x="1222584" y="1424828"/>
                </a:lnTo>
                <a:lnTo>
                  <a:pt x="1259231" y="1399240"/>
                </a:lnTo>
                <a:lnTo>
                  <a:pt x="1294296" y="1371683"/>
                </a:lnTo>
                <a:lnTo>
                  <a:pt x="1327695" y="1342238"/>
                </a:lnTo>
                <a:lnTo>
                  <a:pt x="1359345" y="1310985"/>
                </a:lnTo>
                <a:lnTo>
                  <a:pt x="1389166" y="1278006"/>
                </a:lnTo>
                <a:lnTo>
                  <a:pt x="1417075" y="1243383"/>
                </a:lnTo>
                <a:lnTo>
                  <a:pt x="1442988" y="1207197"/>
                </a:lnTo>
                <a:lnTo>
                  <a:pt x="1466824" y="1169528"/>
                </a:lnTo>
                <a:lnTo>
                  <a:pt x="1488501" y="1130459"/>
                </a:lnTo>
                <a:lnTo>
                  <a:pt x="1507936" y="1090071"/>
                </a:lnTo>
                <a:lnTo>
                  <a:pt x="1525046" y="1048445"/>
                </a:lnTo>
                <a:lnTo>
                  <a:pt x="1539750" y="1005661"/>
                </a:lnTo>
                <a:lnTo>
                  <a:pt x="1551966" y="961803"/>
                </a:lnTo>
                <a:lnTo>
                  <a:pt x="1561610" y="916950"/>
                </a:lnTo>
                <a:lnTo>
                  <a:pt x="1568600" y="871184"/>
                </a:lnTo>
                <a:lnTo>
                  <a:pt x="1572855" y="824587"/>
                </a:lnTo>
                <a:lnTo>
                  <a:pt x="1574292" y="777239"/>
                </a:lnTo>
                <a:lnTo>
                  <a:pt x="1572855" y="729892"/>
                </a:lnTo>
                <a:lnTo>
                  <a:pt x="1568600" y="683295"/>
                </a:lnTo>
                <a:lnTo>
                  <a:pt x="1561610" y="637529"/>
                </a:lnTo>
                <a:lnTo>
                  <a:pt x="1551966" y="592676"/>
                </a:lnTo>
                <a:lnTo>
                  <a:pt x="1539750" y="548818"/>
                </a:lnTo>
                <a:lnTo>
                  <a:pt x="1525046" y="506034"/>
                </a:lnTo>
                <a:lnTo>
                  <a:pt x="1507936" y="464408"/>
                </a:lnTo>
                <a:lnTo>
                  <a:pt x="1488501" y="424020"/>
                </a:lnTo>
                <a:lnTo>
                  <a:pt x="1466824" y="384951"/>
                </a:lnTo>
                <a:lnTo>
                  <a:pt x="1442988" y="347282"/>
                </a:lnTo>
                <a:lnTo>
                  <a:pt x="1417075" y="311096"/>
                </a:lnTo>
                <a:lnTo>
                  <a:pt x="1389166" y="276473"/>
                </a:lnTo>
                <a:lnTo>
                  <a:pt x="1359345" y="243494"/>
                </a:lnTo>
                <a:lnTo>
                  <a:pt x="1327695" y="212241"/>
                </a:lnTo>
                <a:lnTo>
                  <a:pt x="1294296" y="182796"/>
                </a:lnTo>
                <a:lnTo>
                  <a:pt x="1259231" y="155239"/>
                </a:lnTo>
                <a:lnTo>
                  <a:pt x="1222584" y="129651"/>
                </a:lnTo>
                <a:lnTo>
                  <a:pt x="1184435" y="106115"/>
                </a:lnTo>
                <a:lnTo>
                  <a:pt x="1144868" y="84711"/>
                </a:lnTo>
                <a:lnTo>
                  <a:pt x="1103965" y="65521"/>
                </a:lnTo>
                <a:lnTo>
                  <a:pt x="1061808" y="48625"/>
                </a:lnTo>
                <a:lnTo>
                  <a:pt x="1018480" y="34106"/>
                </a:lnTo>
                <a:lnTo>
                  <a:pt x="974062" y="22045"/>
                </a:lnTo>
                <a:lnTo>
                  <a:pt x="928637" y="12522"/>
                </a:lnTo>
                <a:lnTo>
                  <a:pt x="882288" y="5619"/>
                </a:lnTo>
                <a:lnTo>
                  <a:pt x="835097" y="1418"/>
                </a:lnTo>
                <a:lnTo>
                  <a:pt x="7871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2322" y="987717"/>
            <a:ext cx="589967" cy="1121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1084" y="752071"/>
            <a:ext cx="1612900" cy="1593215"/>
          </a:xfrm>
          <a:custGeom>
            <a:avLst/>
            <a:gdLst/>
            <a:ahLst/>
            <a:cxnLst/>
            <a:rect l="l" t="t" r="r" b="b"/>
            <a:pathLst>
              <a:path w="1612900" h="1593214">
                <a:moveTo>
                  <a:pt x="806475" y="0"/>
                </a:moveTo>
                <a:lnTo>
                  <a:pt x="888949" y="4064"/>
                </a:lnTo>
                <a:lnTo>
                  <a:pt x="968997" y="16256"/>
                </a:lnTo>
                <a:lnTo>
                  <a:pt x="1046226" y="35763"/>
                </a:lnTo>
                <a:lnTo>
                  <a:pt x="1120203" y="62585"/>
                </a:lnTo>
                <a:lnTo>
                  <a:pt x="1190548" y="95935"/>
                </a:lnTo>
                <a:lnTo>
                  <a:pt x="1257211" y="136169"/>
                </a:lnTo>
                <a:lnTo>
                  <a:pt x="1318983" y="181698"/>
                </a:lnTo>
                <a:lnTo>
                  <a:pt x="1376299" y="233324"/>
                </a:lnTo>
                <a:lnTo>
                  <a:pt x="1428343" y="289826"/>
                </a:lnTo>
                <a:lnTo>
                  <a:pt x="1474660" y="351180"/>
                </a:lnTo>
                <a:lnTo>
                  <a:pt x="1515325" y="416661"/>
                </a:lnTo>
                <a:lnTo>
                  <a:pt x="1549107" y="486232"/>
                </a:lnTo>
                <a:lnTo>
                  <a:pt x="1576349" y="559435"/>
                </a:lnTo>
                <a:lnTo>
                  <a:pt x="1596288" y="635927"/>
                </a:lnTo>
                <a:lnTo>
                  <a:pt x="1608493" y="715251"/>
                </a:lnTo>
                <a:lnTo>
                  <a:pt x="1612557" y="796556"/>
                </a:lnTo>
                <a:lnTo>
                  <a:pt x="1608493" y="877862"/>
                </a:lnTo>
                <a:lnTo>
                  <a:pt x="1596275" y="956792"/>
                </a:lnTo>
                <a:lnTo>
                  <a:pt x="1576349" y="1033272"/>
                </a:lnTo>
                <a:lnTo>
                  <a:pt x="1549107" y="1106474"/>
                </a:lnTo>
                <a:lnTo>
                  <a:pt x="1515338" y="1176020"/>
                </a:lnTo>
                <a:lnTo>
                  <a:pt x="1474660" y="1241920"/>
                </a:lnTo>
                <a:lnTo>
                  <a:pt x="1428318" y="1302905"/>
                </a:lnTo>
                <a:lnTo>
                  <a:pt x="1376299" y="1359382"/>
                </a:lnTo>
                <a:lnTo>
                  <a:pt x="1319022" y="1410982"/>
                </a:lnTo>
                <a:lnTo>
                  <a:pt x="1257211" y="1456931"/>
                </a:lnTo>
                <a:lnTo>
                  <a:pt x="1190510" y="1496796"/>
                </a:lnTo>
                <a:lnTo>
                  <a:pt x="1120203" y="1530108"/>
                </a:lnTo>
                <a:lnTo>
                  <a:pt x="1046226" y="1556943"/>
                </a:lnTo>
                <a:lnTo>
                  <a:pt x="968997" y="1576451"/>
                </a:lnTo>
                <a:lnTo>
                  <a:pt x="888949" y="1588643"/>
                </a:lnTo>
                <a:lnTo>
                  <a:pt x="806475" y="1592707"/>
                </a:lnTo>
                <a:lnTo>
                  <a:pt x="724001" y="1588643"/>
                </a:lnTo>
                <a:lnTo>
                  <a:pt x="643953" y="1576451"/>
                </a:lnTo>
                <a:lnTo>
                  <a:pt x="566724" y="1556943"/>
                </a:lnTo>
                <a:lnTo>
                  <a:pt x="492760" y="1530121"/>
                </a:lnTo>
                <a:lnTo>
                  <a:pt x="422046" y="1496796"/>
                </a:lnTo>
                <a:lnTo>
                  <a:pt x="355752" y="1456931"/>
                </a:lnTo>
                <a:lnTo>
                  <a:pt x="293560" y="1411008"/>
                </a:lnTo>
                <a:lnTo>
                  <a:pt x="236245" y="1359382"/>
                </a:lnTo>
                <a:lnTo>
                  <a:pt x="184238" y="1302905"/>
                </a:lnTo>
                <a:lnTo>
                  <a:pt x="137896" y="1241920"/>
                </a:lnTo>
                <a:lnTo>
                  <a:pt x="97205" y="1176020"/>
                </a:lnTo>
                <a:lnTo>
                  <a:pt x="63449" y="1106474"/>
                </a:lnTo>
                <a:lnTo>
                  <a:pt x="36207" y="1033272"/>
                </a:lnTo>
                <a:lnTo>
                  <a:pt x="16268" y="956792"/>
                </a:lnTo>
                <a:lnTo>
                  <a:pt x="4064" y="877862"/>
                </a:lnTo>
                <a:lnTo>
                  <a:pt x="0" y="796556"/>
                </a:lnTo>
                <a:lnTo>
                  <a:pt x="4064" y="715251"/>
                </a:lnTo>
                <a:lnTo>
                  <a:pt x="16268" y="635927"/>
                </a:lnTo>
                <a:lnTo>
                  <a:pt x="36207" y="559435"/>
                </a:lnTo>
                <a:lnTo>
                  <a:pt x="63449" y="486232"/>
                </a:lnTo>
                <a:lnTo>
                  <a:pt x="97218" y="416661"/>
                </a:lnTo>
                <a:lnTo>
                  <a:pt x="137896" y="351180"/>
                </a:lnTo>
                <a:lnTo>
                  <a:pt x="184213" y="289826"/>
                </a:lnTo>
                <a:lnTo>
                  <a:pt x="236245" y="233324"/>
                </a:lnTo>
                <a:lnTo>
                  <a:pt x="293585" y="181673"/>
                </a:lnTo>
                <a:lnTo>
                  <a:pt x="355752" y="136169"/>
                </a:lnTo>
                <a:lnTo>
                  <a:pt x="421995" y="95935"/>
                </a:lnTo>
                <a:lnTo>
                  <a:pt x="492760" y="62585"/>
                </a:lnTo>
                <a:lnTo>
                  <a:pt x="566724" y="35763"/>
                </a:lnTo>
                <a:lnTo>
                  <a:pt x="643953" y="16256"/>
                </a:lnTo>
                <a:lnTo>
                  <a:pt x="724001" y="4064"/>
                </a:lnTo>
                <a:lnTo>
                  <a:pt x="806475" y="0"/>
                </a:lnTo>
                <a:close/>
              </a:path>
            </a:pathLst>
          </a:custGeom>
          <a:ln w="381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7067" y="3351276"/>
            <a:ext cx="684275" cy="813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2972" y="3351276"/>
            <a:ext cx="684275" cy="813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876" y="3351276"/>
            <a:ext cx="684275" cy="813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4779" y="3351276"/>
            <a:ext cx="684275" cy="813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40481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101010"/>
                </a:solidFill>
                <a:latin typeface="Verdana"/>
                <a:cs typeface="Verdana"/>
              </a:rPr>
              <a:t>Bundling</a:t>
            </a:r>
            <a:r>
              <a:rPr sz="4500" spc="-55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5" dirty="0">
                <a:solidFill>
                  <a:srgbClr val="101010"/>
                </a:solidFill>
                <a:latin typeface="Verdana"/>
                <a:cs typeface="Verdana"/>
              </a:rPr>
              <a:t>Code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691" y="4623815"/>
            <a:ext cx="1627631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5375" y="4895571"/>
            <a:ext cx="277622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Higbee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1875"/>
              </a:lnSpc>
            </a:pPr>
            <a:r>
              <a:rPr sz="1600" spc="35" dirty="0">
                <a:solidFill>
                  <a:srgbClr val="1A1A1A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Verdana"/>
                <a:cs typeface="Verdana"/>
              </a:rPr>
              <a:t>DEMYSTIFIER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003300" algn="l"/>
              </a:tabLst>
            </a:pPr>
            <a:r>
              <a:rPr sz="1800" spc="50" dirty="0">
                <a:solidFill>
                  <a:srgbClr val="1A1A1A"/>
                </a:solidFill>
                <a:latin typeface="Verdana"/>
                <a:cs typeface="Verdana"/>
              </a:rPr>
              <a:t>@g0t4	</a:t>
            </a:r>
            <a:r>
              <a:rPr sz="1800" spc="-10" dirty="0">
                <a:solidFill>
                  <a:srgbClr val="1A1A1A"/>
                </a:solidFill>
                <a:latin typeface="Verdana"/>
                <a:cs typeface="Verdana"/>
              </a:rPr>
              <a:t>weshigbee.com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72104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solidFill>
                  <a:srgbClr val="101010"/>
                </a:solidFill>
                <a:latin typeface="Verdana"/>
                <a:cs typeface="Verdana"/>
              </a:rPr>
              <a:t>Accelerating</a:t>
            </a:r>
            <a:r>
              <a:rPr sz="4500" spc="-484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125" dirty="0">
                <a:solidFill>
                  <a:srgbClr val="101010"/>
                </a:solidFill>
                <a:latin typeface="Verdana"/>
                <a:cs typeface="Verdana"/>
              </a:rPr>
              <a:t>Development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691" y="4623815"/>
            <a:ext cx="1627631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5375" y="4895571"/>
            <a:ext cx="263906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Wes</a:t>
            </a:r>
            <a:r>
              <a:rPr sz="2400" spc="16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95" dirty="0">
                <a:solidFill>
                  <a:srgbClr val="F05A28"/>
                </a:solidFill>
                <a:latin typeface="Calibri"/>
                <a:cs typeface="Calibri"/>
              </a:rPr>
              <a:t>Higbee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875"/>
              </a:lnSpc>
            </a:pPr>
            <a:r>
              <a:rPr sz="1600" spc="35" dirty="0">
                <a:solidFill>
                  <a:srgbClr val="1A1A1A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Verdana"/>
                <a:cs typeface="Verdana"/>
              </a:rPr>
              <a:t>DEMYSTIFIER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800" spc="50" dirty="0">
                <a:solidFill>
                  <a:srgbClr val="1A1A1A"/>
                </a:solidFill>
                <a:latin typeface="Verdana"/>
                <a:cs typeface="Verdana"/>
              </a:rPr>
              <a:t>@g0t4</a:t>
            </a:r>
            <a:r>
              <a:rPr sz="1800" spc="-150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A1A1A"/>
                </a:solidFill>
                <a:latin typeface="Verdana"/>
                <a:cs typeface="Verdana"/>
              </a:rPr>
              <a:t>weshigbee.com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782</Words>
  <Application>Microsoft Office PowerPoint</Application>
  <PresentationFormat>Custom</PresentationFormat>
  <Paragraphs>249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Webpack: Transpiling and Bundling  JavaScript</vt:lpstr>
      <vt:lpstr>Webpack Benefits</vt:lpstr>
      <vt:lpstr>Webpack Benefits</vt:lpstr>
      <vt:lpstr>Webpack Benefits</vt:lpstr>
      <vt:lpstr>Webpack Benefits</vt:lpstr>
      <vt:lpstr>Webpack Benefits</vt:lpstr>
      <vt:lpstr>Browser</vt:lpstr>
      <vt:lpstr>Bundling Code</vt:lpstr>
      <vt:lpstr>Accelerating Development</vt:lpstr>
      <vt:lpstr>Interactivity</vt:lpstr>
      <vt:lpstr>Browser</vt:lpstr>
      <vt:lpstr>Dev Isn’t Prod</vt:lpstr>
      <vt:lpstr>merge(baseConfig, devConfig)</vt:lpstr>
      <vt:lpstr>merge(baseConfig, devConfig)</vt:lpstr>
      <vt:lpstr>merge(baseConfig, devConfig)</vt:lpstr>
      <vt:lpstr>merge(baseConfig, devConfig)</vt:lpstr>
      <vt:lpstr>Transpiling: Using the Future Now</vt:lpstr>
      <vt:lpstr>Understanding Loaders</vt:lpstr>
      <vt:lpstr>class Scoring {  constructor() {  this.score = 0;</vt:lpstr>
      <vt:lpstr>babel-  loader</vt:lpstr>
      <vt:lpstr>tee-  loader</vt:lpstr>
      <vt:lpstr>babel-  loader</vt:lpstr>
      <vt:lpstr>Slide 23</vt:lpstr>
      <vt:lpstr>Slide 24</vt:lpstr>
      <vt:lpstr>babel-  loader</vt:lpstr>
      <vt:lpstr>tee-  loader</vt:lpstr>
      <vt:lpstr>Running Build Tasks</vt:lpstr>
      <vt:lpstr>From Dev to Prod</vt:lpstr>
      <vt:lpstr>From Dev to Prod</vt:lpstr>
      <vt:lpstr>Troubleshooting with Source Maps</vt:lpstr>
      <vt:lpstr>Modular Code</vt:lpstr>
      <vt:lpstr>Modular Code</vt:lpstr>
      <vt:lpstr>inline-source-map</vt:lpstr>
      <vt:lpstr>Generating Code</vt:lpstr>
      <vt:lpstr>Modular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Webpack: Transpiling and Bundling  JavaScript</dc:title>
  <cp:lastModifiedBy>vinod</cp:lastModifiedBy>
  <cp:revision>1</cp:revision>
  <dcterms:created xsi:type="dcterms:W3CDTF">2019-04-02T11:54:12Z</dcterms:created>
  <dcterms:modified xsi:type="dcterms:W3CDTF">2019-04-02T11:55:55Z</dcterms:modified>
</cp:coreProperties>
</file>