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57" r:id="rId3"/>
    <p:sldId id="276" r:id="rId4"/>
    <p:sldId id="258" r:id="rId5"/>
    <p:sldId id="267" r:id="rId6"/>
    <p:sldId id="260" r:id="rId7"/>
    <p:sldId id="262" r:id="rId8"/>
    <p:sldId id="268" r:id="rId9"/>
    <p:sldId id="263" r:id="rId10"/>
    <p:sldId id="264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5" r:id="rId19"/>
  </p:sldIdLst>
  <p:sldSz cx="18288000" cy="10287000"/>
  <p:notesSz cx="6858000" cy="9144000"/>
  <p:embeddedFontLst>
    <p:embeddedFont>
      <p:font typeface="Droid Serif Bold" panose="020B0604020202020204" charset="0"/>
      <p:regular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B70E4-EC16-0B70-8FF4-CF525D722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EDCD412-D499-4A85-2333-26F43CBDA565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B7727A27-9060-DD55-2A76-354F34E95CE6}"/>
              </a:ext>
            </a:extLst>
          </p:cNvPr>
          <p:cNvGrpSpPr/>
          <p:nvPr/>
        </p:nvGrpSpPr>
        <p:grpSpPr>
          <a:xfrm>
            <a:off x="2254730" y="3314700"/>
            <a:ext cx="14379966" cy="4358822"/>
            <a:chOff x="0" y="0"/>
            <a:chExt cx="3945716" cy="148071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2BA3A38F-8A5F-D09D-BC1C-2910EB244678}"/>
                </a:ext>
              </a:extLst>
            </p:cNvPr>
            <p:cNvSpPr/>
            <p:nvPr/>
          </p:nvSpPr>
          <p:spPr>
            <a:xfrm>
              <a:off x="0" y="0"/>
              <a:ext cx="3945716" cy="1480713"/>
            </a:xfrm>
            <a:custGeom>
              <a:avLst/>
              <a:gdLst/>
              <a:ahLst/>
              <a:cxnLst/>
              <a:rect l="l" t="t" r="r" b="b"/>
              <a:pathLst>
                <a:path w="3945716" h="1480713">
                  <a:moveTo>
                    <a:pt x="26355" y="0"/>
                  </a:moveTo>
                  <a:lnTo>
                    <a:pt x="3919361" y="0"/>
                  </a:lnTo>
                  <a:cubicBezTo>
                    <a:pt x="3933916" y="0"/>
                    <a:pt x="3945716" y="11800"/>
                    <a:pt x="3945716" y="26355"/>
                  </a:cubicBezTo>
                  <a:lnTo>
                    <a:pt x="3945716" y="1454358"/>
                  </a:lnTo>
                  <a:cubicBezTo>
                    <a:pt x="3945716" y="1461347"/>
                    <a:pt x="3942940" y="1468051"/>
                    <a:pt x="3937997" y="1472994"/>
                  </a:cubicBezTo>
                  <a:cubicBezTo>
                    <a:pt x="3933055" y="1477936"/>
                    <a:pt x="3926351" y="1480713"/>
                    <a:pt x="3919361" y="1480713"/>
                  </a:cubicBezTo>
                  <a:lnTo>
                    <a:pt x="26355" y="1480713"/>
                  </a:lnTo>
                  <a:cubicBezTo>
                    <a:pt x="19365" y="1480713"/>
                    <a:pt x="12662" y="1477936"/>
                    <a:pt x="7719" y="1472994"/>
                  </a:cubicBezTo>
                  <a:cubicBezTo>
                    <a:pt x="2777" y="1468051"/>
                    <a:pt x="0" y="1461347"/>
                    <a:pt x="0" y="1454358"/>
                  </a:cubicBezTo>
                  <a:lnTo>
                    <a:pt x="0" y="26355"/>
                  </a:lnTo>
                  <a:cubicBezTo>
                    <a:pt x="0" y="19365"/>
                    <a:pt x="2777" y="12662"/>
                    <a:pt x="7719" y="7719"/>
                  </a:cubicBezTo>
                  <a:cubicBezTo>
                    <a:pt x="12662" y="2777"/>
                    <a:pt x="19365" y="0"/>
                    <a:pt x="26355" y="0"/>
                  </a:cubicBezTo>
                  <a:close/>
                </a:path>
              </a:pathLst>
            </a:custGeom>
            <a:solidFill>
              <a:srgbClr val="D0CAF0"/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D6BFBFF3-C8FF-1868-662D-EF50D6B2BF79}"/>
                </a:ext>
              </a:extLst>
            </p:cNvPr>
            <p:cNvSpPr txBox="1"/>
            <p:nvPr/>
          </p:nvSpPr>
          <p:spPr>
            <a:xfrm>
              <a:off x="0" y="-47625"/>
              <a:ext cx="3945716" cy="15283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80C24547-3586-20A1-389F-AC646676ECA5}"/>
              </a:ext>
            </a:extLst>
          </p:cNvPr>
          <p:cNvSpPr txBox="1"/>
          <p:nvPr/>
        </p:nvSpPr>
        <p:spPr>
          <a:xfrm>
            <a:off x="2895599" y="3762019"/>
            <a:ext cx="13137671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3B424E"/>
                </a:solidFill>
                <a:latin typeface="Times New Roman" panose="02020603050405020304" pitchFamily="18" charset="0"/>
                <a:ea typeface="Droid Serif Bold"/>
                <a:cs typeface="Times New Roman" panose="02020603050405020304" pitchFamily="18" charset="0"/>
                <a:sym typeface="Droid Serif Bold"/>
              </a:rPr>
              <a:t>Data Lake Exploration &amp; Optimization Using </a:t>
            </a:r>
            <a:r>
              <a:rPr lang="en-US" sz="7200" b="1" dirty="0" err="1">
                <a:solidFill>
                  <a:srgbClr val="3B424E"/>
                </a:solidFill>
                <a:latin typeface="Times New Roman" panose="02020603050405020304" pitchFamily="18" charset="0"/>
                <a:ea typeface="Droid Serif Bold"/>
                <a:cs typeface="Times New Roman" panose="02020603050405020304" pitchFamily="18" charset="0"/>
                <a:sym typeface="Droid Serif Bold"/>
              </a:rPr>
              <a:t>Pyspark</a:t>
            </a:r>
            <a:r>
              <a:rPr lang="en-US" sz="7200" b="1" dirty="0">
                <a:solidFill>
                  <a:srgbClr val="3B424E"/>
                </a:solidFill>
                <a:latin typeface="Times New Roman" panose="02020603050405020304" pitchFamily="18" charset="0"/>
                <a:ea typeface="Droid Serif Bold"/>
                <a:cs typeface="Times New Roman" panose="02020603050405020304" pitchFamily="18" charset="0"/>
                <a:sym typeface="Droid Serif Bold"/>
              </a:rPr>
              <a:t> &amp; Data Lake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B8A0B-A4AD-A20F-EA73-DCD4973FAF9E}"/>
              </a:ext>
            </a:extLst>
          </p:cNvPr>
          <p:cNvSpPr txBox="1"/>
          <p:nvPr/>
        </p:nvSpPr>
        <p:spPr>
          <a:xfrm>
            <a:off x="13487400" y="6819900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Ragavi Venugopal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348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754512"/>
            <a:ext cx="16230600" cy="8777975"/>
            <a:chOff x="0" y="0"/>
            <a:chExt cx="4274726" cy="231189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311895"/>
            </a:xfrm>
            <a:custGeom>
              <a:avLst/>
              <a:gdLst/>
              <a:ahLst/>
              <a:cxnLst/>
              <a:rect l="l" t="t" r="r" b="b"/>
              <a:pathLst>
                <a:path w="4274726" h="2311895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287568"/>
                  </a:lnTo>
                  <a:cubicBezTo>
                    <a:pt x="4274726" y="2294020"/>
                    <a:pt x="4272163" y="2300207"/>
                    <a:pt x="4267601" y="2304770"/>
                  </a:cubicBezTo>
                  <a:cubicBezTo>
                    <a:pt x="4263039" y="2309332"/>
                    <a:pt x="4256851" y="2311895"/>
                    <a:pt x="4250399" y="2311895"/>
                  </a:cubicBezTo>
                  <a:lnTo>
                    <a:pt x="24327" y="2311895"/>
                  </a:lnTo>
                  <a:cubicBezTo>
                    <a:pt x="10891" y="2311895"/>
                    <a:pt x="0" y="2301003"/>
                    <a:pt x="0" y="22875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0CAF0"/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274726" cy="2359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124200" y="610691"/>
            <a:ext cx="11806109" cy="1948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6600" b="1" dirty="0">
                <a:solidFill>
                  <a:srgbClr val="3B424E"/>
                </a:solidFill>
                <a:latin typeface="Times New Roman" panose="02020603050405020304" pitchFamily="18" charset="0"/>
                <a:ea typeface="Droid Serif Bold"/>
                <a:cs typeface="Times New Roman" panose="02020603050405020304" pitchFamily="18" charset="0"/>
                <a:sym typeface="Droid Serif Bold"/>
              </a:rPr>
              <a:t>Analysis Results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248400" y="3078613"/>
            <a:ext cx="6961608" cy="1200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Top 5 Highest Paid Employees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IN" dirty="0"/>
            </a:br>
            <a:endParaRPr lang="en-US" sz="2804" dirty="0">
              <a:solidFill>
                <a:srgbClr val="3B424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523918F-2847-D06B-E6DE-80AD9EF3A1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886200"/>
            <a:ext cx="12191999" cy="4838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14439-1A22-60FC-19DA-13D93CBC1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72C749E-A1B5-8B30-5318-F8E9CEB5AE7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0BE04F15-19E8-9E5A-310D-866F6341ADF9}"/>
              </a:ext>
            </a:extLst>
          </p:cNvPr>
          <p:cNvGrpSpPr/>
          <p:nvPr/>
        </p:nvGrpSpPr>
        <p:grpSpPr>
          <a:xfrm>
            <a:off x="1028700" y="495300"/>
            <a:ext cx="16230600" cy="8777975"/>
            <a:chOff x="0" y="0"/>
            <a:chExt cx="4274726" cy="2311895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41FF8EEA-FE65-88D9-DC7E-0BE61D018900}"/>
                </a:ext>
              </a:extLst>
            </p:cNvPr>
            <p:cNvSpPr/>
            <p:nvPr/>
          </p:nvSpPr>
          <p:spPr>
            <a:xfrm>
              <a:off x="0" y="0"/>
              <a:ext cx="4274726" cy="2311895"/>
            </a:xfrm>
            <a:custGeom>
              <a:avLst/>
              <a:gdLst/>
              <a:ahLst/>
              <a:cxnLst/>
              <a:rect l="l" t="t" r="r" b="b"/>
              <a:pathLst>
                <a:path w="4274726" h="2311895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287568"/>
                  </a:lnTo>
                  <a:cubicBezTo>
                    <a:pt x="4274726" y="2294020"/>
                    <a:pt x="4272163" y="2300207"/>
                    <a:pt x="4267601" y="2304770"/>
                  </a:cubicBezTo>
                  <a:cubicBezTo>
                    <a:pt x="4263039" y="2309332"/>
                    <a:pt x="4256851" y="2311895"/>
                    <a:pt x="4250399" y="2311895"/>
                  </a:cubicBezTo>
                  <a:lnTo>
                    <a:pt x="24327" y="2311895"/>
                  </a:lnTo>
                  <a:cubicBezTo>
                    <a:pt x="10891" y="2311895"/>
                    <a:pt x="0" y="2301003"/>
                    <a:pt x="0" y="22875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0CAF0"/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EC3510D5-CEFB-48B9-E5F3-2431C64A4D24}"/>
                </a:ext>
              </a:extLst>
            </p:cNvPr>
            <p:cNvSpPr txBox="1"/>
            <p:nvPr/>
          </p:nvSpPr>
          <p:spPr>
            <a:xfrm>
              <a:off x="0" y="-47625"/>
              <a:ext cx="4274726" cy="2359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3A3EB1F4-4D9D-506F-6B3B-DA7CAD44E055}"/>
              </a:ext>
            </a:extLst>
          </p:cNvPr>
          <p:cNvSpPr txBox="1"/>
          <p:nvPr/>
        </p:nvSpPr>
        <p:spPr>
          <a:xfrm>
            <a:off x="2971800" y="337826"/>
            <a:ext cx="11806109" cy="1948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6600" b="1" dirty="0">
                <a:solidFill>
                  <a:srgbClr val="3B424E"/>
                </a:solidFill>
                <a:latin typeface="Times New Roman" panose="02020603050405020304" pitchFamily="18" charset="0"/>
                <a:ea typeface="Droid Serif Bold"/>
                <a:cs typeface="Times New Roman" panose="02020603050405020304" pitchFamily="18" charset="0"/>
                <a:sym typeface="Droid Serif Bold"/>
              </a:rPr>
              <a:t>Analysis Results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D06BF97D-F4CF-79F8-8405-174909D7498D}"/>
              </a:ext>
            </a:extLst>
          </p:cNvPr>
          <p:cNvSpPr txBox="1"/>
          <p:nvPr/>
        </p:nvSpPr>
        <p:spPr>
          <a:xfrm>
            <a:off x="6073938" y="2812872"/>
            <a:ext cx="6961608" cy="110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Employees per Department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solidFill>
                <a:srgbClr val="3B424E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A6F207-118C-EBAA-2B94-AE3784D75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735781"/>
            <a:ext cx="12877799" cy="516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9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2B07C-082B-650D-59B3-1AEE6B77C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626E077-3E3F-1785-8035-39D2307C4195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E3C90C30-40E1-8114-72B9-6407E7B23C3B}"/>
              </a:ext>
            </a:extLst>
          </p:cNvPr>
          <p:cNvGrpSpPr/>
          <p:nvPr/>
        </p:nvGrpSpPr>
        <p:grpSpPr>
          <a:xfrm>
            <a:off x="1028700" y="495300"/>
            <a:ext cx="16230600" cy="8777975"/>
            <a:chOff x="0" y="0"/>
            <a:chExt cx="4274726" cy="2311895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64A7D3C8-EB70-96F3-8E71-F59FE909597C}"/>
                </a:ext>
              </a:extLst>
            </p:cNvPr>
            <p:cNvSpPr/>
            <p:nvPr/>
          </p:nvSpPr>
          <p:spPr>
            <a:xfrm>
              <a:off x="0" y="0"/>
              <a:ext cx="4274726" cy="2311895"/>
            </a:xfrm>
            <a:custGeom>
              <a:avLst/>
              <a:gdLst/>
              <a:ahLst/>
              <a:cxnLst/>
              <a:rect l="l" t="t" r="r" b="b"/>
              <a:pathLst>
                <a:path w="4274726" h="2311895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287568"/>
                  </a:lnTo>
                  <a:cubicBezTo>
                    <a:pt x="4274726" y="2294020"/>
                    <a:pt x="4272163" y="2300207"/>
                    <a:pt x="4267601" y="2304770"/>
                  </a:cubicBezTo>
                  <a:cubicBezTo>
                    <a:pt x="4263039" y="2309332"/>
                    <a:pt x="4256851" y="2311895"/>
                    <a:pt x="4250399" y="2311895"/>
                  </a:cubicBezTo>
                  <a:lnTo>
                    <a:pt x="24327" y="2311895"/>
                  </a:lnTo>
                  <a:cubicBezTo>
                    <a:pt x="10891" y="2311895"/>
                    <a:pt x="0" y="2301003"/>
                    <a:pt x="0" y="22875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0CAF0"/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803C127D-39D6-8651-298E-391E87C60F2B}"/>
                </a:ext>
              </a:extLst>
            </p:cNvPr>
            <p:cNvSpPr txBox="1"/>
            <p:nvPr/>
          </p:nvSpPr>
          <p:spPr>
            <a:xfrm>
              <a:off x="0" y="-47625"/>
              <a:ext cx="4274726" cy="2359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0EE57033-0E55-AF45-5548-C2B2076D2259}"/>
              </a:ext>
            </a:extLst>
          </p:cNvPr>
          <p:cNvSpPr txBox="1"/>
          <p:nvPr/>
        </p:nvSpPr>
        <p:spPr>
          <a:xfrm>
            <a:off x="2971800" y="337826"/>
            <a:ext cx="11806109" cy="1948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6600" b="1" dirty="0">
                <a:solidFill>
                  <a:srgbClr val="3B424E"/>
                </a:solidFill>
                <a:latin typeface="Times New Roman" panose="02020603050405020304" pitchFamily="18" charset="0"/>
                <a:ea typeface="Droid Serif Bold"/>
                <a:cs typeface="Times New Roman" panose="02020603050405020304" pitchFamily="18" charset="0"/>
                <a:sym typeface="Droid Serif Bold"/>
              </a:rPr>
              <a:t>Analysis Results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490E6B9E-BCF5-51A8-6F7E-2F1B04D66B3B}"/>
              </a:ext>
            </a:extLst>
          </p:cNvPr>
          <p:cNvSpPr txBox="1"/>
          <p:nvPr/>
        </p:nvSpPr>
        <p:spPr>
          <a:xfrm>
            <a:off x="5853695" y="2826047"/>
            <a:ext cx="6961608" cy="553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 Average Salary by Job Role</a:t>
            </a:r>
            <a:endParaRPr lang="en-US" sz="3600" b="1" dirty="0">
              <a:solidFill>
                <a:srgbClr val="3B424E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A40E99E-8666-D6DB-ECF7-35A5D34A5B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688397"/>
            <a:ext cx="14630399" cy="518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2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5C240-630C-DD86-B201-42D93AFE6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B62F89F-26A2-43CA-6ED6-9C059A8BC9E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020290BD-B3E1-FB7A-A85A-9F900DBD8BE6}"/>
              </a:ext>
            </a:extLst>
          </p:cNvPr>
          <p:cNvGrpSpPr/>
          <p:nvPr/>
        </p:nvGrpSpPr>
        <p:grpSpPr>
          <a:xfrm>
            <a:off x="1028700" y="495300"/>
            <a:ext cx="16230600" cy="8777975"/>
            <a:chOff x="0" y="0"/>
            <a:chExt cx="4274726" cy="2311895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913CEC86-80AB-CA3D-F2DB-272D5BBAA351}"/>
                </a:ext>
              </a:extLst>
            </p:cNvPr>
            <p:cNvSpPr/>
            <p:nvPr/>
          </p:nvSpPr>
          <p:spPr>
            <a:xfrm>
              <a:off x="0" y="0"/>
              <a:ext cx="4274726" cy="2311895"/>
            </a:xfrm>
            <a:custGeom>
              <a:avLst/>
              <a:gdLst/>
              <a:ahLst/>
              <a:cxnLst/>
              <a:rect l="l" t="t" r="r" b="b"/>
              <a:pathLst>
                <a:path w="4274726" h="2311895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287568"/>
                  </a:lnTo>
                  <a:cubicBezTo>
                    <a:pt x="4274726" y="2294020"/>
                    <a:pt x="4272163" y="2300207"/>
                    <a:pt x="4267601" y="2304770"/>
                  </a:cubicBezTo>
                  <a:cubicBezTo>
                    <a:pt x="4263039" y="2309332"/>
                    <a:pt x="4256851" y="2311895"/>
                    <a:pt x="4250399" y="2311895"/>
                  </a:cubicBezTo>
                  <a:lnTo>
                    <a:pt x="24327" y="2311895"/>
                  </a:lnTo>
                  <a:cubicBezTo>
                    <a:pt x="10891" y="2311895"/>
                    <a:pt x="0" y="2301003"/>
                    <a:pt x="0" y="22875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0CAF0"/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67E5345D-9484-513C-C141-8B73BCC10AE8}"/>
                </a:ext>
              </a:extLst>
            </p:cNvPr>
            <p:cNvSpPr txBox="1"/>
            <p:nvPr/>
          </p:nvSpPr>
          <p:spPr>
            <a:xfrm>
              <a:off x="0" y="-47625"/>
              <a:ext cx="4274726" cy="2359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D5ED77E7-4BB6-7D51-2018-6350ABC78E88}"/>
              </a:ext>
            </a:extLst>
          </p:cNvPr>
          <p:cNvSpPr txBox="1"/>
          <p:nvPr/>
        </p:nvSpPr>
        <p:spPr>
          <a:xfrm>
            <a:off x="2971800" y="337826"/>
            <a:ext cx="11806109" cy="1948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6600" b="1" dirty="0">
                <a:solidFill>
                  <a:srgbClr val="3B424E"/>
                </a:solidFill>
                <a:latin typeface="Times New Roman" panose="02020603050405020304" pitchFamily="18" charset="0"/>
                <a:ea typeface="Droid Serif Bold"/>
                <a:cs typeface="Times New Roman" panose="02020603050405020304" pitchFamily="18" charset="0"/>
                <a:sym typeface="Droid Serif Bold"/>
              </a:rPr>
              <a:t>Analysis Results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B1E4636-3936-C3A2-0F6C-4371D241C4E3}"/>
              </a:ext>
            </a:extLst>
          </p:cNvPr>
          <p:cNvSpPr txBox="1"/>
          <p:nvPr/>
        </p:nvSpPr>
        <p:spPr>
          <a:xfrm>
            <a:off x="6073938" y="2812872"/>
            <a:ext cx="6961608" cy="553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600" b="1" dirty="0">
                <a:solidFill>
                  <a:srgbClr val="3B424E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4.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Manager-Employee Counts</a:t>
            </a:r>
            <a:endParaRPr lang="en-US" sz="3600" b="1" dirty="0">
              <a:solidFill>
                <a:srgbClr val="3B424E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E24E51F-BC96-7799-F4C8-7629A3344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816350"/>
            <a:ext cx="13411199" cy="506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721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8985C-4CD9-2437-506E-2EA1D0F12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4C1583B-61B3-D729-8E10-84A2044212A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BFF4E5D8-B187-0EE2-6C92-17025C6A1D69}"/>
              </a:ext>
            </a:extLst>
          </p:cNvPr>
          <p:cNvGrpSpPr/>
          <p:nvPr/>
        </p:nvGrpSpPr>
        <p:grpSpPr>
          <a:xfrm>
            <a:off x="1028700" y="495300"/>
            <a:ext cx="16230600" cy="8777975"/>
            <a:chOff x="0" y="0"/>
            <a:chExt cx="4274726" cy="2311895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A908B37B-EE0B-6A61-C92C-06055B7A21D7}"/>
                </a:ext>
              </a:extLst>
            </p:cNvPr>
            <p:cNvSpPr/>
            <p:nvPr/>
          </p:nvSpPr>
          <p:spPr>
            <a:xfrm>
              <a:off x="0" y="0"/>
              <a:ext cx="4274726" cy="2311895"/>
            </a:xfrm>
            <a:custGeom>
              <a:avLst/>
              <a:gdLst/>
              <a:ahLst/>
              <a:cxnLst/>
              <a:rect l="l" t="t" r="r" b="b"/>
              <a:pathLst>
                <a:path w="4274726" h="2311895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287568"/>
                  </a:lnTo>
                  <a:cubicBezTo>
                    <a:pt x="4274726" y="2294020"/>
                    <a:pt x="4272163" y="2300207"/>
                    <a:pt x="4267601" y="2304770"/>
                  </a:cubicBezTo>
                  <a:cubicBezTo>
                    <a:pt x="4263039" y="2309332"/>
                    <a:pt x="4256851" y="2311895"/>
                    <a:pt x="4250399" y="2311895"/>
                  </a:cubicBezTo>
                  <a:lnTo>
                    <a:pt x="24327" y="2311895"/>
                  </a:lnTo>
                  <a:cubicBezTo>
                    <a:pt x="10891" y="2311895"/>
                    <a:pt x="0" y="2301003"/>
                    <a:pt x="0" y="22875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0CAF0"/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9D928628-4FBD-CD95-1A28-02030A0B34D4}"/>
                </a:ext>
              </a:extLst>
            </p:cNvPr>
            <p:cNvSpPr txBox="1"/>
            <p:nvPr/>
          </p:nvSpPr>
          <p:spPr>
            <a:xfrm>
              <a:off x="0" y="-47625"/>
              <a:ext cx="4274726" cy="2359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9EC6E244-F897-684A-3BED-4C4930CE1D23}"/>
              </a:ext>
            </a:extLst>
          </p:cNvPr>
          <p:cNvSpPr txBox="1"/>
          <p:nvPr/>
        </p:nvSpPr>
        <p:spPr>
          <a:xfrm>
            <a:off x="2971800" y="337826"/>
            <a:ext cx="11806109" cy="1948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6600" b="1" dirty="0">
                <a:solidFill>
                  <a:srgbClr val="3B424E"/>
                </a:solidFill>
                <a:latin typeface="Times New Roman" panose="02020603050405020304" pitchFamily="18" charset="0"/>
                <a:ea typeface="Droid Serif Bold"/>
                <a:cs typeface="Times New Roman" panose="02020603050405020304" pitchFamily="18" charset="0"/>
                <a:sym typeface="Droid Serif Bold"/>
              </a:rPr>
              <a:t>Successful Output Generated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1DA0B9A-755E-8A60-135A-39DE04F9563E}"/>
              </a:ext>
            </a:extLst>
          </p:cNvPr>
          <p:cNvSpPr txBox="1"/>
          <p:nvPr/>
        </p:nvSpPr>
        <p:spPr>
          <a:xfrm>
            <a:off x="6400800" y="2855590"/>
            <a:ext cx="6961608" cy="553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600" b="1" dirty="0">
                <a:solidFill>
                  <a:srgbClr val="3B424E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Pie Chart </a:t>
            </a:r>
            <a:r>
              <a:rPr lang="en-US" sz="3600" b="1" dirty="0" err="1">
                <a:solidFill>
                  <a:srgbClr val="3B424E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Visulization</a:t>
            </a:r>
            <a:r>
              <a:rPr lang="en-US" sz="3600" b="1" dirty="0">
                <a:solidFill>
                  <a:srgbClr val="3B424E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A3999-F105-0562-8B40-8B62CA2EB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855796"/>
            <a:ext cx="10972800" cy="492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2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CD298-1C22-0CCA-8C3C-EA9AF5275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89A59AB-3BFE-1740-DFE4-5E2A465E34E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99A152CA-26A4-DDF1-667B-FF8D974FCAA8}"/>
              </a:ext>
            </a:extLst>
          </p:cNvPr>
          <p:cNvGrpSpPr/>
          <p:nvPr/>
        </p:nvGrpSpPr>
        <p:grpSpPr>
          <a:xfrm>
            <a:off x="1028700" y="495300"/>
            <a:ext cx="16230600" cy="8777975"/>
            <a:chOff x="0" y="0"/>
            <a:chExt cx="4274726" cy="2311895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7ACD861C-05FB-1E6A-A7AD-E46233F4FC62}"/>
                </a:ext>
              </a:extLst>
            </p:cNvPr>
            <p:cNvSpPr/>
            <p:nvPr/>
          </p:nvSpPr>
          <p:spPr>
            <a:xfrm>
              <a:off x="0" y="0"/>
              <a:ext cx="4274726" cy="2311895"/>
            </a:xfrm>
            <a:custGeom>
              <a:avLst/>
              <a:gdLst/>
              <a:ahLst/>
              <a:cxnLst/>
              <a:rect l="l" t="t" r="r" b="b"/>
              <a:pathLst>
                <a:path w="4274726" h="2311895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287568"/>
                  </a:lnTo>
                  <a:cubicBezTo>
                    <a:pt x="4274726" y="2294020"/>
                    <a:pt x="4272163" y="2300207"/>
                    <a:pt x="4267601" y="2304770"/>
                  </a:cubicBezTo>
                  <a:cubicBezTo>
                    <a:pt x="4263039" y="2309332"/>
                    <a:pt x="4256851" y="2311895"/>
                    <a:pt x="4250399" y="2311895"/>
                  </a:cubicBezTo>
                  <a:lnTo>
                    <a:pt x="24327" y="2311895"/>
                  </a:lnTo>
                  <a:cubicBezTo>
                    <a:pt x="10891" y="2311895"/>
                    <a:pt x="0" y="2301003"/>
                    <a:pt x="0" y="22875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0CAF0"/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5B90B63F-0F22-5275-7B4B-BFC078478FEA}"/>
                </a:ext>
              </a:extLst>
            </p:cNvPr>
            <p:cNvSpPr txBox="1"/>
            <p:nvPr/>
          </p:nvSpPr>
          <p:spPr>
            <a:xfrm>
              <a:off x="0" y="-47625"/>
              <a:ext cx="4274726" cy="2359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AB7FBECC-F85B-099B-6FF8-7848926AA110}"/>
              </a:ext>
            </a:extLst>
          </p:cNvPr>
          <p:cNvSpPr txBox="1"/>
          <p:nvPr/>
        </p:nvSpPr>
        <p:spPr>
          <a:xfrm>
            <a:off x="6324600" y="1913521"/>
            <a:ext cx="6961608" cy="553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600" b="1" dirty="0">
                <a:solidFill>
                  <a:srgbClr val="3B424E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Bar Chart </a:t>
            </a:r>
            <a:r>
              <a:rPr lang="en-US" sz="3600" b="1" dirty="0" err="1">
                <a:solidFill>
                  <a:srgbClr val="3B424E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Visulization</a:t>
            </a:r>
            <a:r>
              <a:rPr lang="en-US" sz="3600" b="1" dirty="0">
                <a:solidFill>
                  <a:srgbClr val="3B424E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 </a:t>
            </a:r>
          </a:p>
        </p:txBody>
      </p:sp>
      <p:pic>
        <p:nvPicPr>
          <p:cNvPr id="9" name="Picture 8" descr="A screenshot of a graph&#10;&#10;AI-generated content may be incorrect.">
            <a:extLst>
              <a:ext uri="{FF2B5EF4-FFF2-40B4-BE49-F238E27FC236}">
                <a16:creationId xmlns:a16="http://schemas.microsoft.com/office/drawing/2014/main" id="{599F6213-BD6A-35E6-DE65-A9361EB2B4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945" y="3194133"/>
            <a:ext cx="11806109" cy="500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37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72C5C-B6BB-1996-7195-D68261387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1A3C218-CD71-2E82-0628-F1228043344F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CADCC724-BA21-7BD7-BDC4-2B3FDCE98DA4}"/>
              </a:ext>
            </a:extLst>
          </p:cNvPr>
          <p:cNvGrpSpPr/>
          <p:nvPr/>
        </p:nvGrpSpPr>
        <p:grpSpPr>
          <a:xfrm>
            <a:off x="1020790" y="743451"/>
            <a:ext cx="16230600" cy="8777975"/>
            <a:chOff x="0" y="0"/>
            <a:chExt cx="4274726" cy="2311895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B7961EED-3F7C-528F-48CA-76E15011650B}"/>
                </a:ext>
              </a:extLst>
            </p:cNvPr>
            <p:cNvSpPr/>
            <p:nvPr/>
          </p:nvSpPr>
          <p:spPr>
            <a:xfrm>
              <a:off x="0" y="0"/>
              <a:ext cx="4274726" cy="2311895"/>
            </a:xfrm>
            <a:custGeom>
              <a:avLst/>
              <a:gdLst/>
              <a:ahLst/>
              <a:cxnLst/>
              <a:rect l="l" t="t" r="r" b="b"/>
              <a:pathLst>
                <a:path w="4274726" h="2311895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287568"/>
                  </a:lnTo>
                  <a:cubicBezTo>
                    <a:pt x="4274726" y="2294020"/>
                    <a:pt x="4272163" y="2300207"/>
                    <a:pt x="4267601" y="2304770"/>
                  </a:cubicBezTo>
                  <a:cubicBezTo>
                    <a:pt x="4263039" y="2309332"/>
                    <a:pt x="4256851" y="2311895"/>
                    <a:pt x="4250399" y="2311895"/>
                  </a:cubicBezTo>
                  <a:lnTo>
                    <a:pt x="24327" y="2311895"/>
                  </a:lnTo>
                  <a:cubicBezTo>
                    <a:pt x="10891" y="2311895"/>
                    <a:pt x="0" y="2301003"/>
                    <a:pt x="0" y="22875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8EEF6"/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44720912-2BEB-84B0-91AD-EC2F955FC673}"/>
                </a:ext>
              </a:extLst>
            </p:cNvPr>
            <p:cNvSpPr txBox="1"/>
            <p:nvPr/>
          </p:nvSpPr>
          <p:spPr>
            <a:xfrm>
              <a:off x="0" y="-47625"/>
              <a:ext cx="4274726" cy="2359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3C14B740-B3D1-350F-C895-A118688C8045}"/>
              </a:ext>
            </a:extLst>
          </p:cNvPr>
          <p:cNvSpPr txBox="1"/>
          <p:nvPr/>
        </p:nvSpPr>
        <p:spPr>
          <a:xfrm>
            <a:off x="2895600" y="853287"/>
            <a:ext cx="12110909" cy="4290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IN" sz="6600" b="1" dirty="0"/>
              <a:t>Implementation Tasks Performed</a:t>
            </a:r>
          </a:p>
          <a:p>
            <a:pPr algn="ctr">
              <a:lnSpc>
                <a:spcPts val="18199"/>
              </a:lnSpc>
            </a:pPr>
            <a:endParaRPr lang="en-US" sz="6600" b="1" dirty="0">
              <a:solidFill>
                <a:srgbClr val="3B424E"/>
              </a:solidFill>
              <a:latin typeface="Droid Serif Bold"/>
              <a:ea typeface="Droid Serif Bold"/>
              <a:cs typeface="Droid Serif Bold"/>
              <a:sym typeface="Droid Serif Bold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828085F9-49E3-DB0A-2A7A-43F16BBEBC84}"/>
              </a:ext>
            </a:extLst>
          </p:cNvPr>
          <p:cNvSpPr txBox="1"/>
          <p:nvPr/>
        </p:nvSpPr>
        <p:spPr>
          <a:xfrm>
            <a:off x="4627389" y="3181163"/>
            <a:ext cx="13822642" cy="6385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Storage Account &amp; container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Uploaded dataset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Databricks workspace &amp; cluster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Mounted ADLS in Databricks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 SQL queries &amp; analytics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to Delta format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visualizations</a:t>
            </a:r>
          </a:p>
          <a:p>
            <a:pPr marL="302772" lvl="1" algn="just">
              <a:lnSpc>
                <a:spcPct val="150000"/>
              </a:lnSpc>
            </a:pPr>
            <a:endParaRPr lang="en-US" sz="2800" dirty="0">
              <a:solidFill>
                <a:srgbClr val="3B424E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65351783"/>
      </p:ext>
    </p:extLst>
  </p:cSld>
  <p:clrMapOvr>
    <a:masterClrMapping/>
  </p:clrMapOvr>
  <p:transition spd="slow">
    <p:comb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8ABED-8E75-7D7D-E1E0-39019A73F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EB591D8-4E15-8EBD-4515-05A845223FB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9CFB4D88-D55C-8A4D-32A3-F99048002BE1}"/>
              </a:ext>
            </a:extLst>
          </p:cNvPr>
          <p:cNvGrpSpPr/>
          <p:nvPr/>
        </p:nvGrpSpPr>
        <p:grpSpPr>
          <a:xfrm>
            <a:off x="1020790" y="743451"/>
            <a:ext cx="16230600" cy="8777975"/>
            <a:chOff x="0" y="0"/>
            <a:chExt cx="4274726" cy="2311895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B44EFB60-C998-2BAC-E913-F883D41F121B}"/>
                </a:ext>
              </a:extLst>
            </p:cNvPr>
            <p:cNvSpPr/>
            <p:nvPr/>
          </p:nvSpPr>
          <p:spPr>
            <a:xfrm>
              <a:off x="0" y="0"/>
              <a:ext cx="4274726" cy="2311895"/>
            </a:xfrm>
            <a:custGeom>
              <a:avLst/>
              <a:gdLst/>
              <a:ahLst/>
              <a:cxnLst/>
              <a:rect l="l" t="t" r="r" b="b"/>
              <a:pathLst>
                <a:path w="4274726" h="2311895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287568"/>
                  </a:lnTo>
                  <a:cubicBezTo>
                    <a:pt x="4274726" y="2294020"/>
                    <a:pt x="4272163" y="2300207"/>
                    <a:pt x="4267601" y="2304770"/>
                  </a:cubicBezTo>
                  <a:cubicBezTo>
                    <a:pt x="4263039" y="2309332"/>
                    <a:pt x="4256851" y="2311895"/>
                    <a:pt x="4250399" y="2311895"/>
                  </a:cubicBezTo>
                  <a:lnTo>
                    <a:pt x="24327" y="2311895"/>
                  </a:lnTo>
                  <a:cubicBezTo>
                    <a:pt x="10891" y="2311895"/>
                    <a:pt x="0" y="2301003"/>
                    <a:pt x="0" y="22875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8EEF6"/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767E87EA-BB1B-D985-280C-3B9A96740D9E}"/>
                </a:ext>
              </a:extLst>
            </p:cNvPr>
            <p:cNvSpPr txBox="1"/>
            <p:nvPr/>
          </p:nvSpPr>
          <p:spPr>
            <a:xfrm>
              <a:off x="0" y="-47625"/>
              <a:ext cx="4274726" cy="2359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F98596FA-4D33-1E91-4B43-540A5E85DCF3}"/>
              </a:ext>
            </a:extLst>
          </p:cNvPr>
          <p:cNvSpPr txBox="1"/>
          <p:nvPr/>
        </p:nvSpPr>
        <p:spPr>
          <a:xfrm>
            <a:off x="2971800" y="987923"/>
            <a:ext cx="10739309" cy="4290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IN" sz="6600" b="1" dirty="0"/>
              <a:t>Conclusion</a:t>
            </a:r>
          </a:p>
          <a:p>
            <a:pPr algn="ctr">
              <a:lnSpc>
                <a:spcPts val="18199"/>
              </a:lnSpc>
            </a:pPr>
            <a:endParaRPr lang="en-US" sz="6600" b="1" dirty="0">
              <a:solidFill>
                <a:srgbClr val="3B424E"/>
              </a:solidFill>
              <a:latin typeface="Droid Serif Bold"/>
              <a:ea typeface="Droid Serif Bold"/>
              <a:cs typeface="Droid Serif Bold"/>
              <a:sym typeface="Droid Serif Bold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14366661-5B06-CCBC-F586-B9B052C69960}"/>
              </a:ext>
            </a:extLst>
          </p:cNvPr>
          <p:cNvSpPr txBox="1"/>
          <p:nvPr/>
        </p:nvSpPr>
        <p:spPr>
          <a:xfrm>
            <a:off x="4272091" y="3671981"/>
            <a:ext cx="13822642" cy="3892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end-to-end 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pipeline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Databricks +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PySparkSQL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enabled fast exploration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 format improved performance &amp; reliability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valuable insights &amp; visualizations</a:t>
            </a:r>
          </a:p>
          <a:p>
            <a:pPr marL="302772" lvl="1" algn="just">
              <a:lnSpc>
                <a:spcPct val="150000"/>
              </a:lnSpc>
            </a:pPr>
            <a:endParaRPr lang="en-US" sz="2800" dirty="0">
              <a:solidFill>
                <a:srgbClr val="3B424E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0563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2462154"/>
            <a:ext cx="16230600" cy="5362692"/>
            <a:chOff x="0" y="0"/>
            <a:chExt cx="4274726" cy="14123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1412396"/>
            </a:xfrm>
            <a:custGeom>
              <a:avLst/>
              <a:gdLst/>
              <a:ahLst/>
              <a:cxnLst/>
              <a:rect l="l" t="t" r="r" b="b"/>
              <a:pathLst>
                <a:path w="4274726" h="141239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388069"/>
                  </a:lnTo>
                  <a:cubicBezTo>
                    <a:pt x="4274726" y="1401505"/>
                    <a:pt x="4263834" y="1412396"/>
                    <a:pt x="4250399" y="1412396"/>
                  </a:cubicBezTo>
                  <a:lnTo>
                    <a:pt x="24327" y="1412396"/>
                  </a:lnTo>
                  <a:cubicBezTo>
                    <a:pt x="10891" y="1412396"/>
                    <a:pt x="0" y="1401505"/>
                    <a:pt x="0" y="1388069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8EEF6"/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274726" cy="14600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240946" y="3877468"/>
            <a:ext cx="11806109" cy="2155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320"/>
              </a:lnSpc>
            </a:pPr>
            <a:r>
              <a:rPr lang="en-US" sz="9600" b="1" dirty="0">
                <a:solidFill>
                  <a:srgbClr val="3B424E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Thank You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708995"/>
            <a:ext cx="16230600" cy="8869010"/>
            <a:chOff x="0" y="0"/>
            <a:chExt cx="4274726" cy="233587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335871"/>
            </a:xfrm>
            <a:custGeom>
              <a:avLst/>
              <a:gdLst/>
              <a:ahLst/>
              <a:cxnLst/>
              <a:rect l="l" t="t" r="r" b="b"/>
              <a:pathLst>
                <a:path w="4274726" h="2335871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311544"/>
                  </a:lnTo>
                  <a:cubicBezTo>
                    <a:pt x="4274726" y="2317996"/>
                    <a:pt x="4272163" y="2324184"/>
                    <a:pt x="4267601" y="2328746"/>
                  </a:cubicBezTo>
                  <a:cubicBezTo>
                    <a:pt x="4263039" y="2333308"/>
                    <a:pt x="4256851" y="2335871"/>
                    <a:pt x="4250399" y="2335871"/>
                  </a:cubicBezTo>
                  <a:lnTo>
                    <a:pt x="24327" y="2335871"/>
                  </a:lnTo>
                  <a:cubicBezTo>
                    <a:pt x="10891" y="2335871"/>
                    <a:pt x="0" y="2324980"/>
                    <a:pt x="0" y="2311544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8EEF6"/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274726" cy="23834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453191" y="1757129"/>
            <a:ext cx="11806109" cy="1015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Project Statement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817599" y="3694625"/>
            <a:ext cx="10652801" cy="3788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&amp; optimize data stored in Azure Data Lake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 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Databricks + </a:t>
            </a:r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PySparkSQL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 querying &amp; analysis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data ingestion, transformation &amp; visualization</a:t>
            </a:r>
          </a:p>
          <a:p>
            <a:pPr marL="302259" lvl="1" algn="l">
              <a:lnSpc>
                <a:spcPts val="3919"/>
              </a:lnSpc>
            </a:pPr>
            <a:endParaRPr lang="en-US" sz="2799" dirty="0">
              <a:solidFill>
                <a:srgbClr val="3B424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4D0A0-B180-1503-CA0C-3A431776E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E63D063-C43D-955C-0750-4DEC066EEAC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15AEF75D-BC72-F453-EFB3-E512814A616E}"/>
              </a:ext>
            </a:extLst>
          </p:cNvPr>
          <p:cNvGrpSpPr/>
          <p:nvPr/>
        </p:nvGrpSpPr>
        <p:grpSpPr>
          <a:xfrm>
            <a:off x="994287" y="708995"/>
            <a:ext cx="16230600" cy="8869010"/>
            <a:chOff x="0" y="0"/>
            <a:chExt cx="4274726" cy="2335871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ED5B94D8-7EC2-5507-8F1E-CC9571B8C544}"/>
                </a:ext>
              </a:extLst>
            </p:cNvPr>
            <p:cNvSpPr/>
            <p:nvPr/>
          </p:nvSpPr>
          <p:spPr>
            <a:xfrm>
              <a:off x="0" y="0"/>
              <a:ext cx="4274726" cy="2335871"/>
            </a:xfrm>
            <a:custGeom>
              <a:avLst/>
              <a:gdLst/>
              <a:ahLst/>
              <a:cxnLst/>
              <a:rect l="l" t="t" r="r" b="b"/>
              <a:pathLst>
                <a:path w="4274726" h="2335871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311544"/>
                  </a:lnTo>
                  <a:cubicBezTo>
                    <a:pt x="4274726" y="2317996"/>
                    <a:pt x="4272163" y="2324184"/>
                    <a:pt x="4267601" y="2328746"/>
                  </a:cubicBezTo>
                  <a:cubicBezTo>
                    <a:pt x="4263039" y="2333308"/>
                    <a:pt x="4256851" y="2335871"/>
                    <a:pt x="4250399" y="2335871"/>
                  </a:cubicBezTo>
                  <a:lnTo>
                    <a:pt x="24327" y="2335871"/>
                  </a:lnTo>
                  <a:cubicBezTo>
                    <a:pt x="10891" y="2335871"/>
                    <a:pt x="0" y="2324980"/>
                    <a:pt x="0" y="2311544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8EEF6"/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5D63EA7E-0B33-6B05-270F-EF930FA966EA}"/>
                </a:ext>
              </a:extLst>
            </p:cNvPr>
            <p:cNvSpPr txBox="1"/>
            <p:nvPr/>
          </p:nvSpPr>
          <p:spPr>
            <a:xfrm>
              <a:off x="0" y="-47625"/>
              <a:ext cx="4274726" cy="23834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2C0DE31C-026E-DEEE-7A49-084935A6C4FD}"/>
              </a:ext>
            </a:extLst>
          </p:cNvPr>
          <p:cNvSpPr txBox="1"/>
          <p:nvPr/>
        </p:nvSpPr>
        <p:spPr>
          <a:xfrm>
            <a:off x="5418778" y="1720079"/>
            <a:ext cx="11806109" cy="1015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Flow Diagram</a:t>
            </a:r>
          </a:p>
        </p:txBody>
      </p:sp>
      <p:pic>
        <p:nvPicPr>
          <p:cNvPr id="3074" name="Picture 2" descr="Generated image">
            <a:extLst>
              <a:ext uri="{FF2B5EF4-FFF2-40B4-BE49-F238E27FC236}">
                <a16:creationId xmlns:a16="http://schemas.microsoft.com/office/drawing/2014/main" id="{C947EB8A-6D20-935C-DDC4-FCB887C23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164179"/>
            <a:ext cx="39624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53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580176"/>
            <a:ext cx="16230600" cy="8777975"/>
            <a:chOff x="0" y="0"/>
            <a:chExt cx="4274726" cy="231189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311895"/>
            </a:xfrm>
            <a:custGeom>
              <a:avLst/>
              <a:gdLst/>
              <a:ahLst/>
              <a:cxnLst/>
              <a:rect l="l" t="t" r="r" b="b"/>
              <a:pathLst>
                <a:path w="4274726" h="2311895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287568"/>
                  </a:lnTo>
                  <a:cubicBezTo>
                    <a:pt x="4274726" y="2294020"/>
                    <a:pt x="4272163" y="2300207"/>
                    <a:pt x="4267601" y="2304770"/>
                  </a:cubicBezTo>
                  <a:cubicBezTo>
                    <a:pt x="4263039" y="2309332"/>
                    <a:pt x="4256851" y="2311895"/>
                    <a:pt x="4250399" y="2311895"/>
                  </a:cubicBezTo>
                  <a:lnTo>
                    <a:pt x="24327" y="2311895"/>
                  </a:lnTo>
                  <a:cubicBezTo>
                    <a:pt x="10891" y="2311895"/>
                    <a:pt x="0" y="2301003"/>
                    <a:pt x="0" y="22875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0CAF0"/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274726" cy="2359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828800" y="1145289"/>
            <a:ext cx="14415790" cy="1966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6600" b="1" dirty="0">
                <a:solidFill>
                  <a:srgbClr val="3B424E"/>
                </a:solidFill>
                <a:latin typeface="Times New Roman" panose="02020603050405020304" pitchFamily="18" charset="0"/>
                <a:ea typeface="Droid Serif Bold"/>
                <a:cs typeface="Times New Roman" panose="02020603050405020304" pitchFamily="18" charset="0"/>
                <a:sym typeface="Droid Serif Bold"/>
              </a:rPr>
              <a:t>Project Overview 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F0751B6-2525-25C0-2B51-E44C12AC8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917" y="3112174"/>
            <a:ext cx="12038873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a data pipeline using Azure Data Lake and Databricks to ingest,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process 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PySparkSQL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and optimize employee data in Delta format.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Enabled seamless data exploration and visualization in Databricks to 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analyze salaries, department performance, and roles.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0AB98-1EFB-A736-7495-9B639A360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C0E4AD7-78F7-5AA7-2246-C3156FE28FB3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6032CEAD-57A6-2757-62D0-1639B236192E}"/>
              </a:ext>
            </a:extLst>
          </p:cNvPr>
          <p:cNvGrpSpPr/>
          <p:nvPr/>
        </p:nvGrpSpPr>
        <p:grpSpPr>
          <a:xfrm>
            <a:off x="1028700" y="498987"/>
            <a:ext cx="16230600" cy="8777975"/>
            <a:chOff x="0" y="0"/>
            <a:chExt cx="4274726" cy="2311895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94A9958C-2B74-26C3-22AF-AA04AA22196B}"/>
                </a:ext>
              </a:extLst>
            </p:cNvPr>
            <p:cNvSpPr/>
            <p:nvPr/>
          </p:nvSpPr>
          <p:spPr>
            <a:xfrm>
              <a:off x="0" y="0"/>
              <a:ext cx="4274726" cy="2311895"/>
            </a:xfrm>
            <a:custGeom>
              <a:avLst/>
              <a:gdLst/>
              <a:ahLst/>
              <a:cxnLst/>
              <a:rect l="l" t="t" r="r" b="b"/>
              <a:pathLst>
                <a:path w="4274726" h="2311895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287568"/>
                  </a:lnTo>
                  <a:cubicBezTo>
                    <a:pt x="4274726" y="2294020"/>
                    <a:pt x="4272163" y="2300207"/>
                    <a:pt x="4267601" y="2304770"/>
                  </a:cubicBezTo>
                  <a:cubicBezTo>
                    <a:pt x="4263039" y="2309332"/>
                    <a:pt x="4256851" y="2311895"/>
                    <a:pt x="4250399" y="2311895"/>
                  </a:cubicBezTo>
                  <a:lnTo>
                    <a:pt x="24327" y="2311895"/>
                  </a:lnTo>
                  <a:cubicBezTo>
                    <a:pt x="10891" y="2311895"/>
                    <a:pt x="0" y="2301003"/>
                    <a:pt x="0" y="22875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0CAF0"/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386ACE3A-9484-EC83-964D-562AA73CCA20}"/>
                </a:ext>
              </a:extLst>
            </p:cNvPr>
            <p:cNvSpPr txBox="1"/>
            <p:nvPr/>
          </p:nvSpPr>
          <p:spPr>
            <a:xfrm>
              <a:off x="0" y="-47625"/>
              <a:ext cx="4274726" cy="2359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79AC2AB5-C5CF-60A8-7930-3BB6A349641A}"/>
              </a:ext>
            </a:extLst>
          </p:cNvPr>
          <p:cNvSpPr txBox="1"/>
          <p:nvPr/>
        </p:nvSpPr>
        <p:spPr>
          <a:xfrm>
            <a:off x="1524000" y="498987"/>
            <a:ext cx="14415790" cy="1966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6600" b="1" dirty="0">
                <a:solidFill>
                  <a:srgbClr val="3B424E"/>
                </a:solidFill>
                <a:latin typeface="Times New Roman" panose="02020603050405020304" pitchFamily="18" charset="0"/>
                <a:ea typeface="Droid Serif Bold"/>
                <a:cs typeface="Times New Roman" panose="02020603050405020304" pitchFamily="18" charset="0"/>
                <a:sym typeface="Droid Serif Bold"/>
              </a:rPr>
              <a:t>Project Objectives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099923E-DB87-94C5-F50C-7C78C7543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682300"/>
            <a:ext cx="12952392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Establish a secure connection between Azure Databricks and Data Lake to 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efficiently query and analyze employee data.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 CSV data into Delta format and use Databricks visualizations to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generate actionable employee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166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754512"/>
            <a:ext cx="16230600" cy="8777975"/>
            <a:chOff x="0" y="0"/>
            <a:chExt cx="4274726" cy="231189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311895"/>
            </a:xfrm>
            <a:custGeom>
              <a:avLst/>
              <a:gdLst/>
              <a:ahLst/>
              <a:cxnLst/>
              <a:rect l="l" t="t" r="r" b="b"/>
              <a:pathLst>
                <a:path w="4274726" h="2311895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287568"/>
                  </a:lnTo>
                  <a:cubicBezTo>
                    <a:pt x="4274726" y="2294020"/>
                    <a:pt x="4272163" y="2300207"/>
                    <a:pt x="4267601" y="2304770"/>
                  </a:cubicBezTo>
                  <a:cubicBezTo>
                    <a:pt x="4263039" y="2309332"/>
                    <a:pt x="4256851" y="2311895"/>
                    <a:pt x="4250399" y="2311895"/>
                  </a:cubicBezTo>
                  <a:lnTo>
                    <a:pt x="24327" y="2311895"/>
                  </a:lnTo>
                  <a:cubicBezTo>
                    <a:pt x="10891" y="2311895"/>
                    <a:pt x="0" y="2301003"/>
                    <a:pt x="0" y="22875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0CAF0"/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274726" cy="2359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687273" y="645868"/>
            <a:ext cx="12913453" cy="1948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6600" b="1" dirty="0">
                <a:solidFill>
                  <a:srgbClr val="3B424E"/>
                </a:solidFill>
                <a:latin typeface="Times New Roman" panose="02020603050405020304" pitchFamily="18" charset="0"/>
                <a:ea typeface="Droid Serif Bold"/>
                <a:cs typeface="Times New Roman" panose="02020603050405020304" pitchFamily="18" charset="0"/>
                <a:sym typeface="Droid Serif Bold"/>
              </a:rPr>
              <a:t>Methodology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27207" y="4916273"/>
            <a:ext cx="5778734" cy="4896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Subscription with credits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Storage Account + Container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Databricks Workspace &amp; Cluster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 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employees.csv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3919"/>
              </a:lnSpc>
            </a:pPr>
            <a:endParaRPr lang="en-US" sz="2799" dirty="0">
              <a:solidFill>
                <a:srgbClr val="3B424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3091617" y="3083422"/>
            <a:ext cx="3996338" cy="1438731"/>
            <a:chOff x="0" y="0"/>
            <a:chExt cx="848826" cy="34353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48826" cy="343534"/>
            </a:xfrm>
            <a:custGeom>
              <a:avLst/>
              <a:gdLst/>
              <a:ahLst/>
              <a:cxnLst/>
              <a:rect l="l" t="t" r="r" b="b"/>
              <a:pathLst>
                <a:path w="848826" h="343534">
                  <a:moveTo>
                    <a:pt x="40837" y="0"/>
                  </a:moveTo>
                  <a:lnTo>
                    <a:pt x="807989" y="0"/>
                  </a:lnTo>
                  <a:cubicBezTo>
                    <a:pt x="818820" y="0"/>
                    <a:pt x="829207" y="4302"/>
                    <a:pt x="836865" y="11961"/>
                  </a:cubicBezTo>
                  <a:cubicBezTo>
                    <a:pt x="844524" y="19619"/>
                    <a:pt x="848826" y="30006"/>
                    <a:pt x="848826" y="40837"/>
                  </a:cubicBezTo>
                  <a:lnTo>
                    <a:pt x="848826" y="302697"/>
                  </a:lnTo>
                  <a:cubicBezTo>
                    <a:pt x="848826" y="313528"/>
                    <a:pt x="844524" y="323915"/>
                    <a:pt x="836865" y="331573"/>
                  </a:cubicBezTo>
                  <a:cubicBezTo>
                    <a:pt x="829207" y="339231"/>
                    <a:pt x="818820" y="343534"/>
                    <a:pt x="807989" y="343534"/>
                  </a:cubicBezTo>
                  <a:lnTo>
                    <a:pt x="40837" y="343534"/>
                  </a:lnTo>
                  <a:cubicBezTo>
                    <a:pt x="30006" y="343534"/>
                    <a:pt x="19619" y="339231"/>
                    <a:pt x="11961" y="331573"/>
                  </a:cubicBezTo>
                  <a:cubicBezTo>
                    <a:pt x="4302" y="323915"/>
                    <a:pt x="0" y="313528"/>
                    <a:pt x="0" y="302697"/>
                  </a:cubicBezTo>
                  <a:lnTo>
                    <a:pt x="0" y="40837"/>
                  </a:lnTo>
                  <a:cubicBezTo>
                    <a:pt x="0" y="30006"/>
                    <a:pt x="4302" y="19619"/>
                    <a:pt x="11961" y="11961"/>
                  </a:cubicBezTo>
                  <a:cubicBezTo>
                    <a:pt x="19619" y="4302"/>
                    <a:pt x="30006" y="0"/>
                    <a:pt x="40837" y="0"/>
                  </a:cubicBezTo>
                  <a:close/>
                </a:path>
              </a:pathLst>
            </a:custGeom>
            <a:solidFill>
              <a:srgbClr val="DEE1ED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48826" cy="3911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367479" y="3281434"/>
            <a:ext cx="3444614" cy="882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67"/>
              </a:lnSpc>
            </a:pPr>
            <a:r>
              <a:rPr lang="en-US" sz="4400" dirty="0">
                <a:solidFill>
                  <a:srgbClr val="3B424E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Prerequisites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9982200" y="3156014"/>
            <a:ext cx="4774186" cy="1343394"/>
            <a:chOff x="0" y="0"/>
            <a:chExt cx="1257399" cy="35381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57399" cy="353816"/>
            </a:xfrm>
            <a:custGeom>
              <a:avLst/>
              <a:gdLst/>
              <a:ahLst/>
              <a:cxnLst/>
              <a:rect l="l" t="t" r="r" b="b"/>
              <a:pathLst>
                <a:path w="1257399" h="353816">
                  <a:moveTo>
                    <a:pt x="27568" y="0"/>
                  </a:moveTo>
                  <a:lnTo>
                    <a:pt x="1229831" y="0"/>
                  </a:lnTo>
                  <a:cubicBezTo>
                    <a:pt x="1245056" y="0"/>
                    <a:pt x="1257399" y="12342"/>
                    <a:pt x="1257399" y="27568"/>
                  </a:cubicBezTo>
                  <a:lnTo>
                    <a:pt x="1257399" y="326248"/>
                  </a:lnTo>
                  <a:cubicBezTo>
                    <a:pt x="1257399" y="333560"/>
                    <a:pt x="1254494" y="340571"/>
                    <a:pt x="1249324" y="345741"/>
                  </a:cubicBezTo>
                  <a:cubicBezTo>
                    <a:pt x="1244154" y="350911"/>
                    <a:pt x="1237143" y="353816"/>
                    <a:pt x="1229831" y="353816"/>
                  </a:cubicBezTo>
                  <a:lnTo>
                    <a:pt x="27568" y="353816"/>
                  </a:lnTo>
                  <a:cubicBezTo>
                    <a:pt x="20256" y="353816"/>
                    <a:pt x="13244" y="350911"/>
                    <a:pt x="8074" y="345741"/>
                  </a:cubicBezTo>
                  <a:cubicBezTo>
                    <a:pt x="2904" y="340571"/>
                    <a:pt x="0" y="333560"/>
                    <a:pt x="0" y="326248"/>
                  </a:cubicBezTo>
                  <a:lnTo>
                    <a:pt x="0" y="27568"/>
                  </a:lnTo>
                  <a:cubicBezTo>
                    <a:pt x="0" y="20256"/>
                    <a:pt x="2904" y="13244"/>
                    <a:pt x="8074" y="8074"/>
                  </a:cubicBezTo>
                  <a:cubicBezTo>
                    <a:pt x="13244" y="2904"/>
                    <a:pt x="20256" y="0"/>
                    <a:pt x="27568" y="0"/>
                  </a:cubicBezTo>
                  <a:close/>
                </a:path>
              </a:pathLst>
            </a:custGeom>
            <a:solidFill>
              <a:srgbClr val="DEE1ED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257399" cy="4014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146539" y="4841339"/>
            <a:ext cx="5778734" cy="4896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Portal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Databricks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PySparkSQL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Storage Explorer (optional)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Databricks UI (for visualization)</a:t>
            </a:r>
          </a:p>
          <a:p>
            <a:pPr algn="l">
              <a:lnSpc>
                <a:spcPts val="3919"/>
              </a:lnSpc>
            </a:pPr>
            <a:endParaRPr lang="en-US" sz="2799" dirty="0">
              <a:solidFill>
                <a:srgbClr val="3B424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982200" y="3361719"/>
            <a:ext cx="4768165" cy="882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67"/>
              </a:lnSpc>
            </a:pPr>
            <a:r>
              <a:rPr lang="en-US" sz="4400" dirty="0">
                <a:solidFill>
                  <a:srgbClr val="3B424E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Tools Used</a:t>
            </a:r>
          </a:p>
        </p:txBody>
      </p:sp>
      <p:sp>
        <p:nvSpPr>
          <p:cNvPr id="17" name="AutoShape 17"/>
          <p:cNvSpPr/>
          <p:nvPr/>
        </p:nvSpPr>
        <p:spPr>
          <a:xfrm flipV="1">
            <a:off x="9144001" y="5372099"/>
            <a:ext cx="0" cy="3809999"/>
          </a:xfrm>
          <a:prstGeom prst="line">
            <a:avLst/>
          </a:prstGeom>
          <a:ln w="28575" cap="flat">
            <a:solidFill>
              <a:srgbClr val="31496A"/>
            </a:solidFill>
            <a:prstDash val="lgDash"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754512"/>
            <a:ext cx="16230600" cy="8777975"/>
            <a:chOff x="0" y="0"/>
            <a:chExt cx="4274726" cy="231189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311895"/>
            </a:xfrm>
            <a:custGeom>
              <a:avLst/>
              <a:gdLst/>
              <a:ahLst/>
              <a:cxnLst/>
              <a:rect l="l" t="t" r="r" b="b"/>
              <a:pathLst>
                <a:path w="4274726" h="2311895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287568"/>
                  </a:lnTo>
                  <a:cubicBezTo>
                    <a:pt x="4274726" y="2294020"/>
                    <a:pt x="4272163" y="2300207"/>
                    <a:pt x="4267601" y="2304770"/>
                  </a:cubicBezTo>
                  <a:cubicBezTo>
                    <a:pt x="4263039" y="2309332"/>
                    <a:pt x="4256851" y="2311895"/>
                    <a:pt x="4250399" y="2311895"/>
                  </a:cubicBezTo>
                  <a:lnTo>
                    <a:pt x="24327" y="2311895"/>
                  </a:lnTo>
                  <a:cubicBezTo>
                    <a:pt x="10891" y="2311895"/>
                    <a:pt x="0" y="2301003"/>
                    <a:pt x="0" y="22875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0CAF0"/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274726" cy="2359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467963" y="740601"/>
            <a:ext cx="11806109" cy="1937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6600" b="1" dirty="0">
                <a:solidFill>
                  <a:srgbClr val="3B424E"/>
                </a:solidFill>
                <a:latin typeface="Times New Roman" panose="02020603050405020304" pitchFamily="18" charset="0"/>
                <a:ea typeface="Droid Serif Bold"/>
                <a:cs typeface="Times New Roman" panose="02020603050405020304" pitchFamily="18" charset="0"/>
                <a:sym typeface="Droid Serif Bold"/>
              </a:rPr>
              <a:t>Architecture Diagram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44000" y="3437870"/>
            <a:ext cx="7671619" cy="9239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br>
              <a:rPr lang="en-US" sz="3200" dirty="0"/>
            </a:br>
            <a:endParaRPr lang="en-US" sz="2804" dirty="0">
              <a:solidFill>
                <a:srgbClr val="3B424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62E97B-68C2-BEEF-0472-80F5ED35F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372460"/>
            <a:ext cx="5731510" cy="51054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BCCC3-4C00-A838-7DFC-5D7F4F999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4EC206D-9206-58C4-F93C-B6612DDCE89E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2C40C661-FA47-546C-1F74-0AD0D1C39234}"/>
              </a:ext>
            </a:extLst>
          </p:cNvPr>
          <p:cNvGrpSpPr/>
          <p:nvPr/>
        </p:nvGrpSpPr>
        <p:grpSpPr>
          <a:xfrm>
            <a:off x="1028700" y="754512"/>
            <a:ext cx="16230600" cy="8777975"/>
            <a:chOff x="0" y="0"/>
            <a:chExt cx="4274726" cy="2311895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CF693F14-BC71-AB0B-6A01-AC22E330B659}"/>
                </a:ext>
              </a:extLst>
            </p:cNvPr>
            <p:cNvSpPr/>
            <p:nvPr/>
          </p:nvSpPr>
          <p:spPr>
            <a:xfrm>
              <a:off x="0" y="0"/>
              <a:ext cx="4274726" cy="2311895"/>
            </a:xfrm>
            <a:custGeom>
              <a:avLst/>
              <a:gdLst/>
              <a:ahLst/>
              <a:cxnLst/>
              <a:rect l="l" t="t" r="r" b="b"/>
              <a:pathLst>
                <a:path w="4274726" h="2311895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287568"/>
                  </a:lnTo>
                  <a:cubicBezTo>
                    <a:pt x="4274726" y="2294020"/>
                    <a:pt x="4272163" y="2300207"/>
                    <a:pt x="4267601" y="2304770"/>
                  </a:cubicBezTo>
                  <a:cubicBezTo>
                    <a:pt x="4263039" y="2309332"/>
                    <a:pt x="4256851" y="2311895"/>
                    <a:pt x="4250399" y="2311895"/>
                  </a:cubicBezTo>
                  <a:lnTo>
                    <a:pt x="24327" y="2311895"/>
                  </a:lnTo>
                  <a:cubicBezTo>
                    <a:pt x="10891" y="2311895"/>
                    <a:pt x="0" y="2301003"/>
                    <a:pt x="0" y="22875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0CAF0"/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4744917F-D7F3-C98C-402C-3281A54A3FC1}"/>
                </a:ext>
              </a:extLst>
            </p:cNvPr>
            <p:cNvSpPr txBox="1"/>
            <p:nvPr/>
          </p:nvSpPr>
          <p:spPr>
            <a:xfrm>
              <a:off x="0" y="-47625"/>
              <a:ext cx="4274726" cy="2359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F4997BC4-FFB0-B0A1-0D3E-83EAE9FC417D}"/>
              </a:ext>
            </a:extLst>
          </p:cNvPr>
          <p:cNvSpPr txBox="1"/>
          <p:nvPr/>
        </p:nvSpPr>
        <p:spPr>
          <a:xfrm>
            <a:off x="3467963" y="740601"/>
            <a:ext cx="11806109" cy="1937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6600" b="1" dirty="0">
                <a:solidFill>
                  <a:srgbClr val="3B424E"/>
                </a:solidFill>
                <a:latin typeface="Times New Roman" panose="02020603050405020304" pitchFamily="18" charset="0"/>
                <a:ea typeface="Droid Serif Bold"/>
                <a:cs typeface="Times New Roman" panose="02020603050405020304" pitchFamily="18" charset="0"/>
                <a:sym typeface="Droid Serif Bold"/>
              </a:rPr>
              <a:t>ER Diagram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4E87986-38C3-42A1-2BB0-651BA3BE0594}"/>
              </a:ext>
            </a:extLst>
          </p:cNvPr>
          <p:cNvSpPr txBox="1"/>
          <p:nvPr/>
        </p:nvSpPr>
        <p:spPr>
          <a:xfrm>
            <a:off x="8897946" y="3203617"/>
            <a:ext cx="7632537" cy="13140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br>
              <a:rPr lang="en-US" sz="3200" dirty="0"/>
            </a:br>
            <a:endParaRPr lang="en-US" sz="2804" dirty="0">
              <a:solidFill>
                <a:srgbClr val="3B424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Picture 7" descr="A diagram of employees dataset&#10;&#10;AI-generated content may be incorrect.">
            <a:extLst>
              <a:ext uri="{FF2B5EF4-FFF2-40B4-BE49-F238E27FC236}">
                <a16:creationId xmlns:a16="http://schemas.microsoft.com/office/drawing/2014/main" id="{F76DDC53-C891-A521-7601-22FCCEE8D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203617"/>
            <a:ext cx="9220200" cy="543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8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0790" y="743451"/>
            <a:ext cx="16230600" cy="8777975"/>
            <a:chOff x="0" y="0"/>
            <a:chExt cx="4274726" cy="231189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311895"/>
            </a:xfrm>
            <a:custGeom>
              <a:avLst/>
              <a:gdLst/>
              <a:ahLst/>
              <a:cxnLst/>
              <a:rect l="l" t="t" r="r" b="b"/>
              <a:pathLst>
                <a:path w="4274726" h="2311895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287568"/>
                  </a:lnTo>
                  <a:cubicBezTo>
                    <a:pt x="4274726" y="2294020"/>
                    <a:pt x="4272163" y="2300207"/>
                    <a:pt x="4267601" y="2304770"/>
                  </a:cubicBezTo>
                  <a:cubicBezTo>
                    <a:pt x="4263039" y="2309332"/>
                    <a:pt x="4256851" y="2311895"/>
                    <a:pt x="4250399" y="2311895"/>
                  </a:cubicBezTo>
                  <a:lnTo>
                    <a:pt x="24327" y="2311895"/>
                  </a:lnTo>
                  <a:cubicBezTo>
                    <a:pt x="10891" y="2311895"/>
                    <a:pt x="0" y="2301003"/>
                    <a:pt x="0" y="22875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E8EEF6"/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274726" cy="23595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048000" y="743451"/>
            <a:ext cx="11806109" cy="1956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9"/>
              </a:lnSpc>
            </a:pPr>
            <a:r>
              <a:rPr lang="en-US" sz="6600" b="1" dirty="0">
                <a:solidFill>
                  <a:srgbClr val="3B424E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Execution Overview 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24769" y="3131774"/>
            <a:ext cx="13822642" cy="7032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raw employee dataset is stored as a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file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acts as the primary data source for analysis.</a:t>
            </a:r>
          </a:p>
          <a:p>
            <a:pPr algn="just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dataset is uploaded into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Blob Storage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inside the container named 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mycontainer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 secure cloud storage.</a:t>
            </a:r>
          </a:p>
          <a:p>
            <a:pPr algn="just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Data is processed in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Databricks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using 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PySparkSQL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large-scale querying, filtering, and aggregation.</a:t>
            </a:r>
          </a:p>
          <a:p>
            <a:pPr algn="just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raw CSV is converted into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 Lake format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improving query speed, supporting ACID transactions, and enabling efficient incremental updates.</a:t>
            </a:r>
          </a:p>
          <a:p>
            <a:pPr algn="just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Analytical results are presented through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Databricks charts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such as bar, pie, and line charts for better insights and decision-making.</a:t>
            </a:r>
          </a:p>
          <a:p>
            <a:pPr marL="302772" lvl="1" algn="just">
              <a:lnSpc>
                <a:spcPct val="150000"/>
              </a:lnSpc>
            </a:pPr>
            <a:endParaRPr lang="en-US" sz="2800" dirty="0">
              <a:solidFill>
                <a:srgbClr val="3B424E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388</Words>
  <Application>Microsoft Office PowerPoint</Application>
  <PresentationFormat>Custom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Arial</vt:lpstr>
      <vt:lpstr>Times New Roman</vt:lpstr>
      <vt:lpstr>Wingdings</vt:lpstr>
      <vt:lpstr>Roboto</vt:lpstr>
      <vt:lpstr>Droid Serif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White  Purple Modern Geometric Abstract Presentation</dc:title>
  <dc:creator>Ragavi V</dc:creator>
  <cp:lastModifiedBy>RAGAVI V</cp:lastModifiedBy>
  <cp:revision>4</cp:revision>
  <dcterms:created xsi:type="dcterms:W3CDTF">2006-08-16T00:00:00Z</dcterms:created>
  <dcterms:modified xsi:type="dcterms:W3CDTF">2025-08-29T12:39:53Z</dcterms:modified>
  <dc:identifier>DAGxKN8WDYk</dc:identifier>
</cp:coreProperties>
</file>