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6" r:id="rId2"/>
    <p:sldId id="270" r:id="rId3"/>
    <p:sldId id="257" r:id="rId4"/>
    <p:sldId id="267" r:id="rId5"/>
    <p:sldId id="271" r:id="rId6"/>
    <p:sldId id="272" r:id="rId7"/>
    <p:sldId id="268" r:id="rId8"/>
    <p:sldId id="269" r:id="rId9"/>
    <p:sldId id="258" r:id="rId10"/>
    <p:sldId id="260" r:id="rId11"/>
    <p:sldId id="261" r:id="rId12"/>
    <p:sldId id="262" r:id="rId13"/>
    <p:sldId id="263" r:id="rId14"/>
    <p:sldId id="266" r:id="rId15"/>
    <p:sldId id="273" r:id="rId16"/>
    <p:sldId id="274" r:id="rId17"/>
    <p:sldId id="275" r:id="rId18"/>
    <p:sldId id="276" r:id="rId19"/>
    <p:sldId id="277" r:id="rId20"/>
    <p:sldId id="278" r:id="rId21"/>
    <p:sldId id="279" r:id="rId22"/>
    <p:sldId id="280" r:id="rId23"/>
    <p:sldId id="281" r:id="rId24"/>
    <p:sldId id="282" r:id="rId25"/>
    <p:sldId id="283" r:id="rId2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4" autoAdjust="0"/>
    <p:restoredTop sz="94599" autoAdjust="0"/>
  </p:normalViewPr>
  <p:slideViewPr>
    <p:cSldViewPr>
      <p:cViewPr varScale="1">
        <p:scale>
          <a:sx n="81" d="100"/>
          <a:sy n="81" d="100"/>
        </p:scale>
        <p:origin x="614" y="6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B5FAEFBA-CD82-46D9-A519-BD4C5046ACE7}">
      <dgm:prSet custT="1"/>
      <dgm:spPr/>
      <dgm:t>
        <a:bodyPr/>
        <a:lstStyle/>
        <a:p>
          <a:r>
            <a:rPr lang="en-US" sz="2000" baseline="0" dirty="0"/>
            <a:t>There is we get a sample of the data to work on it and this is a head of data</a:t>
          </a:r>
        </a:p>
      </dgm:t>
    </dgm:pt>
    <dgm:pt modelId="{7B4559B0-ECCD-475D-9880-37DB0E134069}" type="parTrans" cxnId="{EB9FC0D5-5661-457C-86B6-FF9B6E7FA5BC}">
      <dgm:prSet/>
      <dgm:spPr/>
      <dgm:t>
        <a:bodyPr/>
        <a:lstStyle/>
        <a:p>
          <a:endParaRPr lang="en-US"/>
        </a:p>
      </dgm:t>
    </dgm:pt>
    <dgm:pt modelId="{E43296AC-D924-4ECF-B309-1A78173A4E0A}" type="sibTrans" cxnId="{EB9FC0D5-5661-457C-86B6-FF9B6E7FA5BC}">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pt>
    <dgm:pt modelId="{237607EC-4282-4184-80BC-BF853B8ACF1D}" type="pres">
      <dgm:prSet presAssocID="{B5FAEFBA-CD82-46D9-A519-BD4C5046ACE7}" presName="parentText" presStyleLbl="node1" presStyleIdx="0" presStyleCnt="1">
        <dgm:presLayoutVars>
          <dgm:chMax val="0"/>
          <dgm:bulletEnabled val="1"/>
        </dgm:presLayoutVars>
      </dgm:prSet>
      <dgm:spPr/>
    </dgm:pt>
  </dgm:ptLst>
  <dgm:cxnLst>
    <dgm:cxn modelId="{DA3DAA03-F715-4807-9856-C8EBC323C340}" type="presOf" srcId="{B5FAEFBA-CD82-46D9-A519-BD4C5046ACE7}" destId="{237607EC-4282-4184-80BC-BF853B8ACF1D}" srcOrd="0" destOrd="0" presId="urn:microsoft.com/office/officeart/2005/8/layout/vList2"/>
    <dgm:cxn modelId="{E2EE33AC-3CDB-41AB-99D0-EE89822B0377}" type="presOf" srcId="{90119837-5B71-4D44-BB01-DB0B084933C8}" destId="{ED5DCCC5-BCA8-4491-AA37-BAF153ECA184}" srcOrd="0" destOrd="0" presId="urn:microsoft.com/office/officeart/2005/8/layout/vList2"/>
    <dgm:cxn modelId="{EB9FC0D5-5661-457C-86B6-FF9B6E7FA5BC}" srcId="{90119837-5B71-4D44-BB01-DB0B084933C8}" destId="{B5FAEFBA-CD82-46D9-A519-BD4C5046ACE7}" srcOrd="0" destOrd="0" parTransId="{7B4559B0-ECCD-475D-9880-37DB0E134069}" sibTransId="{E43296AC-D924-4ECF-B309-1A78173A4E0A}"/>
    <dgm:cxn modelId="{B2522930-7C05-4AF0-A957-EAFD6EA45B0C}" type="presParOf" srcId="{ED5DCCC5-BCA8-4491-AA37-BAF153ECA184}" destId="{237607EC-4282-4184-80BC-BF853B8ACF1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7607EC-4282-4184-80BC-BF853B8ACF1D}">
      <dsp:nvSpPr>
        <dsp:cNvPr id="0" name=""/>
        <dsp:cNvSpPr/>
      </dsp:nvSpPr>
      <dsp:spPr>
        <a:xfrm>
          <a:off x="0" y="115499"/>
          <a:ext cx="6705598" cy="1216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There is we get a sample of the data to work on it and this is a head of data</a:t>
          </a:r>
        </a:p>
      </dsp:txBody>
      <dsp:txXfrm>
        <a:off x="59399" y="174898"/>
        <a:ext cx="6586800"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5/11/2024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5/11/2024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5/11/2024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5/11/2024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5/11/2024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5/11/2024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5/11/2024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5/11/2024</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5/11/2024</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5/11/2024</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5/11/2024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5/11/2024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5/11/2024</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colab.research.google.com/drive/1M02abwI0JXBFzcPSZSzQ8dBDx-geP_JD?usp=sharing"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Drinking alcohol detection </a:t>
            </a:r>
          </a:p>
        </p:txBody>
      </p:sp>
      <p:sp>
        <p:nvSpPr>
          <p:cNvPr id="3" name="Subtitle 2"/>
          <p:cNvSpPr>
            <a:spLocks noGrp="1"/>
          </p:cNvSpPr>
          <p:nvPr>
            <p:ph type="subTitle" idx="1"/>
          </p:nvPr>
        </p:nvSpPr>
        <p:spPr/>
        <p:txBody>
          <a:bodyPr/>
          <a:lstStyle/>
          <a:p>
            <a:endParaRPr lang="en-US" dirty="0"/>
          </a:p>
          <a:p>
            <a:endParaRPr lang="en-US" dirty="0"/>
          </a:p>
          <a:p>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2438398" cy="1020762"/>
          </a:xfrm>
        </p:spPr>
        <p:txBody>
          <a:bodyPr/>
          <a:lstStyle/>
          <a:p>
            <a:endParaRPr lang="en-US" dirty="0"/>
          </a:p>
        </p:txBody>
      </p:sp>
      <p:sp>
        <p:nvSpPr>
          <p:cNvPr id="3" name="Text Placeholder 2"/>
          <p:cNvSpPr>
            <a:spLocks noGrp="1"/>
          </p:cNvSpPr>
          <p:nvPr>
            <p:ph type="body" idx="1"/>
          </p:nvPr>
        </p:nvSpPr>
        <p:spPr/>
        <p:txBody>
          <a:bodyPr/>
          <a:lstStyle/>
          <a:p>
            <a:endParaRPr lang="en-US" dirty="0"/>
          </a:p>
        </p:txBody>
      </p:sp>
      <p:sp>
        <p:nvSpPr>
          <p:cNvPr id="4" name="Content Placeholder 3"/>
          <p:cNvSpPr>
            <a:spLocks noGrp="1"/>
          </p:cNvSpPr>
          <p:nvPr>
            <p:ph sz="half" idx="2"/>
          </p:nvPr>
        </p:nvSpPr>
        <p:spPr/>
        <p:txBody>
          <a:bodyPr>
            <a:normAutofit/>
          </a:bodyPr>
          <a:lstStyle/>
          <a:p>
            <a:endParaRPr lang="en-US" dirty="0"/>
          </a:p>
        </p:txBody>
      </p:sp>
      <p:sp>
        <p:nvSpPr>
          <p:cNvPr id="5" name="Text Placeholder 4"/>
          <p:cNvSpPr>
            <a:spLocks noGrp="1"/>
          </p:cNvSpPr>
          <p:nvPr>
            <p:ph type="body" sz="quarter" idx="3"/>
          </p:nvPr>
        </p:nvSpPr>
        <p:spPr/>
        <p:txBody>
          <a:bodyPr/>
          <a:lstStyle/>
          <a:p>
            <a:r>
              <a:rPr lang="en-US" dirty="0"/>
              <a:t>Boxplot </a:t>
            </a:r>
          </a:p>
        </p:txBody>
      </p:sp>
      <p:sp>
        <p:nvSpPr>
          <p:cNvPr id="6" name="Content Placeholder 5"/>
          <p:cNvSpPr>
            <a:spLocks noGrp="1"/>
          </p:cNvSpPr>
          <p:nvPr>
            <p:ph sz="quarter" idx="4"/>
          </p:nvPr>
        </p:nvSpPr>
        <p:spPr/>
        <p:txBody>
          <a:bodyPr>
            <a:normAutofit/>
          </a:bodyPr>
          <a:lstStyle/>
          <a:p>
            <a:r>
              <a:rPr lang="en-US" dirty="0"/>
              <a:t>This is for age column we show that the a lot of data have a age between 40 to 60 </a:t>
            </a:r>
          </a:p>
        </p:txBody>
      </p:sp>
      <p:pic>
        <p:nvPicPr>
          <p:cNvPr id="8" name="Picture 7">
            <a:extLst>
              <a:ext uri="{FF2B5EF4-FFF2-40B4-BE49-F238E27FC236}">
                <a16:creationId xmlns:a16="http://schemas.microsoft.com/office/drawing/2014/main" id="{23968F3C-D00F-0EEE-CE12-9926D2A1AB2B}"/>
              </a:ext>
            </a:extLst>
          </p:cNvPr>
          <p:cNvPicPr>
            <a:picLocks noChangeAspect="1"/>
          </p:cNvPicPr>
          <p:nvPr/>
        </p:nvPicPr>
        <p:blipFill>
          <a:blip r:embed="rId2"/>
          <a:stretch>
            <a:fillRect/>
          </a:stretch>
        </p:blipFill>
        <p:spPr>
          <a:xfrm>
            <a:off x="459919" y="0"/>
            <a:ext cx="5601482" cy="6477000"/>
          </a:xfrm>
          <a:prstGeom prst="rect">
            <a:avLst/>
          </a:prstGeom>
        </p:spPr>
      </p:pic>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8228" y="1803930"/>
            <a:ext cx="3962400" cy="4419600"/>
          </a:xfrm>
        </p:spPr>
        <p:txBody>
          <a:bodyPr>
            <a:normAutofit fontScale="90000"/>
          </a:bodyPr>
          <a:lstStyle/>
          <a:p>
            <a:r>
              <a:rPr lang="en-US" dirty="0"/>
              <a:t>This is a line plot between age and the target output as drinking or not we know that of our graph when the person get older he is not drinking opposite to as he younger</a:t>
            </a:r>
          </a:p>
        </p:txBody>
      </p:sp>
      <p:pic>
        <p:nvPicPr>
          <p:cNvPr id="4" name="Picture 3">
            <a:extLst>
              <a:ext uri="{FF2B5EF4-FFF2-40B4-BE49-F238E27FC236}">
                <a16:creationId xmlns:a16="http://schemas.microsoft.com/office/drawing/2014/main" id="{FED6EE6D-9966-36DF-4D8B-E25B2D3CA064}"/>
              </a:ext>
            </a:extLst>
          </p:cNvPr>
          <p:cNvPicPr>
            <a:picLocks noChangeAspect="1"/>
          </p:cNvPicPr>
          <p:nvPr/>
        </p:nvPicPr>
        <p:blipFill>
          <a:blip r:embed="rId2"/>
          <a:stretch>
            <a:fillRect/>
          </a:stretch>
        </p:blipFill>
        <p:spPr>
          <a:xfrm>
            <a:off x="244889" y="762000"/>
            <a:ext cx="7525924" cy="5439534"/>
          </a:xfrm>
          <a:prstGeom prst="rect">
            <a:avLst/>
          </a:prstGeom>
        </p:spPr>
      </p:pic>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EE9001-182E-93EC-F7FD-70A5461038D5}"/>
              </a:ext>
            </a:extLst>
          </p:cNvPr>
          <p:cNvPicPr>
            <a:picLocks noChangeAspect="1"/>
          </p:cNvPicPr>
          <p:nvPr/>
        </p:nvPicPr>
        <p:blipFill>
          <a:blip r:embed="rId2"/>
          <a:stretch>
            <a:fillRect/>
          </a:stretch>
        </p:blipFill>
        <p:spPr>
          <a:xfrm>
            <a:off x="227012" y="990600"/>
            <a:ext cx="8092911" cy="5286837"/>
          </a:xfrm>
          <a:prstGeom prst="rect">
            <a:avLst/>
          </a:prstGeom>
        </p:spPr>
      </p:pic>
      <p:sp>
        <p:nvSpPr>
          <p:cNvPr id="5" name="TextBox 4">
            <a:extLst>
              <a:ext uri="{FF2B5EF4-FFF2-40B4-BE49-F238E27FC236}">
                <a16:creationId xmlns:a16="http://schemas.microsoft.com/office/drawing/2014/main" id="{3A0BF77B-978A-A69B-4ED2-79D967157391}"/>
              </a:ext>
            </a:extLst>
          </p:cNvPr>
          <p:cNvSpPr txBox="1"/>
          <p:nvPr/>
        </p:nvSpPr>
        <p:spPr>
          <a:xfrm>
            <a:off x="8609012" y="1447800"/>
            <a:ext cx="3200400" cy="2086725"/>
          </a:xfrm>
          <a:prstGeom prst="rect">
            <a:avLst/>
          </a:prstGeom>
          <a:noFill/>
        </p:spPr>
        <p:txBody>
          <a:bodyPr wrap="square" rtlCol="0">
            <a:spAutoFit/>
          </a:bodyPr>
          <a:lstStyle/>
          <a:p>
            <a:pPr>
              <a:lnSpc>
                <a:spcPct val="90000"/>
              </a:lnSpc>
            </a:pPr>
            <a:r>
              <a:rPr lang="en-US" sz="2400" dirty="0"/>
              <a:t>This is an age  distribution  by drinking </a:t>
            </a:r>
          </a:p>
          <a:p>
            <a:pPr>
              <a:lnSpc>
                <a:spcPct val="90000"/>
              </a:lnSpc>
            </a:pPr>
            <a:r>
              <a:rPr lang="en-US" sz="2400" dirty="0"/>
              <a:t>As we shown the most age drinking almost 41 till 43 and after 50 tears old drinking is decrease </a:t>
            </a:r>
          </a:p>
        </p:txBody>
      </p:sp>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E678BE6-474C-013F-6E7F-457F997E9238}"/>
              </a:ext>
            </a:extLst>
          </p:cNvPr>
          <p:cNvSpPr>
            <a:spLocks noGrp="1"/>
          </p:cNvSpPr>
          <p:nvPr>
            <p:ph type="title"/>
          </p:nvPr>
        </p:nvSpPr>
        <p:spPr>
          <a:xfrm>
            <a:off x="1522414" y="274638"/>
            <a:ext cx="9143998" cy="1020762"/>
          </a:xfrm>
        </p:spPr>
        <p:txBody>
          <a:bodyPr/>
          <a:lstStyle/>
          <a:p>
            <a:r>
              <a:rPr lang="en-US" dirty="0"/>
              <a:t>  </a:t>
            </a:r>
            <a:br>
              <a:rPr lang="en-US" dirty="0"/>
            </a:br>
            <a:endParaRPr lang="en-US" dirty="0"/>
          </a:p>
        </p:txBody>
      </p:sp>
      <p:sp>
        <p:nvSpPr>
          <p:cNvPr id="13" name="Text Placeholder 2">
            <a:extLst>
              <a:ext uri="{FF2B5EF4-FFF2-40B4-BE49-F238E27FC236}">
                <a16:creationId xmlns:a16="http://schemas.microsoft.com/office/drawing/2014/main" id="{4B23FF30-F1BF-3082-51E1-D50ADF5AC0FE}"/>
              </a:ext>
            </a:extLst>
          </p:cNvPr>
          <p:cNvSpPr>
            <a:spLocks noGrp="1"/>
          </p:cNvSpPr>
          <p:nvPr>
            <p:ph type="body" sz="half" idx="2"/>
          </p:nvPr>
        </p:nvSpPr>
        <p:spPr>
          <a:xfrm>
            <a:off x="1217612" y="2552700"/>
            <a:ext cx="2743200" cy="2743200"/>
          </a:xfrm>
        </p:spPr>
        <p:txBody>
          <a:bodyPr>
            <a:noAutofit/>
          </a:bodyPr>
          <a:lstStyle/>
          <a:p>
            <a:r>
              <a:rPr lang="en-US" sz="2800" dirty="0"/>
              <a:t>This is the box plot of the age and sex as we shown the average age of female as bigger than male </a:t>
            </a:r>
          </a:p>
        </p:txBody>
      </p:sp>
      <p:pic>
        <p:nvPicPr>
          <p:cNvPr id="5" name="Picture 4">
            <a:extLst>
              <a:ext uri="{FF2B5EF4-FFF2-40B4-BE49-F238E27FC236}">
                <a16:creationId xmlns:a16="http://schemas.microsoft.com/office/drawing/2014/main" id="{27C2D1E2-1F36-69AC-97E4-426CF04A78A8}"/>
              </a:ext>
            </a:extLst>
          </p:cNvPr>
          <p:cNvPicPr>
            <a:picLocks noChangeAspect="1"/>
          </p:cNvPicPr>
          <p:nvPr/>
        </p:nvPicPr>
        <p:blipFill>
          <a:blip r:embed="rId2"/>
          <a:stretch>
            <a:fillRect/>
          </a:stretch>
        </p:blipFill>
        <p:spPr>
          <a:xfrm>
            <a:off x="4759421" y="1905000"/>
            <a:ext cx="5570482" cy="4038600"/>
          </a:xfrm>
          <a:prstGeom prst="rect">
            <a:avLst/>
          </a:prstGeom>
          <a:noFill/>
        </p:spPr>
      </p:pic>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6" name="Picture Placeholder 5" descr="An empty placeholder to add an image. Click on the placeholder and select the image that you wish to add."/>
          <p:cNvSpPr>
            <a:spLocks noGrp="1"/>
          </p:cNvSpPr>
          <p:nvPr>
            <p:ph type="pic" idx="1"/>
          </p:nvPr>
        </p:nvSpPr>
        <p:spPr/>
        <p:txBody>
          <a:bodyPr/>
          <a:lstStyle/>
          <a:p>
            <a:endParaRPr lang="en-US" dirty="0"/>
          </a:p>
        </p:txBody>
      </p:sp>
      <p:sp>
        <p:nvSpPr>
          <p:cNvPr id="4" name="Text Placeholder 3"/>
          <p:cNvSpPr>
            <a:spLocks noGrp="1"/>
          </p:cNvSpPr>
          <p:nvPr>
            <p:ph type="body" sz="half" idx="2"/>
          </p:nvPr>
        </p:nvSpPr>
        <p:spPr>
          <a:xfrm>
            <a:off x="8456612" y="1143000"/>
            <a:ext cx="2743200" cy="4267200"/>
          </a:xfrm>
        </p:spPr>
        <p:txBody>
          <a:bodyPr>
            <a:noAutofit/>
          </a:bodyPr>
          <a:lstStyle/>
          <a:p>
            <a:r>
              <a:rPr lang="en-US" sz="2800" dirty="0"/>
              <a:t>violin plot  for two column height for each gender as we shown the average of height for male bigger  than female as a normality in the real life </a:t>
            </a:r>
          </a:p>
        </p:txBody>
      </p:sp>
      <p:pic>
        <p:nvPicPr>
          <p:cNvPr id="5" name="Picture 4">
            <a:extLst>
              <a:ext uri="{FF2B5EF4-FFF2-40B4-BE49-F238E27FC236}">
                <a16:creationId xmlns:a16="http://schemas.microsoft.com/office/drawing/2014/main" id="{9E8B4F8F-E2D8-000B-2C4F-891C81D938C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4560" y="501454"/>
            <a:ext cx="7916612" cy="5820587"/>
          </a:xfrm>
          <a:prstGeom prst="rect">
            <a:avLst/>
          </a:prstGeom>
        </p:spPr>
      </p:pic>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A27764-4496-3CC7-C16F-FFC9D83E6AEF}"/>
              </a:ext>
            </a:extLst>
          </p:cNvPr>
          <p:cNvPicPr>
            <a:picLocks noChangeAspect="1"/>
          </p:cNvPicPr>
          <p:nvPr/>
        </p:nvPicPr>
        <p:blipFill>
          <a:blip r:embed="rId2"/>
          <a:stretch>
            <a:fillRect/>
          </a:stretch>
        </p:blipFill>
        <p:spPr>
          <a:xfrm>
            <a:off x="227012" y="528232"/>
            <a:ext cx="8545118" cy="5801535"/>
          </a:xfrm>
          <a:prstGeom prst="rect">
            <a:avLst/>
          </a:prstGeom>
        </p:spPr>
      </p:pic>
      <p:sp>
        <p:nvSpPr>
          <p:cNvPr id="4" name="TextBox 3">
            <a:extLst>
              <a:ext uri="{FF2B5EF4-FFF2-40B4-BE49-F238E27FC236}">
                <a16:creationId xmlns:a16="http://schemas.microsoft.com/office/drawing/2014/main" id="{340C63E4-5B8A-3309-547A-4C78F7403DA0}"/>
              </a:ext>
            </a:extLst>
          </p:cNvPr>
          <p:cNvSpPr txBox="1"/>
          <p:nvPr/>
        </p:nvSpPr>
        <p:spPr>
          <a:xfrm>
            <a:off x="8990012" y="1295400"/>
            <a:ext cx="2819400" cy="2419124"/>
          </a:xfrm>
          <a:prstGeom prst="rect">
            <a:avLst/>
          </a:prstGeom>
          <a:noFill/>
        </p:spPr>
        <p:txBody>
          <a:bodyPr wrap="square" rtlCol="0">
            <a:spAutoFit/>
          </a:bodyPr>
          <a:lstStyle/>
          <a:p>
            <a:pPr>
              <a:lnSpc>
                <a:spcPct val="90000"/>
              </a:lnSpc>
            </a:pPr>
            <a:r>
              <a:rPr lang="en-US" sz="2400" dirty="0"/>
              <a:t>We conclude that from this box plot drinking is affected of the person weight is get you gain more weight than the person not drinking </a:t>
            </a:r>
          </a:p>
        </p:txBody>
      </p:sp>
    </p:spTree>
    <p:extLst>
      <p:ext uri="{BB962C8B-B14F-4D97-AF65-F5344CB8AC3E}">
        <p14:creationId xmlns:p14="http://schemas.microsoft.com/office/powerpoint/2010/main" val="1819382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392EA4-79D4-1D5A-D762-938A46191B3C}"/>
              </a:ext>
            </a:extLst>
          </p:cNvPr>
          <p:cNvPicPr>
            <a:picLocks noChangeAspect="1"/>
          </p:cNvPicPr>
          <p:nvPr/>
        </p:nvPicPr>
        <p:blipFill>
          <a:blip r:embed="rId2"/>
          <a:stretch>
            <a:fillRect/>
          </a:stretch>
        </p:blipFill>
        <p:spPr>
          <a:xfrm>
            <a:off x="1446212" y="637785"/>
            <a:ext cx="4020111" cy="5582429"/>
          </a:xfrm>
          <a:prstGeom prst="rect">
            <a:avLst/>
          </a:prstGeom>
        </p:spPr>
      </p:pic>
      <p:sp>
        <p:nvSpPr>
          <p:cNvPr id="4" name="TextBox 3">
            <a:extLst>
              <a:ext uri="{FF2B5EF4-FFF2-40B4-BE49-F238E27FC236}">
                <a16:creationId xmlns:a16="http://schemas.microsoft.com/office/drawing/2014/main" id="{424AC939-F608-1AC5-E192-6617A784D718}"/>
              </a:ext>
            </a:extLst>
          </p:cNvPr>
          <p:cNvSpPr txBox="1"/>
          <p:nvPr/>
        </p:nvSpPr>
        <p:spPr>
          <a:xfrm>
            <a:off x="6856412" y="1447800"/>
            <a:ext cx="4648200" cy="1421928"/>
          </a:xfrm>
          <a:prstGeom prst="rect">
            <a:avLst/>
          </a:prstGeom>
          <a:noFill/>
        </p:spPr>
        <p:txBody>
          <a:bodyPr wrap="square" rtlCol="0">
            <a:spAutoFit/>
          </a:bodyPr>
          <a:lstStyle/>
          <a:p>
            <a:pPr>
              <a:lnSpc>
                <a:spcPct val="90000"/>
              </a:lnSpc>
            </a:pPr>
            <a:r>
              <a:rPr lang="en-US" sz="2400" dirty="0"/>
              <a:t>Hemoglobin in the drinking people</a:t>
            </a:r>
          </a:p>
          <a:p>
            <a:pPr>
              <a:lnSpc>
                <a:spcPct val="90000"/>
              </a:lnSpc>
            </a:pPr>
            <a:r>
              <a:rPr lang="en-US" sz="2400" dirty="0"/>
              <a:t>Is bigger than the normal person the higher of hemoglobin it’s driven to </a:t>
            </a:r>
            <a:r>
              <a:rPr lang="en-US" sz="2400" b="1" i="0" dirty="0">
                <a:solidFill>
                  <a:srgbClr val="ECECEC"/>
                </a:solidFill>
                <a:effectLst/>
                <a:highlight>
                  <a:srgbClr val="212121"/>
                </a:highlight>
                <a:latin typeface="Söhne"/>
              </a:rPr>
              <a:t>Increased Blood Viscosity</a:t>
            </a:r>
            <a:endParaRPr lang="en-US" sz="2400" dirty="0"/>
          </a:p>
        </p:txBody>
      </p:sp>
    </p:spTree>
    <p:extLst>
      <p:ext uri="{BB962C8B-B14F-4D97-AF65-F5344CB8AC3E}">
        <p14:creationId xmlns:p14="http://schemas.microsoft.com/office/powerpoint/2010/main" val="201956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C63045-0C37-2FC5-8B30-9F3FB97576D3}"/>
              </a:ext>
            </a:extLst>
          </p:cNvPr>
          <p:cNvPicPr>
            <a:picLocks noChangeAspect="1"/>
          </p:cNvPicPr>
          <p:nvPr/>
        </p:nvPicPr>
        <p:blipFill>
          <a:blip r:embed="rId2"/>
          <a:stretch>
            <a:fillRect/>
          </a:stretch>
        </p:blipFill>
        <p:spPr>
          <a:xfrm>
            <a:off x="5256212" y="66040"/>
            <a:ext cx="5540605" cy="5191760"/>
          </a:xfrm>
          <a:prstGeom prst="rect">
            <a:avLst/>
          </a:prstGeom>
        </p:spPr>
      </p:pic>
      <p:pic>
        <p:nvPicPr>
          <p:cNvPr id="5" name="Picture 4">
            <a:extLst>
              <a:ext uri="{FF2B5EF4-FFF2-40B4-BE49-F238E27FC236}">
                <a16:creationId xmlns:a16="http://schemas.microsoft.com/office/drawing/2014/main" id="{439BEEBC-AE5D-025E-C187-DF427CB4A6EC}"/>
              </a:ext>
            </a:extLst>
          </p:cNvPr>
          <p:cNvPicPr>
            <a:picLocks noChangeAspect="1"/>
          </p:cNvPicPr>
          <p:nvPr/>
        </p:nvPicPr>
        <p:blipFill>
          <a:blip r:embed="rId3"/>
          <a:stretch>
            <a:fillRect/>
          </a:stretch>
        </p:blipFill>
        <p:spPr>
          <a:xfrm>
            <a:off x="-26988" y="35560"/>
            <a:ext cx="5029200" cy="5222240"/>
          </a:xfrm>
          <a:prstGeom prst="rect">
            <a:avLst/>
          </a:prstGeom>
        </p:spPr>
      </p:pic>
      <p:sp>
        <p:nvSpPr>
          <p:cNvPr id="6" name="TextBox 5">
            <a:extLst>
              <a:ext uri="{FF2B5EF4-FFF2-40B4-BE49-F238E27FC236}">
                <a16:creationId xmlns:a16="http://schemas.microsoft.com/office/drawing/2014/main" id="{955F6B39-13A9-00EA-B80E-98A16039B35B}"/>
              </a:ext>
            </a:extLst>
          </p:cNvPr>
          <p:cNvSpPr txBox="1"/>
          <p:nvPr/>
        </p:nvSpPr>
        <p:spPr>
          <a:xfrm>
            <a:off x="2018664" y="5410672"/>
            <a:ext cx="5791200" cy="1421928"/>
          </a:xfrm>
          <a:prstGeom prst="rect">
            <a:avLst/>
          </a:prstGeom>
          <a:noFill/>
        </p:spPr>
        <p:txBody>
          <a:bodyPr wrap="square" rtlCol="0">
            <a:spAutoFit/>
          </a:bodyPr>
          <a:lstStyle/>
          <a:p>
            <a:pPr>
              <a:lnSpc>
                <a:spcPct val="90000"/>
              </a:lnSpc>
            </a:pPr>
            <a:r>
              <a:rPr lang="en-US" sz="2400" dirty="0"/>
              <a:t>There is the protein in urine for drinking people and not drinking people this is like a same values in two graph so drinking is not affected in the protein in urine </a:t>
            </a:r>
          </a:p>
        </p:txBody>
      </p:sp>
    </p:spTree>
    <p:extLst>
      <p:ext uri="{BB962C8B-B14F-4D97-AF65-F5344CB8AC3E}">
        <p14:creationId xmlns:p14="http://schemas.microsoft.com/office/powerpoint/2010/main" val="1080106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454CDF-558B-8CA0-1983-3DB7466156DF}"/>
              </a:ext>
            </a:extLst>
          </p:cNvPr>
          <p:cNvPicPr>
            <a:picLocks noChangeAspect="1"/>
          </p:cNvPicPr>
          <p:nvPr/>
        </p:nvPicPr>
        <p:blipFill>
          <a:blip r:embed="rId2"/>
          <a:stretch>
            <a:fillRect/>
          </a:stretch>
        </p:blipFill>
        <p:spPr>
          <a:xfrm>
            <a:off x="227012" y="533400"/>
            <a:ext cx="7849695" cy="5525271"/>
          </a:xfrm>
          <a:prstGeom prst="rect">
            <a:avLst/>
          </a:prstGeom>
        </p:spPr>
      </p:pic>
      <p:sp>
        <p:nvSpPr>
          <p:cNvPr id="4" name="TextBox 3">
            <a:extLst>
              <a:ext uri="{FF2B5EF4-FFF2-40B4-BE49-F238E27FC236}">
                <a16:creationId xmlns:a16="http://schemas.microsoft.com/office/drawing/2014/main" id="{DE514381-DCF7-26EA-F382-249094DC3884}"/>
              </a:ext>
            </a:extLst>
          </p:cNvPr>
          <p:cNvSpPr txBox="1"/>
          <p:nvPr/>
        </p:nvSpPr>
        <p:spPr>
          <a:xfrm>
            <a:off x="8609012" y="1143000"/>
            <a:ext cx="3352801" cy="2751522"/>
          </a:xfrm>
          <a:prstGeom prst="rect">
            <a:avLst/>
          </a:prstGeom>
          <a:noFill/>
        </p:spPr>
        <p:txBody>
          <a:bodyPr wrap="square" rtlCol="0">
            <a:spAutoFit/>
          </a:bodyPr>
          <a:lstStyle/>
          <a:p>
            <a:pPr>
              <a:lnSpc>
                <a:spcPct val="90000"/>
              </a:lnSpc>
            </a:pPr>
            <a:r>
              <a:rPr lang="en-US" sz="2400" dirty="0"/>
              <a:t>The smoking history for each gender 1 refer to not smoking ever 2 is smoking quiet 3 smoking a lot for a long time </a:t>
            </a:r>
          </a:p>
          <a:p>
            <a:pPr>
              <a:lnSpc>
                <a:spcPct val="90000"/>
              </a:lnSpc>
            </a:pPr>
            <a:r>
              <a:rPr lang="en-US" sz="2400" dirty="0"/>
              <a:t>As we shown a little of female is smoking compared by male </a:t>
            </a:r>
          </a:p>
        </p:txBody>
      </p:sp>
    </p:spTree>
    <p:extLst>
      <p:ext uri="{BB962C8B-B14F-4D97-AF65-F5344CB8AC3E}">
        <p14:creationId xmlns:p14="http://schemas.microsoft.com/office/powerpoint/2010/main" val="1782128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232378-5F68-33DD-C83D-E819E1168145}"/>
              </a:ext>
            </a:extLst>
          </p:cNvPr>
          <p:cNvPicPr>
            <a:picLocks noChangeAspect="1"/>
          </p:cNvPicPr>
          <p:nvPr/>
        </p:nvPicPr>
        <p:blipFill>
          <a:blip r:embed="rId2"/>
          <a:stretch>
            <a:fillRect/>
          </a:stretch>
        </p:blipFill>
        <p:spPr>
          <a:xfrm>
            <a:off x="0" y="762000"/>
            <a:ext cx="8854440" cy="5558294"/>
          </a:xfrm>
          <a:prstGeom prst="rect">
            <a:avLst/>
          </a:prstGeom>
        </p:spPr>
      </p:pic>
      <p:sp>
        <p:nvSpPr>
          <p:cNvPr id="4" name="TextBox 3">
            <a:extLst>
              <a:ext uri="{FF2B5EF4-FFF2-40B4-BE49-F238E27FC236}">
                <a16:creationId xmlns:a16="http://schemas.microsoft.com/office/drawing/2014/main" id="{819436C3-6C81-A669-1B1A-6937CC2B5BD0}"/>
              </a:ext>
            </a:extLst>
          </p:cNvPr>
          <p:cNvSpPr txBox="1"/>
          <p:nvPr/>
        </p:nvSpPr>
        <p:spPr>
          <a:xfrm>
            <a:off x="9294812" y="1143000"/>
            <a:ext cx="2819400" cy="3083921"/>
          </a:xfrm>
          <a:prstGeom prst="rect">
            <a:avLst/>
          </a:prstGeom>
          <a:noFill/>
        </p:spPr>
        <p:txBody>
          <a:bodyPr wrap="square" rtlCol="0">
            <a:spAutoFit/>
          </a:bodyPr>
          <a:lstStyle/>
          <a:p>
            <a:pPr>
              <a:lnSpc>
                <a:spcPct val="90000"/>
              </a:lnSpc>
            </a:pPr>
            <a:r>
              <a:rPr lang="en-US" sz="2400" dirty="0"/>
              <a:t>Age distribution by smoking history for all data as we shown the age have a high frequency of smoking almost 39 years  old and the non smoking people in data is a lot </a:t>
            </a:r>
          </a:p>
        </p:txBody>
      </p:sp>
    </p:spTree>
    <p:extLst>
      <p:ext uri="{BB962C8B-B14F-4D97-AF65-F5344CB8AC3E}">
        <p14:creationId xmlns:p14="http://schemas.microsoft.com/office/powerpoint/2010/main" val="310140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3">
            <a:extLst>
              <a:ext uri="{FF2B5EF4-FFF2-40B4-BE49-F238E27FC236}">
                <a16:creationId xmlns:a16="http://schemas.microsoft.com/office/drawing/2014/main" id="{D71D62F2-BFAF-3CAF-A203-E864BD3BF237}"/>
              </a:ext>
            </a:extLst>
          </p:cNvPr>
          <p:cNvSpPr txBox="1">
            <a:spLocks/>
          </p:cNvSpPr>
          <p:nvPr/>
        </p:nvSpPr>
        <p:spPr>
          <a:xfrm>
            <a:off x="684212" y="304800"/>
            <a:ext cx="9982202" cy="5867400"/>
          </a:xfrm>
          <a:prstGeom prst="rect">
            <a:avLst/>
          </a:prstGeom>
        </p:spPr>
        <p:txBody>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marL="0" indent="0">
              <a:buFont typeface="Arial" pitchFamily="34" charset="0"/>
              <a:buNone/>
            </a:pPr>
            <a:endParaRPr lang="en-US" dirty="0"/>
          </a:p>
        </p:txBody>
      </p:sp>
      <p:sp>
        <p:nvSpPr>
          <p:cNvPr id="7" name="Content Placeholder 13">
            <a:extLst>
              <a:ext uri="{FF2B5EF4-FFF2-40B4-BE49-F238E27FC236}">
                <a16:creationId xmlns:a16="http://schemas.microsoft.com/office/drawing/2014/main" id="{A033FF26-B41F-9EBD-F5BB-C7FEF1939556}"/>
              </a:ext>
            </a:extLst>
          </p:cNvPr>
          <p:cNvSpPr txBox="1">
            <a:spLocks/>
          </p:cNvSpPr>
          <p:nvPr/>
        </p:nvSpPr>
        <p:spPr>
          <a:xfrm>
            <a:off x="1522411" y="990600"/>
            <a:ext cx="9144000" cy="4267200"/>
          </a:xfrm>
          <a:prstGeom prst="rect">
            <a:avLst/>
          </a:prstGeom>
        </p:spPr>
        <p:txBody>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marL="0" indent="0">
              <a:buFont typeface="Arial" pitchFamily="34" charset="0"/>
              <a:buNone/>
            </a:pPr>
            <a:r>
              <a:rPr lang="en-US" dirty="0"/>
              <a:t>Members of team :</a:t>
            </a:r>
          </a:p>
          <a:p>
            <a:pPr marL="0" indent="0">
              <a:buFont typeface="Arial" pitchFamily="34" charset="0"/>
              <a:buNone/>
            </a:pPr>
            <a:r>
              <a:rPr lang="en-US" dirty="0"/>
              <a:t>Mohamed ragab Mohamed </a:t>
            </a:r>
            <a:r>
              <a:rPr lang="en-US" dirty="0" err="1"/>
              <a:t>moussa</a:t>
            </a:r>
            <a:r>
              <a:rPr lang="en-US" dirty="0"/>
              <a:t>                20221454736</a:t>
            </a:r>
          </a:p>
          <a:p>
            <a:pPr marL="0" indent="0">
              <a:buFont typeface="Arial" pitchFamily="34" charset="0"/>
              <a:buNone/>
            </a:pPr>
            <a:r>
              <a:rPr lang="en-US" dirty="0"/>
              <a:t> </a:t>
            </a:r>
            <a:r>
              <a:rPr lang="en-US" dirty="0" err="1"/>
              <a:t>omar</a:t>
            </a:r>
            <a:r>
              <a:rPr lang="en-US" dirty="0"/>
              <a:t> </a:t>
            </a:r>
            <a:r>
              <a:rPr lang="en-US" dirty="0" err="1"/>
              <a:t>sameh</a:t>
            </a:r>
            <a:r>
              <a:rPr lang="en-US" dirty="0"/>
              <a:t> said </a:t>
            </a:r>
            <a:r>
              <a:rPr lang="en-US" dirty="0" err="1"/>
              <a:t>hamed</a:t>
            </a:r>
            <a:r>
              <a:rPr lang="en-US" dirty="0"/>
              <a:t> </a:t>
            </a:r>
            <a:r>
              <a:rPr lang="en-US" dirty="0" err="1"/>
              <a:t>shamakh</a:t>
            </a:r>
            <a:r>
              <a:rPr lang="en-US" dirty="0"/>
              <a:t>                   20221441786</a:t>
            </a:r>
          </a:p>
          <a:p>
            <a:pPr marL="0" indent="0">
              <a:buFont typeface="Arial" pitchFamily="34" charset="0"/>
              <a:buNone/>
            </a:pPr>
            <a:r>
              <a:rPr lang="en-US" dirty="0"/>
              <a:t>Anas </a:t>
            </a:r>
            <a:r>
              <a:rPr lang="en-US" dirty="0" err="1"/>
              <a:t>bakr</a:t>
            </a:r>
            <a:r>
              <a:rPr lang="en-US" dirty="0"/>
              <a:t> Mohamed                                                20221042720                            </a:t>
            </a:r>
          </a:p>
        </p:txBody>
      </p:sp>
    </p:spTree>
    <p:extLst>
      <p:ext uri="{BB962C8B-B14F-4D97-AF65-F5344CB8AC3E}">
        <p14:creationId xmlns:p14="http://schemas.microsoft.com/office/powerpoint/2010/main" val="2824760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638ADC-804A-63BE-ED47-D653BB572978}"/>
              </a:ext>
            </a:extLst>
          </p:cNvPr>
          <p:cNvPicPr>
            <a:picLocks noChangeAspect="1"/>
          </p:cNvPicPr>
          <p:nvPr/>
        </p:nvPicPr>
        <p:blipFill>
          <a:blip r:embed="rId2"/>
          <a:stretch>
            <a:fillRect/>
          </a:stretch>
        </p:blipFill>
        <p:spPr>
          <a:xfrm>
            <a:off x="303212" y="381000"/>
            <a:ext cx="7525800" cy="5544324"/>
          </a:xfrm>
          <a:prstGeom prst="rect">
            <a:avLst/>
          </a:prstGeom>
        </p:spPr>
      </p:pic>
      <p:sp>
        <p:nvSpPr>
          <p:cNvPr id="4" name="TextBox 3">
            <a:extLst>
              <a:ext uri="{FF2B5EF4-FFF2-40B4-BE49-F238E27FC236}">
                <a16:creationId xmlns:a16="http://schemas.microsoft.com/office/drawing/2014/main" id="{6C219D1A-EF66-C408-5F94-2680F2005E60}"/>
              </a:ext>
            </a:extLst>
          </p:cNvPr>
          <p:cNvSpPr txBox="1"/>
          <p:nvPr/>
        </p:nvSpPr>
        <p:spPr>
          <a:xfrm>
            <a:off x="8609012" y="1219200"/>
            <a:ext cx="3200400" cy="1754326"/>
          </a:xfrm>
          <a:prstGeom prst="rect">
            <a:avLst/>
          </a:prstGeom>
          <a:noFill/>
        </p:spPr>
        <p:txBody>
          <a:bodyPr wrap="square" rtlCol="0">
            <a:spAutoFit/>
          </a:bodyPr>
          <a:lstStyle/>
          <a:p>
            <a:pPr>
              <a:lnSpc>
                <a:spcPct val="90000"/>
              </a:lnSpc>
            </a:pPr>
            <a:r>
              <a:rPr lang="en-US" sz="2400" dirty="0"/>
              <a:t>This is a box plot for all data is have a outliers in column 16 ,21,13 and 15</a:t>
            </a:r>
          </a:p>
          <a:p>
            <a:pPr>
              <a:lnSpc>
                <a:spcPct val="90000"/>
              </a:lnSpc>
            </a:pPr>
            <a:r>
              <a:rPr lang="en-US" sz="2400" dirty="0"/>
              <a:t> so we will do a function to transform outliers </a:t>
            </a:r>
          </a:p>
        </p:txBody>
      </p:sp>
    </p:spTree>
    <p:extLst>
      <p:ext uri="{BB962C8B-B14F-4D97-AF65-F5344CB8AC3E}">
        <p14:creationId xmlns:p14="http://schemas.microsoft.com/office/powerpoint/2010/main" val="3267660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EEFCEF-7A0D-D738-5D75-923B142301B4}"/>
              </a:ext>
            </a:extLst>
          </p:cNvPr>
          <p:cNvSpPr txBox="1"/>
          <p:nvPr/>
        </p:nvSpPr>
        <p:spPr>
          <a:xfrm>
            <a:off x="7999412" y="1143000"/>
            <a:ext cx="3810000" cy="1089529"/>
          </a:xfrm>
          <a:prstGeom prst="rect">
            <a:avLst/>
          </a:prstGeom>
          <a:noFill/>
        </p:spPr>
        <p:txBody>
          <a:bodyPr wrap="square" rtlCol="0">
            <a:spAutoFit/>
          </a:bodyPr>
          <a:lstStyle/>
          <a:p>
            <a:pPr>
              <a:lnSpc>
                <a:spcPct val="90000"/>
              </a:lnSpc>
            </a:pPr>
            <a:r>
              <a:rPr lang="en-US" sz="2400" dirty="0"/>
              <a:t>After we got transform the outliers with mean this is a box plot of the data </a:t>
            </a:r>
          </a:p>
        </p:txBody>
      </p:sp>
      <p:pic>
        <p:nvPicPr>
          <p:cNvPr id="6" name="Picture 5">
            <a:extLst>
              <a:ext uri="{FF2B5EF4-FFF2-40B4-BE49-F238E27FC236}">
                <a16:creationId xmlns:a16="http://schemas.microsoft.com/office/drawing/2014/main" id="{C5CA38CA-A547-58D2-3999-FBA3075A1871}"/>
              </a:ext>
            </a:extLst>
          </p:cNvPr>
          <p:cNvPicPr>
            <a:picLocks noChangeAspect="1"/>
          </p:cNvPicPr>
          <p:nvPr/>
        </p:nvPicPr>
        <p:blipFill>
          <a:blip r:embed="rId2"/>
          <a:stretch>
            <a:fillRect/>
          </a:stretch>
        </p:blipFill>
        <p:spPr>
          <a:xfrm>
            <a:off x="531812" y="762000"/>
            <a:ext cx="6868484" cy="5449060"/>
          </a:xfrm>
          <a:prstGeom prst="rect">
            <a:avLst/>
          </a:prstGeom>
        </p:spPr>
      </p:pic>
    </p:spTree>
    <p:extLst>
      <p:ext uri="{BB962C8B-B14F-4D97-AF65-F5344CB8AC3E}">
        <p14:creationId xmlns:p14="http://schemas.microsoft.com/office/powerpoint/2010/main" val="1123641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FC76D9-98E3-429B-0B26-8AEBFD7CD578}"/>
              </a:ext>
            </a:extLst>
          </p:cNvPr>
          <p:cNvPicPr>
            <a:picLocks noChangeAspect="1"/>
          </p:cNvPicPr>
          <p:nvPr/>
        </p:nvPicPr>
        <p:blipFill>
          <a:blip r:embed="rId2"/>
          <a:stretch>
            <a:fillRect/>
          </a:stretch>
        </p:blipFill>
        <p:spPr>
          <a:xfrm>
            <a:off x="379412" y="381000"/>
            <a:ext cx="6992326" cy="5725324"/>
          </a:xfrm>
          <a:prstGeom prst="rect">
            <a:avLst/>
          </a:prstGeom>
        </p:spPr>
      </p:pic>
      <p:sp>
        <p:nvSpPr>
          <p:cNvPr id="4" name="TextBox 3">
            <a:extLst>
              <a:ext uri="{FF2B5EF4-FFF2-40B4-BE49-F238E27FC236}">
                <a16:creationId xmlns:a16="http://schemas.microsoft.com/office/drawing/2014/main" id="{99341429-0727-F0A9-2341-5C4BCF46059F}"/>
              </a:ext>
            </a:extLst>
          </p:cNvPr>
          <p:cNvSpPr txBox="1"/>
          <p:nvPr/>
        </p:nvSpPr>
        <p:spPr>
          <a:xfrm>
            <a:off x="7923212" y="914400"/>
            <a:ext cx="3886201" cy="1421928"/>
          </a:xfrm>
          <a:prstGeom prst="rect">
            <a:avLst/>
          </a:prstGeom>
          <a:noFill/>
        </p:spPr>
        <p:txBody>
          <a:bodyPr wrap="square" rtlCol="0">
            <a:spAutoFit/>
          </a:bodyPr>
          <a:lstStyle/>
          <a:p>
            <a:pPr>
              <a:lnSpc>
                <a:spcPct val="90000"/>
              </a:lnSpc>
            </a:pPr>
            <a:r>
              <a:rPr lang="en-US" sz="2400" dirty="0"/>
              <a:t>Confusion matrix for support vector machine model after we use feature selection we got this result </a:t>
            </a:r>
          </a:p>
        </p:txBody>
      </p:sp>
    </p:spTree>
    <p:extLst>
      <p:ext uri="{BB962C8B-B14F-4D97-AF65-F5344CB8AC3E}">
        <p14:creationId xmlns:p14="http://schemas.microsoft.com/office/powerpoint/2010/main" val="223479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9F3F6C-3123-D0DB-EFD6-5374A27D9D49}"/>
              </a:ext>
            </a:extLst>
          </p:cNvPr>
          <p:cNvPicPr>
            <a:picLocks noChangeAspect="1"/>
          </p:cNvPicPr>
          <p:nvPr/>
        </p:nvPicPr>
        <p:blipFill>
          <a:blip r:embed="rId2"/>
          <a:stretch>
            <a:fillRect/>
          </a:stretch>
        </p:blipFill>
        <p:spPr>
          <a:xfrm>
            <a:off x="6094412" y="76201"/>
            <a:ext cx="4863284" cy="3781835"/>
          </a:xfrm>
          <a:prstGeom prst="rect">
            <a:avLst/>
          </a:prstGeom>
        </p:spPr>
      </p:pic>
      <p:pic>
        <p:nvPicPr>
          <p:cNvPr id="5" name="Picture 4">
            <a:extLst>
              <a:ext uri="{FF2B5EF4-FFF2-40B4-BE49-F238E27FC236}">
                <a16:creationId xmlns:a16="http://schemas.microsoft.com/office/drawing/2014/main" id="{48F17F30-0491-8D92-892F-7BC481576514}"/>
              </a:ext>
            </a:extLst>
          </p:cNvPr>
          <p:cNvPicPr>
            <a:picLocks noChangeAspect="1"/>
          </p:cNvPicPr>
          <p:nvPr/>
        </p:nvPicPr>
        <p:blipFill>
          <a:blip r:embed="rId3"/>
          <a:stretch>
            <a:fillRect/>
          </a:stretch>
        </p:blipFill>
        <p:spPr>
          <a:xfrm>
            <a:off x="455612" y="129316"/>
            <a:ext cx="4833526" cy="3733800"/>
          </a:xfrm>
          <a:prstGeom prst="rect">
            <a:avLst/>
          </a:prstGeom>
        </p:spPr>
      </p:pic>
      <p:sp>
        <p:nvSpPr>
          <p:cNvPr id="6" name="TextBox 5">
            <a:extLst>
              <a:ext uri="{FF2B5EF4-FFF2-40B4-BE49-F238E27FC236}">
                <a16:creationId xmlns:a16="http://schemas.microsoft.com/office/drawing/2014/main" id="{741816B4-0275-FE03-47E5-67260F95137E}"/>
              </a:ext>
            </a:extLst>
          </p:cNvPr>
          <p:cNvSpPr txBox="1"/>
          <p:nvPr/>
        </p:nvSpPr>
        <p:spPr>
          <a:xfrm>
            <a:off x="1231129" y="4343400"/>
            <a:ext cx="9206683" cy="1421928"/>
          </a:xfrm>
          <a:prstGeom prst="rect">
            <a:avLst/>
          </a:prstGeom>
          <a:noFill/>
        </p:spPr>
        <p:txBody>
          <a:bodyPr wrap="square" rtlCol="0">
            <a:spAutoFit/>
          </a:bodyPr>
          <a:lstStyle/>
          <a:p>
            <a:pPr>
              <a:lnSpc>
                <a:spcPct val="90000"/>
              </a:lnSpc>
            </a:pPr>
            <a:r>
              <a:rPr lang="en-US" sz="2400" dirty="0"/>
              <a:t>We will try PCA technique to increase accuracy model so we should have decide the optimal number of  n component so we use cumulative explained variance ratio and scree plot for training data to decide the number of component </a:t>
            </a:r>
          </a:p>
        </p:txBody>
      </p:sp>
    </p:spTree>
    <p:extLst>
      <p:ext uri="{BB962C8B-B14F-4D97-AF65-F5344CB8AC3E}">
        <p14:creationId xmlns:p14="http://schemas.microsoft.com/office/powerpoint/2010/main" val="236074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37145B-D92A-31D0-BB28-45A3072E3023}"/>
              </a:ext>
            </a:extLst>
          </p:cNvPr>
          <p:cNvPicPr>
            <a:picLocks noChangeAspect="1"/>
          </p:cNvPicPr>
          <p:nvPr/>
        </p:nvPicPr>
        <p:blipFill>
          <a:blip r:embed="rId2"/>
          <a:stretch>
            <a:fillRect/>
          </a:stretch>
        </p:blipFill>
        <p:spPr>
          <a:xfrm>
            <a:off x="303212" y="533400"/>
            <a:ext cx="6258798" cy="5630061"/>
          </a:xfrm>
          <a:prstGeom prst="rect">
            <a:avLst/>
          </a:prstGeom>
        </p:spPr>
      </p:pic>
      <p:sp>
        <p:nvSpPr>
          <p:cNvPr id="4" name="TextBox 3">
            <a:extLst>
              <a:ext uri="{FF2B5EF4-FFF2-40B4-BE49-F238E27FC236}">
                <a16:creationId xmlns:a16="http://schemas.microsoft.com/office/drawing/2014/main" id="{53958F6D-56D4-F752-45BE-0DE0E7F365AD}"/>
              </a:ext>
            </a:extLst>
          </p:cNvPr>
          <p:cNvSpPr txBox="1"/>
          <p:nvPr/>
        </p:nvSpPr>
        <p:spPr>
          <a:xfrm>
            <a:off x="7237412" y="1295400"/>
            <a:ext cx="4419600" cy="1089529"/>
          </a:xfrm>
          <a:prstGeom prst="rect">
            <a:avLst/>
          </a:prstGeom>
          <a:noFill/>
        </p:spPr>
        <p:txBody>
          <a:bodyPr wrap="square" rtlCol="0">
            <a:spAutoFit/>
          </a:bodyPr>
          <a:lstStyle/>
          <a:p>
            <a:pPr>
              <a:lnSpc>
                <a:spcPct val="90000"/>
              </a:lnSpc>
            </a:pPr>
            <a:r>
              <a:rPr lang="en-US" sz="2400" dirty="0"/>
              <a:t>Confusion matrix after we apply dimensionality reduction using principle component analysis</a:t>
            </a:r>
          </a:p>
        </p:txBody>
      </p:sp>
    </p:spTree>
    <p:extLst>
      <p:ext uri="{BB962C8B-B14F-4D97-AF65-F5344CB8AC3E}">
        <p14:creationId xmlns:p14="http://schemas.microsoft.com/office/powerpoint/2010/main" val="2710602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ED0F9A-7365-0B77-9B09-840C578E6891}"/>
              </a:ext>
            </a:extLst>
          </p:cNvPr>
          <p:cNvSpPr txBox="1"/>
          <p:nvPr/>
        </p:nvSpPr>
        <p:spPr>
          <a:xfrm>
            <a:off x="1598612" y="1147870"/>
            <a:ext cx="6858000" cy="1754326"/>
          </a:xfrm>
          <a:prstGeom prst="rect">
            <a:avLst/>
          </a:prstGeom>
          <a:noFill/>
        </p:spPr>
        <p:txBody>
          <a:bodyPr wrap="square" rtlCol="0">
            <a:spAutoFit/>
          </a:bodyPr>
          <a:lstStyle/>
          <a:p>
            <a:pPr>
              <a:lnSpc>
                <a:spcPct val="90000"/>
              </a:lnSpc>
            </a:pPr>
            <a:r>
              <a:rPr lang="en-US" sz="2400" dirty="0"/>
              <a:t>Here you will find the source code :</a:t>
            </a:r>
          </a:p>
          <a:p>
            <a:pPr>
              <a:lnSpc>
                <a:spcPct val="90000"/>
              </a:lnSpc>
            </a:pPr>
            <a:endParaRPr lang="en-US" sz="2400" dirty="0"/>
          </a:p>
          <a:p>
            <a:pPr>
              <a:lnSpc>
                <a:spcPct val="90000"/>
              </a:lnSpc>
            </a:pPr>
            <a:r>
              <a:rPr lang="en-US" sz="2400" dirty="0">
                <a:hlinkClick r:id="rId2"/>
              </a:rPr>
              <a:t>https://colab.research.google.com/drive/1M02abwI0JXBFzcPSZSzQ8dBDx-geP_JD?usp=sharing</a:t>
            </a:r>
            <a:endParaRPr lang="en-US" sz="2400" dirty="0"/>
          </a:p>
          <a:p>
            <a:pPr>
              <a:lnSpc>
                <a:spcPct val="90000"/>
              </a:lnSpc>
            </a:pPr>
            <a:endParaRPr lang="en-US" sz="2400" dirty="0"/>
          </a:p>
        </p:txBody>
      </p:sp>
      <p:pic>
        <p:nvPicPr>
          <p:cNvPr id="4" name="Picture 3">
            <a:extLst>
              <a:ext uri="{FF2B5EF4-FFF2-40B4-BE49-F238E27FC236}">
                <a16:creationId xmlns:a16="http://schemas.microsoft.com/office/drawing/2014/main" id="{6B5F6A0B-302A-F320-7AC2-781B302A22AE}"/>
              </a:ext>
            </a:extLst>
          </p:cNvPr>
          <p:cNvPicPr>
            <a:picLocks noChangeAspect="1"/>
          </p:cNvPicPr>
          <p:nvPr/>
        </p:nvPicPr>
        <p:blipFill>
          <a:blip r:embed="rId3"/>
          <a:stretch>
            <a:fillRect/>
          </a:stretch>
        </p:blipFill>
        <p:spPr>
          <a:xfrm>
            <a:off x="8394064" y="2514600"/>
            <a:ext cx="3057952" cy="2429214"/>
          </a:xfrm>
          <a:prstGeom prst="rect">
            <a:avLst/>
          </a:prstGeom>
        </p:spPr>
      </p:pic>
      <p:sp>
        <p:nvSpPr>
          <p:cNvPr id="5" name="TextBox 4">
            <a:extLst>
              <a:ext uri="{FF2B5EF4-FFF2-40B4-BE49-F238E27FC236}">
                <a16:creationId xmlns:a16="http://schemas.microsoft.com/office/drawing/2014/main" id="{EC30B621-A0CF-7270-3757-D5356B17C146}"/>
              </a:ext>
            </a:extLst>
          </p:cNvPr>
          <p:cNvSpPr txBox="1"/>
          <p:nvPr/>
        </p:nvSpPr>
        <p:spPr>
          <a:xfrm>
            <a:off x="1827212" y="4343400"/>
            <a:ext cx="3962400" cy="424732"/>
          </a:xfrm>
          <a:prstGeom prst="rect">
            <a:avLst/>
          </a:prstGeom>
          <a:noFill/>
        </p:spPr>
        <p:txBody>
          <a:bodyPr wrap="square" rtlCol="0">
            <a:spAutoFit/>
          </a:bodyPr>
          <a:lstStyle/>
          <a:p>
            <a:pPr>
              <a:lnSpc>
                <a:spcPct val="90000"/>
              </a:lnSpc>
            </a:pPr>
            <a:r>
              <a:rPr lang="en-US" sz="2400" dirty="0"/>
              <a:t> Thanks in advance  </a:t>
            </a:r>
          </a:p>
        </p:txBody>
      </p:sp>
    </p:spTree>
    <p:extLst>
      <p:ext uri="{BB962C8B-B14F-4D97-AF65-F5344CB8AC3E}">
        <p14:creationId xmlns:p14="http://schemas.microsoft.com/office/powerpoint/2010/main" val="985783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Overview of our Data </a:t>
            </a:r>
          </a:p>
        </p:txBody>
      </p:sp>
      <p:sp>
        <p:nvSpPr>
          <p:cNvPr id="14" name="Content Placeholder 13"/>
          <p:cNvSpPr>
            <a:spLocks noGrp="1"/>
          </p:cNvSpPr>
          <p:nvPr>
            <p:ph idx="1"/>
          </p:nvPr>
        </p:nvSpPr>
        <p:spPr/>
        <p:txBody>
          <a:bodyPr/>
          <a:lstStyle/>
          <a:p>
            <a:pPr marL="0" indent="0">
              <a:buNone/>
            </a:pPr>
            <a:r>
              <a:rPr lang="en-US" dirty="0"/>
              <a:t>We are choose the data as to match requirement of the project and high usability from others that let we know the data is good for using to detect and we will get good result</a:t>
            </a:r>
          </a:p>
          <a:p>
            <a:pPr marL="0" indent="0">
              <a:buNone/>
            </a:pPr>
            <a:r>
              <a:rPr lang="en-US" dirty="0"/>
              <a:t> This dataset is collected from National Health Insurance Service in Korea. All personal information and sensitive data were excluded.</a:t>
            </a:r>
          </a:p>
          <a:p>
            <a:pPr marL="0" indent="0">
              <a:buNone/>
            </a:pPr>
            <a:r>
              <a:rPr lang="en-US" dirty="0"/>
              <a:t>The purpose of this dataset is to:</a:t>
            </a:r>
          </a:p>
          <a:p>
            <a:pPr marL="0" indent="0">
              <a:buNone/>
            </a:pPr>
            <a:r>
              <a:rPr lang="en-US" dirty="0"/>
              <a:t>Analysis of body signal</a:t>
            </a:r>
          </a:p>
          <a:p>
            <a:pPr marL="0" indent="0">
              <a:buNone/>
            </a:pPr>
            <a:r>
              <a:rPr lang="en-US" dirty="0"/>
              <a:t>Classification of smoker or drinker</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Librarys</a:t>
            </a:r>
            <a:r>
              <a:rPr lang="en-US" dirty="0"/>
              <a:t> we use in our project </a:t>
            </a:r>
          </a:p>
        </p:txBody>
      </p:sp>
      <p:pic>
        <p:nvPicPr>
          <p:cNvPr id="7" name="Content Placeholder 6">
            <a:extLst>
              <a:ext uri="{FF2B5EF4-FFF2-40B4-BE49-F238E27FC236}">
                <a16:creationId xmlns:a16="http://schemas.microsoft.com/office/drawing/2014/main" id="{CBBD0AFE-833F-A0A3-69BD-25B118187C59}"/>
              </a:ext>
            </a:extLst>
          </p:cNvPr>
          <p:cNvPicPr>
            <a:picLocks noGrp="1" noChangeAspect="1"/>
          </p:cNvPicPr>
          <p:nvPr>
            <p:ph idx="1"/>
          </p:nvPr>
        </p:nvPicPr>
        <p:blipFill>
          <a:blip r:embed="rId2"/>
          <a:stretch>
            <a:fillRect/>
          </a:stretch>
        </p:blipFill>
        <p:spPr>
          <a:xfrm>
            <a:off x="778300" y="2362200"/>
            <a:ext cx="10873868" cy="3428999"/>
          </a:xfrm>
        </p:spPr>
      </p:pic>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ED1BD5-0E43-D7FF-9F5A-C554C1486163}"/>
              </a:ext>
            </a:extLst>
          </p:cNvPr>
          <p:cNvSpPr txBox="1"/>
          <p:nvPr/>
        </p:nvSpPr>
        <p:spPr>
          <a:xfrm>
            <a:off x="74612" y="304800"/>
            <a:ext cx="12039600" cy="7848302"/>
          </a:xfrm>
          <a:prstGeom prst="rect">
            <a:avLst/>
          </a:prstGeom>
          <a:noFill/>
        </p:spPr>
        <p:txBody>
          <a:bodyPr wrap="square">
            <a:spAutoFit/>
          </a:bodyPr>
          <a:lstStyle/>
          <a:p>
            <a:pPr marL="0" indent="0">
              <a:buNone/>
            </a:pPr>
            <a:r>
              <a:rPr lang="en-US" dirty="0"/>
              <a:t>Pandas : to read data as  csv file</a:t>
            </a:r>
          </a:p>
          <a:p>
            <a:pPr marL="0" indent="0">
              <a:buNone/>
            </a:pPr>
            <a:endParaRPr lang="en-US" dirty="0"/>
          </a:p>
          <a:p>
            <a:pPr marL="0" indent="0">
              <a:buNone/>
            </a:pPr>
            <a:r>
              <a:rPr lang="en-US" dirty="0" err="1"/>
              <a:t>Numpy</a:t>
            </a:r>
            <a:r>
              <a:rPr lang="en-US" dirty="0"/>
              <a:t> : </a:t>
            </a:r>
            <a:r>
              <a:rPr lang="en-US" b="0" i="0" dirty="0">
                <a:solidFill>
                  <a:srgbClr val="ECECEC"/>
                </a:solidFill>
                <a:effectLst/>
                <a:highlight>
                  <a:srgbClr val="212121"/>
                </a:highlight>
                <a:latin typeface="Söhne"/>
              </a:rPr>
              <a:t>numerical computing that provides support for large, multi-dimensional arrays and matrices, along with a collection of mathematical functions to operate on these arrays efficiently.</a:t>
            </a:r>
          </a:p>
          <a:p>
            <a:endParaRPr lang="en-US" dirty="0"/>
          </a:p>
          <a:p>
            <a:r>
              <a:rPr lang="en-US" dirty="0"/>
              <a:t>Matplotlib : for visualization in our data and set the size and label for each graph </a:t>
            </a:r>
          </a:p>
          <a:p>
            <a:endParaRPr lang="en-US" dirty="0"/>
          </a:p>
          <a:p>
            <a:r>
              <a:rPr lang="en-US" dirty="0"/>
              <a:t>Seaborn : also this for visualization </a:t>
            </a:r>
            <a:r>
              <a:rPr lang="en-US" b="0" i="0" dirty="0">
                <a:solidFill>
                  <a:srgbClr val="ECECEC"/>
                </a:solidFill>
                <a:effectLst/>
                <a:highlight>
                  <a:srgbClr val="212121"/>
                </a:highlight>
                <a:latin typeface="Söhne"/>
              </a:rPr>
              <a:t>It provides a high-level interface for creating attractive and informative statistical graphics</a:t>
            </a:r>
          </a:p>
          <a:p>
            <a:endParaRPr lang="en-US" dirty="0">
              <a:solidFill>
                <a:srgbClr val="ECECEC"/>
              </a:solidFill>
              <a:highlight>
                <a:srgbClr val="212121"/>
              </a:highlight>
              <a:latin typeface="Söhne"/>
            </a:endParaRPr>
          </a:p>
          <a:p>
            <a:r>
              <a:rPr lang="en-US" dirty="0" err="1"/>
              <a:t>sklearn.preprocessing</a:t>
            </a:r>
            <a:r>
              <a:rPr lang="en-US" dirty="0"/>
              <a:t> import </a:t>
            </a:r>
            <a:r>
              <a:rPr lang="en-US" dirty="0" err="1"/>
              <a:t>LabelEncoder</a:t>
            </a:r>
            <a:r>
              <a:rPr lang="en-US" dirty="0"/>
              <a:t> : to convert the string data in numeric so we can train the model </a:t>
            </a:r>
          </a:p>
          <a:p>
            <a:endParaRPr lang="en-US" dirty="0"/>
          </a:p>
          <a:p>
            <a:r>
              <a:rPr lang="en-US" dirty="0"/>
              <a:t>from </a:t>
            </a:r>
            <a:r>
              <a:rPr lang="en-US" dirty="0" err="1"/>
              <a:t>sklearn.model_selection</a:t>
            </a:r>
            <a:r>
              <a:rPr lang="en-US" dirty="0"/>
              <a:t> import </a:t>
            </a:r>
            <a:r>
              <a:rPr lang="en-US" dirty="0" err="1"/>
              <a:t>train_test_split</a:t>
            </a:r>
            <a:r>
              <a:rPr lang="en-US" dirty="0"/>
              <a:t> : for split the data for x train , y train  , x test  , y test </a:t>
            </a:r>
          </a:p>
          <a:p>
            <a:endParaRPr lang="en-US" dirty="0"/>
          </a:p>
          <a:p>
            <a:r>
              <a:rPr lang="en-US" dirty="0"/>
              <a:t>from </a:t>
            </a:r>
            <a:r>
              <a:rPr lang="en-US" dirty="0" err="1"/>
              <a:t>sklearn.metrics</a:t>
            </a:r>
            <a:r>
              <a:rPr lang="en-US" dirty="0"/>
              <a:t> import accuracy_score,f1_score,recall_score,confusion_matrix,classification_report : </a:t>
            </a:r>
          </a:p>
          <a:p>
            <a:r>
              <a:rPr lang="en-US" dirty="0"/>
              <a:t>To evaluate our model with accuracy and recall and f1 score and confusion matrix and classification report </a:t>
            </a:r>
          </a:p>
          <a:p>
            <a:endParaRPr lang="en-US" dirty="0"/>
          </a:p>
          <a:p>
            <a:endParaRPr lang="en-US" dirty="0"/>
          </a:p>
          <a:p>
            <a:r>
              <a:rPr lang="en-US" dirty="0"/>
              <a:t>from </a:t>
            </a:r>
            <a:r>
              <a:rPr lang="en-US" dirty="0" err="1"/>
              <a:t>sklearn.svm</a:t>
            </a:r>
            <a:r>
              <a:rPr lang="en-US" dirty="0"/>
              <a:t> import SVC : for using the support vector machine to train our data </a:t>
            </a:r>
          </a:p>
          <a:p>
            <a:endParaRPr lang="en-US" dirty="0"/>
          </a:p>
          <a:p>
            <a:r>
              <a:rPr lang="en-US" dirty="0"/>
              <a:t>from </a:t>
            </a:r>
            <a:r>
              <a:rPr lang="en-US" dirty="0" err="1"/>
              <a:t>sklearn.feature_selection</a:t>
            </a:r>
            <a:r>
              <a:rPr lang="en-US" dirty="0"/>
              <a:t> import SelectKBest,chi2 : use it for a feature selection and chi2 for get the best </a:t>
            </a:r>
            <a:r>
              <a:rPr lang="en-US" dirty="0" err="1"/>
              <a:t>featue</a:t>
            </a:r>
            <a:r>
              <a:rPr lang="en-US" dirty="0"/>
              <a:t> from the data as a test </a:t>
            </a:r>
          </a:p>
          <a:p>
            <a:endParaRPr lang="en-US" dirty="0"/>
          </a:p>
          <a:p>
            <a:endParaRPr lang="en-US" dirty="0"/>
          </a:p>
          <a:p>
            <a:endParaRPr lang="en-US" dirty="0"/>
          </a:p>
          <a:p>
            <a:r>
              <a:rPr lang="en-US" dirty="0"/>
              <a:t> </a:t>
            </a:r>
          </a:p>
          <a:p>
            <a:r>
              <a:rPr lang="en-US" dirty="0"/>
              <a:t> </a:t>
            </a:r>
          </a:p>
          <a:p>
            <a:endParaRPr lang="en-US" dirty="0"/>
          </a:p>
          <a:p>
            <a:r>
              <a:rPr lang="en-US" dirty="0"/>
              <a:t> </a:t>
            </a:r>
          </a:p>
        </p:txBody>
      </p:sp>
    </p:spTree>
    <p:extLst>
      <p:ext uri="{BB962C8B-B14F-4D97-AF65-F5344CB8AC3E}">
        <p14:creationId xmlns:p14="http://schemas.microsoft.com/office/powerpoint/2010/main" val="422619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A99385-C913-983F-8CDE-2532929F48D1}"/>
              </a:ext>
            </a:extLst>
          </p:cNvPr>
          <p:cNvSpPr txBox="1"/>
          <p:nvPr/>
        </p:nvSpPr>
        <p:spPr>
          <a:xfrm>
            <a:off x="150812" y="304800"/>
            <a:ext cx="12039600" cy="1754326"/>
          </a:xfrm>
          <a:prstGeom prst="rect">
            <a:avLst/>
          </a:prstGeom>
          <a:noFill/>
        </p:spPr>
        <p:txBody>
          <a:bodyPr wrap="square">
            <a:spAutoFit/>
          </a:bodyPr>
          <a:lstStyle/>
          <a:p>
            <a:pPr marL="0" indent="0">
              <a:buNone/>
            </a:pPr>
            <a:r>
              <a:rPr lang="en-US" dirty="0"/>
              <a:t>from </a:t>
            </a:r>
            <a:r>
              <a:rPr lang="en-US" dirty="0" err="1"/>
              <a:t>sklearn.decomposition</a:t>
            </a:r>
            <a:r>
              <a:rPr lang="en-US" dirty="0"/>
              <a:t> import PCA : use it for apply the principle component analysis technique in our data </a:t>
            </a:r>
          </a:p>
          <a:p>
            <a:pPr marL="0" indent="0">
              <a:buNone/>
            </a:pPr>
            <a:endParaRPr lang="en-US" dirty="0"/>
          </a:p>
          <a:p>
            <a:pPr marL="0" indent="0">
              <a:buNone/>
            </a:pPr>
            <a:r>
              <a:rPr lang="en-US" dirty="0"/>
              <a:t>from </a:t>
            </a:r>
            <a:r>
              <a:rPr lang="en-US" dirty="0" err="1"/>
              <a:t>sklearn.preprocessing</a:t>
            </a:r>
            <a:r>
              <a:rPr lang="en-US" dirty="0"/>
              <a:t> import </a:t>
            </a:r>
            <a:r>
              <a:rPr lang="en-US" dirty="0" err="1"/>
              <a:t>StandardScaler</a:t>
            </a:r>
            <a:r>
              <a:rPr lang="en-US" dirty="0"/>
              <a:t> : to scale our data to get faster when we got to train the model </a:t>
            </a:r>
          </a:p>
          <a:p>
            <a:pPr marL="0" indent="0">
              <a:buNone/>
            </a:pPr>
            <a:endParaRPr lang="en-US" dirty="0"/>
          </a:p>
          <a:p>
            <a:pPr marL="0" indent="0">
              <a:buNone/>
            </a:pPr>
            <a:r>
              <a:rPr lang="en-US" dirty="0"/>
              <a:t> import warnings : for ignore any notification for update in python 3 </a:t>
            </a:r>
          </a:p>
          <a:p>
            <a:pPr marL="0" indent="0">
              <a:buNone/>
            </a:pPr>
            <a:endParaRPr lang="en-US" dirty="0"/>
          </a:p>
        </p:txBody>
      </p:sp>
      <p:sp>
        <p:nvSpPr>
          <p:cNvPr id="3" name="TextBox 2">
            <a:extLst>
              <a:ext uri="{FF2B5EF4-FFF2-40B4-BE49-F238E27FC236}">
                <a16:creationId xmlns:a16="http://schemas.microsoft.com/office/drawing/2014/main" id="{E852F12B-A6ED-B4EA-713A-2521B0407900}"/>
              </a:ext>
            </a:extLst>
          </p:cNvPr>
          <p:cNvSpPr txBox="1"/>
          <p:nvPr/>
        </p:nvSpPr>
        <p:spPr>
          <a:xfrm>
            <a:off x="684212" y="4038600"/>
            <a:ext cx="5486400" cy="424732"/>
          </a:xfrm>
          <a:prstGeom prst="rect">
            <a:avLst/>
          </a:prstGeom>
          <a:noFill/>
        </p:spPr>
        <p:txBody>
          <a:bodyPr wrap="square" rtlCol="0">
            <a:spAutoFit/>
          </a:bodyPr>
          <a:lstStyle/>
          <a:p>
            <a:pPr>
              <a:lnSpc>
                <a:spcPct val="90000"/>
              </a:lnSpc>
            </a:pPr>
            <a:r>
              <a:rPr lang="en-US" sz="2400" dirty="0"/>
              <a:t>Let’s start the trip and explore data </a:t>
            </a:r>
          </a:p>
        </p:txBody>
      </p:sp>
      <p:pic>
        <p:nvPicPr>
          <p:cNvPr id="5" name="Picture 4">
            <a:extLst>
              <a:ext uri="{FF2B5EF4-FFF2-40B4-BE49-F238E27FC236}">
                <a16:creationId xmlns:a16="http://schemas.microsoft.com/office/drawing/2014/main" id="{3FAEF280-4DA3-5746-3751-36B4815E6DBF}"/>
              </a:ext>
            </a:extLst>
          </p:cNvPr>
          <p:cNvPicPr>
            <a:picLocks noChangeAspect="1"/>
          </p:cNvPicPr>
          <p:nvPr/>
        </p:nvPicPr>
        <p:blipFill>
          <a:blip r:embed="rId2"/>
          <a:stretch>
            <a:fillRect/>
          </a:stretch>
        </p:blipFill>
        <p:spPr>
          <a:xfrm>
            <a:off x="6399212" y="3169727"/>
            <a:ext cx="3057952" cy="2162477"/>
          </a:xfrm>
          <a:prstGeom prst="rect">
            <a:avLst/>
          </a:prstGeom>
        </p:spPr>
      </p:pic>
    </p:spTree>
    <p:extLst>
      <p:ext uri="{BB962C8B-B14F-4D97-AF65-F5344CB8AC3E}">
        <p14:creationId xmlns:p14="http://schemas.microsoft.com/office/powerpoint/2010/main" val="139711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br>
              <a:rPr lang="en-US" dirty="0"/>
            </a:br>
            <a:br>
              <a:rPr lang="en-US" dirty="0"/>
            </a:br>
            <a:r>
              <a:rPr lang="en-US" dirty="0"/>
              <a:t>          </a:t>
            </a:r>
          </a:p>
        </p:txBody>
      </p:sp>
      <p:sp>
        <p:nvSpPr>
          <p:cNvPr id="5" name="Content Placeholder 4"/>
          <p:cNvSpPr>
            <a:spLocks noGrp="1"/>
          </p:cNvSpPr>
          <p:nvPr>
            <p:ph sz="half" idx="1"/>
          </p:nvPr>
        </p:nvSpPr>
        <p:spPr>
          <a:xfrm>
            <a:off x="231711" y="1905000"/>
            <a:ext cx="4110101" cy="4267200"/>
          </a:xfrm>
        </p:spPr>
        <p:txBody>
          <a:bodyPr/>
          <a:lstStyle/>
          <a:p>
            <a:r>
              <a:rPr lang="en-US" dirty="0"/>
              <a:t>There is we read the data and get the shape of it </a:t>
            </a:r>
          </a:p>
          <a:p>
            <a:r>
              <a:rPr lang="en-US" dirty="0"/>
              <a:t>It have  a large shape so we can’t train all of this </a:t>
            </a:r>
          </a:p>
        </p:txBody>
      </p:sp>
      <p:pic>
        <p:nvPicPr>
          <p:cNvPr id="8" name="Content Placeholder 7">
            <a:extLst>
              <a:ext uri="{FF2B5EF4-FFF2-40B4-BE49-F238E27FC236}">
                <a16:creationId xmlns:a16="http://schemas.microsoft.com/office/drawing/2014/main" id="{3340A15E-8A57-584E-AB55-5EA671D06BB7}"/>
              </a:ext>
            </a:extLst>
          </p:cNvPr>
          <p:cNvPicPr>
            <a:picLocks noGrp="1" noChangeAspect="1"/>
          </p:cNvPicPr>
          <p:nvPr>
            <p:ph sz="half" idx="2"/>
          </p:nvPr>
        </p:nvPicPr>
        <p:blipFill>
          <a:blip r:embed="rId2"/>
          <a:stretch>
            <a:fillRect/>
          </a:stretch>
        </p:blipFill>
        <p:spPr>
          <a:xfrm>
            <a:off x="4570413" y="1905000"/>
            <a:ext cx="7391400" cy="3581400"/>
          </a:xfrm>
        </p:spPr>
      </p:pic>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graphicFrame>
        <p:nvGraphicFramePr>
          <p:cNvPr id="4"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2360196527"/>
              </p:ext>
            </p:extLst>
          </p:nvPr>
        </p:nvGraphicFramePr>
        <p:xfrm>
          <a:off x="1522412" y="4724400"/>
          <a:ext cx="6705599" cy="144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a:extLst>
              <a:ext uri="{FF2B5EF4-FFF2-40B4-BE49-F238E27FC236}">
                <a16:creationId xmlns:a16="http://schemas.microsoft.com/office/drawing/2014/main" id="{CAA3D910-36BC-EC46-C6A8-F08250D307B4}"/>
              </a:ext>
            </a:extLst>
          </p:cNvPr>
          <p:cNvPicPr>
            <a:picLocks noGrp="1" noChangeAspect="1"/>
          </p:cNvPicPr>
          <p:nvPr>
            <p:ph sz="half" idx="2"/>
          </p:nvPr>
        </p:nvPicPr>
        <p:blipFill>
          <a:blip r:embed="rId7"/>
          <a:stretch>
            <a:fillRect/>
          </a:stretch>
        </p:blipFill>
        <p:spPr>
          <a:xfrm>
            <a:off x="684212" y="648878"/>
            <a:ext cx="11125200" cy="4038600"/>
          </a:xfrm>
        </p:spPr>
      </p:pic>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1412" y="1905000"/>
            <a:ext cx="2895600" cy="2667000"/>
          </a:xfrm>
        </p:spPr>
        <p:txBody>
          <a:bodyPr/>
          <a:lstStyle/>
          <a:p>
            <a:endParaRPr lang="en-US" dirty="0"/>
          </a:p>
        </p:txBody>
      </p:sp>
      <p:sp>
        <p:nvSpPr>
          <p:cNvPr id="3" name="Text Placeholder 2"/>
          <p:cNvSpPr>
            <a:spLocks noGrp="1"/>
          </p:cNvSpPr>
          <p:nvPr>
            <p:ph type="body" idx="1"/>
          </p:nvPr>
        </p:nvSpPr>
        <p:spPr/>
        <p:txBody>
          <a:bodyPr/>
          <a:lstStyle/>
          <a:p>
            <a:r>
              <a:rPr lang="en-US" dirty="0"/>
              <a:t>That the graph of target output of data to make sure it is a </a:t>
            </a:r>
            <a:r>
              <a:rPr lang="en-US" dirty="0" err="1"/>
              <a:t>balned</a:t>
            </a:r>
            <a:r>
              <a:rPr lang="en-US" dirty="0"/>
              <a:t> and not bias data </a:t>
            </a:r>
          </a:p>
        </p:txBody>
      </p:sp>
      <p:pic>
        <p:nvPicPr>
          <p:cNvPr id="6" name="Picture 5">
            <a:extLst>
              <a:ext uri="{FF2B5EF4-FFF2-40B4-BE49-F238E27FC236}">
                <a16:creationId xmlns:a16="http://schemas.microsoft.com/office/drawing/2014/main" id="{4B412E35-6D84-1CEA-EDAF-F39D8293CC7C}"/>
              </a:ext>
            </a:extLst>
          </p:cNvPr>
          <p:cNvPicPr>
            <a:picLocks noChangeAspect="1"/>
          </p:cNvPicPr>
          <p:nvPr/>
        </p:nvPicPr>
        <p:blipFill>
          <a:blip r:embed="rId2"/>
          <a:stretch>
            <a:fillRect/>
          </a:stretch>
        </p:blipFill>
        <p:spPr>
          <a:xfrm>
            <a:off x="1598612" y="73325"/>
            <a:ext cx="8458200" cy="5029200"/>
          </a:xfrm>
          <a:prstGeom prst="rect">
            <a:avLst/>
          </a:prstGeom>
        </p:spPr>
      </p:pic>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TotalTime>
  <Words>871</Words>
  <Application>Microsoft Office PowerPoint</Application>
  <PresentationFormat>Custom</PresentationFormat>
  <Paragraphs>77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Consolas</vt:lpstr>
      <vt:lpstr>Corbel</vt:lpstr>
      <vt:lpstr>Söhne</vt:lpstr>
      <vt:lpstr>Chalkboard 16x9</vt:lpstr>
      <vt:lpstr>Drinking alcohol detection </vt:lpstr>
      <vt:lpstr>PowerPoint Presentation</vt:lpstr>
      <vt:lpstr>Overview of our Data </vt:lpstr>
      <vt:lpstr>Librarys we use in our project </vt:lpstr>
      <vt:lpstr>PowerPoint Presentation</vt:lpstr>
      <vt:lpstr>PowerPoint Presentation</vt:lpstr>
      <vt:lpstr>              </vt:lpstr>
      <vt:lpstr>    </vt:lpstr>
      <vt:lpstr>PowerPoint Presentation</vt:lpstr>
      <vt:lpstr>PowerPoint Presentation</vt:lpstr>
      <vt:lpstr>This is a line plot between age and the target output as drinking or not we know that of our graph when the person get older he is not drinking opposite to as he younger</vt:lpstr>
      <vt:lpstr>PowerPoint Presentation</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Drinking alcohol detection </dc:title>
  <dc:creator>محمد رجب محمد موسي احمد</dc:creator>
  <cp:lastModifiedBy>محمد رجب محمد موسي احمد</cp:lastModifiedBy>
  <cp:revision>5</cp:revision>
  <dcterms:created xsi:type="dcterms:W3CDTF">2024-05-10T14:20:32Z</dcterms:created>
  <dcterms:modified xsi:type="dcterms:W3CDTF">2024-05-10T22:25:13Z</dcterms:modified>
</cp:coreProperties>
</file>