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178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3F1638B-D90B-4B73-89A0-F3E8470736F9}"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197469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378139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1297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3861797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3655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69423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2138624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310905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197815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1638B-D90B-4B73-89A0-F3E8470736F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3201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F1638B-D90B-4B73-89A0-F3E8470736F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14739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F1638B-D90B-4B73-89A0-F3E8470736F9}"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334357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F1638B-D90B-4B73-89A0-F3E8470736F9}"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9189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1638B-D90B-4B73-89A0-F3E8470736F9}"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1716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1638B-D90B-4B73-89A0-F3E8470736F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302963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1638B-D90B-4B73-89A0-F3E8470736F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9E9EC-B8A1-452C-9091-A65FD1770024}" type="slidenum">
              <a:rPr lang="en-US" smtClean="0"/>
              <a:t>‹#›</a:t>
            </a:fld>
            <a:endParaRPr lang="en-US"/>
          </a:p>
        </p:txBody>
      </p:sp>
    </p:spTree>
    <p:extLst>
      <p:ext uri="{BB962C8B-B14F-4D97-AF65-F5344CB8AC3E}">
        <p14:creationId xmlns:p14="http://schemas.microsoft.com/office/powerpoint/2010/main" val="92066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3F1638B-D90B-4B73-89A0-F3E8470736F9}" type="datetimeFigureOut">
              <a:rPr lang="en-US" smtClean="0"/>
              <a:t>5/7/2020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F89E9EC-B8A1-452C-9091-A65FD1770024}" type="slidenum">
              <a:rPr lang="en-US" smtClean="0"/>
              <a:t>‹#›</a:t>
            </a:fld>
            <a:endParaRPr lang="en-US"/>
          </a:p>
        </p:txBody>
      </p:sp>
    </p:spTree>
    <p:extLst>
      <p:ext uri="{BB962C8B-B14F-4D97-AF65-F5344CB8AC3E}">
        <p14:creationId xmlns:p14="http://schemas.microsoft.com/office/powerpoint/2010/main" val="5332011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24436"/>
            <a:ext cx="12192000" cy="1573305"/>
          </a:xfrm>
        </p:spPr>
        <p:txBody>
          <a:bodyPr>
            <a:normAutofit/>
          </a:bodyPr>
          <a:lstStyle/>
          <a:p>
            <a:pPr algn="ctr"/>
            <a:r>
              <a:rPr lang="en-US" sz="4400" dirty="0" smtClean="0">
                <a:solidFill>
                  <a:schemeClr val="bg1"/>
                </a:solidFill>
                <a:latin typeface="Arial Rounded MT Bold" panose="020F0704030504030204" pitchFamily="34" charset="0"/>
                <a:ea typeface="Batang" panose="02030600000101010101" pitchFamily="18" charset="-127"/>
              </a:rPr>
              <a:t>EZ-Recipe: </a:t>
            </a:r>
            <a:r>
              <a:rPr lang="en-US" sz="4400" dirty="0" err="1" smtClean="0">
                <a:solidFill>
                  <a:schemeClr val="bg1"/>
                </a:solidFill>
                <a:latin typeface="Arial Rounded MT Bold" panose="020F0704030504030204" pitchFamily="34" charset="0"/>
                <a:ea typeface="Batang" panose="02030600000101010101" pitchFamily="18" charset="-127"/>
              </a:rPr>
              <a:t>Pinoy</a:t>
            </a:r>
            <a:r>
              <a:rPr lang="en-US" sz="4400" dirty="0" smtClean="0">
                <a:solidFill>
                  <a:schemeClr val="bg1"/>
                </a:solidFill>
                <a:latin typeface="Arial Rounded MT Bold" panose="020F0704030504030204" pitchFamily="34" charset="0"/>
                <a:ea typeface="Batang" panose="02030600000101010101" pitchFamily="18" charset="-127"/>
              </a:rPr>
              <a:t> dish at your comfort mobile application</a:t>
            </a:r>
            <a:endParaRPr lang="en-US" sz="4400" dirty="0">
              <a:solidFill>
                <a:schemeClr val="bg1"/>
              </a:solidFill>
              <a:latin typeface="Arial Rounded MT Bold" panose="020F0704030504030204" pitchFamily="34" charset="0"/>
              <a:ea typeface="Batang" panose="02030600000101010101" pitchFamily="18" charset="-127"/>
            </a:endParaRPr>
          </a:p>
        </p:txBody>
      </p:sp>
      <p:sp>
        <p:nvSpPr>
          <p:cNvPr id="3" name="Subtitle 2"/>
          <p:cNvSpPr>
            <a:spLocks noGrp="1"/>
          </p:cNvSpPr>
          <p:nvPr>
            <p:ph type="subTitle" idx="1"/>
          </p:nvPr>
        </p:nvSpPr>
        <p:spPr>
          <a:xfrm>
            <a:off x="7463117" y="3769659"/>
            <a:ext cx="4220789" cy="3088341"/>
          </a:xfrm>
        </p:spPr>
        <p:txBody>
          <a:bodyPr/>
          <a:lstStyle/>
          <a:p>
            <a:pPr algn="r"/>
            <a:r>
              <a:rPr lang="en-US" b="1" dirty="0" smtClean="0">
                <a:solidFill>
                  <a:schemeClr val="bg1"/>
                </a:solidFill>
                <a:latin typeface="Batang" panose="02030600000101010101" pitchFamily="18" charset="-127"/>
                <a:ea typeface="Batang" panose="02030600000101010101" pitchFamily="18" charset="-127"/>
              </a:rPr>
              <a:t>Submitted By:</a:t>
            </a:r>
          </a:p>
          <a:p>
            <a:pPr algn="r"/>
            <a:r>
              <a:rPr lang="en-US" b="1" dirty="0" err="1" smtClean="0">
                <a:solidFill>
                  <a:schemeClr val="bg1"/>
                </a:solidFill>
                <a:latin typeface="Batang" panose="02030600000101010101" pitchFamily="18" charset="-127"/>
                <a:ea typeface="Batang" panose="02030600000101010101" pitchFamily="18" charset="-127"/>
              </a:rPr>
              <a:t>Bernales</a:t>
            </a:r>
            <a:r>
              <a:rPr lang="en-US" b="1" dirty="0" smtClean="0">
                <a:solidFill>
                  <a:schemeClr val="bg1"/>
                </a:solidFill>
                <a:latin typeface="Batang" panose="02030600000101010101" pitchFamily="18" charset="-127"/>
                <a:ea typeface="Batang" panose="02030600000101010101" pitchFamily="18" charset="-127"/>
              </a:rPr>
              <a:t>, Ricky</a:t>
            </a:r>
          </a:p>
          <a:p>
            <a:pPr algn="r"/>
            <a:r>
              <a:rPr lang="en-US" b="1" dirty="0" err="1" smtClean="0">
                <a:solidFill>
                  <a:schemeClr val="bg1"/>
                </a:solidFill>
                <a:latin typeface="Batang" panose="02030600000101010101" pitchFamily="18" charset="-127"/>
                <a:ea typeface="Batang" panose="02030600000101010101" pitchFamily="18" charset="-127"/>
              </a:rPr>
              <a:t>Gamsawen</a:t>
            </a:r>
            <a:r>
              <a:rPr lang="en-US" b="1" dirty="0" smtClean="0">
                <a:solidFill>
                  <a:schemeClr val="bg1"/>
                </a:solidFill>
                <a:latin typeface="Batang" panose="02030600000101010101" pitchFamily="18" charset="-127"/>
                <a:ea typeface="Batang" panose="02030600000101010101" pitchFamily="18" charset="-127"/>
              </a:rPr>
              <a:t>, Mae</a:t>
            </a:r>
          </a:p>
          <a:p>
            <a:pPr algn="r"/>
            <a:r>
              <a:rPr lang="en-US" b="1" dirty="0" err="1" smtClean="0">
                <a:solidFill>
                  <a:schemeClr val="bg1"/>
                </a:solidFill>
                <a:latin typeface="Batang" panose="02030600000101010101" pitchFamily="18" charset="-127"/>
                <a:ea typeface="Batang" panose="02030600000101010101" pitchFamily="18" charset="-127"/>
              </a:rPr>
              <a:t>Guibani</a:t>
            </a:r>
            <a:r>
              <a:rPr lang="en-US" b="1" dirty="0" smtClean="0">
                <a:solidFill>
                  <a:schemeClr val="bg1"/>
                </a:solidFill>
                <a:latin typeface="Batang" panose="02030600000101010101" pitchFamily="18" charset="-127"/>
                <a:ea typeface="Batang" panose="02030600000101010101" pitchFamily="18" charset="-127"/>
              </a:rPr>
              <a:t>, Jasper </a:t>
            </a:r>
            <a:r>
              <a:rPr lang="en-US" b="1" dirty="0" err="1" smtClean="0">
                <a:solidFill>
                  <a:schemeClr val="bg1"/>
                </a:solidFill>
                <a:latin typeface="Batang" panose="02030600000101010101" pitchFamily="18" charset="-127"/>
                <a:ea typeface="Batang" panose="02030600000101010101" pitchFamily="18" charset="-127"/>
              </a:rPr>
              <a:t>Dredd</a:t>
            </a:r>
            <a:endParaRPr lang="en-US" b="1" dirty="0" smtClean="0">
              <a:solidFill>
                <a:schemeClr val="bg1"/>
              </a:solidFill>
              <a:latin typeface="Batang" panose="02030600000101010101" pitchFamily="18" charset="-127"/>
              <a:ea typeface="Batang" panose="02030600000101010101" pitchFamily="18" charset="-127"/>
            </a:endParaRPr>
          </a:p>
          <a:p>
            <a:pPr algn="r"/>
            <a:r>
              <a:rPr lang="en-US" b="1" dirty="0" smtClean="0">
                <a:solidFill>
                  <a:schemeClr val="bg1"/>
                </a:solidFill>
                <a:latin typeface="Batang" panose="02030600000101010101" pitchFamily="18" charset="-127"/>
                <a:ea typeface="Batang" panose="02030600000101010101" pitchFamily="18" charset="-127"/>
              </a:rPr>
              <a:t>Marquez, Omar</a:t>
            </a:r>
          </a:p>
          <a:p>
            <a:pPr algn="r"/>
            <a:r>
              <a:rPr lang="en-US" b="1" dirty="0" err="1" smtClean="0">
                <a:solidFill>
                  <a:schemeClr val="bg1"/>
                </a:solidFill>
                <a:latin typeface="Batang" panose="02030600000101010101" pitchFamily="18" charset="-127"/>
                <a:ea typeface="Batang" panose="02030600000101010101" pitchFamily="18" charset="-127"/>
              </a:rPr>
              <a:t>Oania</a:t>
            </a:r>
            <a:r>
              <a:rPr lang="en-US" b="1" dirty="0" smtClean="0">
                <a:solidFill>
                  <a:schemeClr val="bg1"/>
                </a:solidFill>
                <a:latin typeface="Batang" panose="02030600000101010101" pitchFamily="18" charset="-127"/>
                <a:ea typeface="Batang" panose="02030600000101010101" pitchFamily="18" charset="-127"/>
              </a:rPr>
              <a:t>, Cedric</a:t>
            </a:r>
            <a:endParaRPr lang="en-US" b="1"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9865634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718" y="0"/>
            <a:ext cx="6786282" cy="1143000"/>
          </a:xfrm>
        </p:spPr>
        <p:txBody>
          <a:bodyPr>
            <a:normAutofit fontScale="90000"/>
          </a:bodyPr>
          <a:lstStyle/>
          <a:p>
            <a:pPr algn="ctr"/>
            <a:r>
              <a:rPr lang="en-US" sz="4000" dirty="0" err="1" smtClean="0">
                <a:solidFill>
                  <a:schemeClr val="bg1"/>
                </a:solidFill>
                <a:latin typeface="Arial Rounded MT Bold" panose="020F0704030504030204" pitchFamily="34" charset="0"/>
              </a:rPr>
              <a:t>Pinakbet</a:t>
            </a:r>
            <a:r>
              <a:rPr lang="en-US" sz="4000" dirty="0" smtClean="0">
                <a:solidFill>
                  <a:schemeClr val="bg1"/>
                </a:solidFill>
                <a:latin typeface="Arial Rounded MT Bold" panose="020F0704030504030204" pitchFamily="34" charset="0"/>
              </a:rPr>
              <a:t> ingredients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0" y="0"/>
            <a:ext cx="4625788" cy="6858000"/>
          </a:xfrm>
        </p:spPr>
      </p:pic>
      <p:sp>
        <p:nvSpPr>
          <p:cNvPr id="4" name="Text Placeholder 3"/>
          <p:cNvSpPr>
            <a:spLocks noGrp="1"/>
          </p:cNvSpPr>
          <p:nvPr>
            <p:ph type="body" sz="half" idx="2"/>
          </p:nvPr>
        </p:nvSpPr>
        <p:spPr>
          <a:xfrm>
            <a:off x="5499847" y="1775013"/>
            <a:ext cx="6692153" cy="3576916"/>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This page shows the 11 ingredients for </a:t>
            </a:r>
            <a:r>
              <a:rPr lang="en-US" sz="2200" dirty="0" err="1" smtClean="0">
                <a:solidFill>
                  <a:schemeClr val="bg1"/>
                </a:solidFill>
                <a:latin typeface="Batang" panose="02030600000101010101" pitchFamily="18" charset="-127"/>
                <a:ea typeface="Batang" panose="02030600000101010101" pitchFamily="18" charset="-127"/>
              </a:rPr>
              <a:t>Pinakbet</a:t>
            </a:r>
            <a:r>
              <a:rPr lang="en-US" sz="2200" dirty="0" smtClean="0">
                <a:solidFill>
                  <a:schemeClr val="bg1"/>
                </a:solidFill>
                <a:latin typeface="Batang" panose="02030600000101010101" pitchFamily="18" charset="-127"/>
                <a:ea typeface="Batang" panose="02030600000101010101" pitchFamily="18" charset="-127"/>
              </a:rPr>
              <a:t> and the toast message “Healthy for living!”. Once the user presses “COOK TIME!”, the user will be directed to the cooking instructions for </a:t>
            </a:r>
            <a:r>
              <a:rPr lang="en-US" sz="2200" dirty="0" err="1" smtClean="0">
                <a:solidFill>
                  <a:schemeClr val="bg1"/>
                </a:solidFill>
                <a:latin typeface="Batang" panose="02030600000101010101" pitchFamily="18" charset="-127"/>
                <a:ea typeface="Batang" panose="02030600000101010101" pitchFamily="18" charset="-127"/>
              </a:rPr>
              <a:t>Pinakbet</a:t>
            </a:r>
            <a:r>
              <a:rPr lang="en-US" sz="2200" dirty="0" smtClean="0">
                <a:solidFill>
                  <a:schemeClr val="bg1"/>
                </a:solidFill>
                <a:latin typeface="Batang" panose="02030600000101010101" pitchFamily="18" charset="-127"/>
                <a:ea typeface="Batang" panose="02030600000101010101" pitchFamily="18" charset="-127"/>
              </a:rPr>
              <a:t> page.</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398480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3635" y="1"/>
            <a:ext cx="6638365" cy="1143000"/>
          </a:xfrm>
        </p:spPr>
        <p:txBody>
          <a:bodyPr>
            <a:normAutofit fontScale="90000"/>
          </a:bodyPr>
          <a:lstStyle/>
          <a:p>
            <a:pPr algn="ctr"/>
            <a:r>
              <a:rPr lang="en-US" sz="4000" dirty="0" smtClean="0">
                <a:solidFill>
                  <a:schemeClr val="bg1"/>
                </a:solidFill>
                <a:latin typeface="Arial Rounded MT Bold" panose="020F0704030504030204" pitchFamily="34" charset="0"/>
              </a:rPr>
              <a:t>Cooking procedure for </a:t>
            </a:r>
            <a:r>
              <a:rPr lang="en-US" sz="4000" dirty="0" err="1" smtClean="0">
                <a:solidFill>
                  <a:schemeClr val="bg1"/>
                </a:solidFill>
                <a:latin typeface="Arial Rounded MT Bold" panose="020F0704030504030204" pitchFamily="34" charset="0"/>
              </a:rPr>
              <a:t>pinakbet</a:t>
            </a:r>
            <a:r>
              <a:rPr lang="en-US" sz="4000" dirty="0" smtClean="0">
                <a:solidFill>
                  <a:schemeClr val="bg1"/>
                </a:solidFill>
                <a:latin typeface="Arial Rounded MT Bold" panose="020F0704030504030204" pitchFamily="34" charset="0"/>
              </a:rPr>
              <a:t>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1" y="1"/>
            <a:ext cx="4908177" cy="6858000"/>
          </a:xfrm>
        </p:spPr>
      </p:pic>
      <p:sp>
        <p:nvSpPr>
          <p:cNvPr id="4" name="Text Placeholder 3"/>
          <p:cNvSpPr>
            <a:spLocks noGrp="1"/>
          </p:cNvSpPr>
          <p:nvPr>
            <p:ph type="body" sz="half" idx="2"/>
          </p:nvPr>
        </p:nvSpPr>
        <p:spPr>
          <a:xfrm>
            <a:off x="5553635" y="1653988"/>
            <a:ext cx="6638365" cy="4437529"/>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This page shows the 9 steps on how to cook </a:t>
            </a:r>
            <a:r>
              <a:rPr lang="en-US" sz="2200" dirty="0" err="1" smtClean="0">
                <a:solidFill>
                  <a:schemeClr val="bg1"/>
                </a:solidFill>
                <a:latin typeface="Batang" panose="02030600000101010101" pitchFamily="18" charset="-127"/>
                <a:ea typeface="Batang" panose="02030600000101010101" pitchFamily="18" charset="-127"/>
              </a:rPr>
              <a:t>Pinakbet</a:t>
            </a:r>
            <a:r>
              <a:rPr lang="en-US" sz="2200" dirty="0" smtClean="0">
                <a:solidFill>
                  <a:schemeClr val="bg1"/>
                </a:solidFill>
                <a:latin typeface="Batang" panose="02030600000101010101" pitchFamily="18" charset="-127"/>
                <a:ea typeface="Batang" panose="02030600000101010101" pitchFamily="18" charset="-127"/>
              </a:rPr>
              <a:t>. This dish will have around 30 minutes to cook. You may set the timer by pressing the “START” button located at the right side.</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029176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7273271" cy="1143000"/>
          </a:xfrm>
        </p:spPr>
        <p:txBody>
          <a:bodyPr>
            <a:normAutofit fontScale="90000"/>
          </a:bodyPr>
          <a:lstStyle/>
          <a:p>
            <a:pPr algn="ctr"/>
            <a:r>
              <a:rPr lang="en-US" sz="4000" dirty="0" smtClean="0">
                <a:solidFill>
                  <a:schemeClr val="bg1"/>
                </a:solidFill>
                <a:latin typeface="Arial Rounded MT Bold" panose="020F0704030504030204" pitchFamily="34" charset="0"/>
              </a:rPr>
              <a:t>Bicol express ingredients page</a:t>
            </a:r>
            <a:endParaRPr lang="en-US" sz="4000" dirty="0">
              <a:solidFill>
                <a:schemeClr val="bg1"/>
              </a:solidFill>
              <a:latin typeface="Arial Rounded MT Bold" panose="020F0704030504030204" pitchFamily="34" charset="0"/>
            </a:endParaRPr>
          </a:p>
        </p:txBody>
      </p:sp>
      <p:sp>
        <p:nvSpPr>
          <p:cNvPr id="4" name="Text Placeholder 3"/>
          <p:cNvSpPr>
            <a:spLocks noGrp="1"/>
          </p:cNvSpPr>
          <p:nvPr>
            <p:ph type="body" sz="half" idx="2"/>
          </p:nvPr>
        </p:nvSpPr>
        <p:spPr>
          <a:xfrm>
            <a:off x="4800601" y="1855694"/>
            <a:ext cx="7391400" cy="3442447"/>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This shows the page of the 10 ingredients needed to cook Bicol Express. Just like with the other 4 dishes discussed, once the user clicks on “COOK TIME!”, the user will be directed on the page on how to cook Bicol Express.</a:t>
            </a:r>
            <a:endParaRPr lang="en-US" sz="2200" dirty="0">
              <a:solidFill>
                <a:schemeClr val="bg1"/>
              </a:solidFill>
              <a:latin typeface="Batang" panose="02030600000101010101" pitchFamily="18" charset="-127"/>
              <a:ea typeface="Batang" panose="02030600000101010101" pitchFamily="18" charset="-127"/>
            </a:endParaRPr>
          </a:p>
        </p:txBody>
      </p:sp>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0" y="-1"/>
            <a:ext cx="4269986" cy="6858001"/>
          </a:xfrm>
        </p:spPr>
      </p:pic>
    </p:spTree>
    <p:extLst>
      <p:ext uri="{BB962C8B-B14F-4D97-AF65-F5344CB8AC3E}">
        <p14:creationId xmlns:p14="http://schemas.microsoft.com/office/powerpoint/2010/main" val="2064735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6435" y="0"/>
            <a:ext cx="6990883" cy="1143000"/>
          </a:xfrm>
        </p:spPr>
        <p:txBody>
          <a:bodyPr>
            <a:normAutofit fontScale="90000"/>
          </a:bodyPr>
          <a:lstStyle/>
          <a:p>
            <a:pPr algn="ctr"/>
            <a:r>
              <a:rPr lang="en-US" sz="4000" dirty="0" smtClean="0">
                <a:solidFill>
                  <a:schemeClr val="bg1"/>
                </a:solidFill>
                <a:latin typeface="Arial Rounded MT Bold" panose="020F0704030504030204" pitchFamily="34" charset="0"/>
              </a:rPr>
              <a:t>Cooking procedure for </a:t>
            </a:r>
            <a:r>
              <a:rPr lang="en-US" sz="4000" dirty="0" err="1" smtClean="0">
                <a:solidFill>
                  <a:schemeClr val="bg1"/>
                </a:solidFill>
                <a:latin typeface="Arial Rounded MT Bold" panose="020F0704030504030204" pitchFamily="34" charset="0"/>
              </a:rPr>
              <a:t>bicol</a:t>
            </a:r>
            <a:r>
              <a:rPr lang="en-US" sz="4000" dirty="0" smtClean="0">
                <a:solidFill>
                  <a:schemeClr val="bg1"/>
                </a:solidFill>
                <a:latin typeface="Arial Rounded MT Bold" panose="020F0704030504030204" pitchFamily="34" charset="0"/>
              </a:rPr>
              <a:t> express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0" y="1"/>
            <a:ext cx="4693024" cy="6858000"/>
          </a:xfrm>
        </p:spPr>
      </p:pic>
      <p:sp>
        <p:nvSpPr>
          <p:cNvPr id="4" name="Text Placeholder 3"/>
          <p:cNvSpPr>
            <a:spLocks noGrp="1"/>
          </p:cNvSpPr>
          <p:nvPr>
            <p:ph type="body" sz="half" idx="2"/>
          </p:nvPr>
        </p:nvSpPr>
        <p:spPr>
          <a:xfrm>
            <a:off x="5096435" y="2171949"/>
            <a:ext cx="7095565" cy="3381686"/>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Finally, this page shows the 7 steps on how to cook Bicol Express that takes around 30 minutes. And if the user would like to set the timer, they may do so by pressing the “START”  button at the right side just like the other dishes on the mobile application.</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28880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653989"/>
          </a:xfrm>
        </p:spPr>
        <p:txBody>
          <a:bodyPr>
            <a:normAutofit/>
          </a:bodyPr>
          <a:lstStyle/>
          <a:p>
            <a:r>
              <a:rPr lang="en-US" dirty="0" smtClean="0">
                <a:solidFill>
                  <a:schemeClr val="bg1"/>
                </a:solidFill>
                <a:latin typeface="Arial Rounded MT Bold" panose="020F0704030504030204" pitchFamily="34" charset="0"/>
              </a:rPr>
              <a:t>Contribution of each group member:</a:t>
            </a:r>
            <a:endParaRPr lang="en-US" dirty="0">
              <a:solidFill>
                <a:schemeClr val="bg1"/>
              </a:solidFill>
              <a:latin typeface="Arial Rounded MT Bold" panose="020F0704030504030204" pitchFamily="34" charset="0"/>
            </a:endParaRPr>
          </a:p>
        </p:txBody>
      </p:sp>
      <p:sp>
        <p:nvSpPr>
          <p:cNvPr id="4" name="Text Placeholder 3"/>
          <p:cNvSpPr>
            <a:spLocks noGrp="1"/>
          </p:cNvSpPr>
          <p:nvPr>
            <p:ph type="subTitle" idx="1"/>
          </p:nvPr>
        </p:nvSpPr>
        <p:spPr>
          <a:xfrm>
            <a:off x="0" y="1761565"/>
            <a:ext cx="12192000" cy="5096435"/>
          </a:xfrm>
        </p:spPr>
        <p:txBody>
          <a:bodyPr>
            <a:normAutofit/>
          </a:bodyPr>
          <a:lstStyle/>
          <a:p>
            <a:r>
              <a:rPr lang="en-US" sz="2200" dirty="0" err="1" smtClean="0">
                <a:solidFill>
                  <a:schemeClr val="bg1"/>
                </a:solidFill>
                <a:latin typeface="Batang" panose="02030600000101010101" pitchFamily="18" charset="-127"/>
                <a:ea typeface="Batang" panose="02030600000101010101" pitchFamily="18" charset="-127"/>
              </a:rPr>
              <a:t>Bernales</a:t>
            </a:r>
            <a:r>
              <a:rPr lang="en-US" sz="2200" dirty="0" smtClean="0">
                <a:solidFill>
                  <a:schemeClr val="bg1"/>
                </a:solidFill>
                <a:latin typeface="Batang" panose="02030600000101010101" pitchFamily="18" charset="-127"/>
                <a:ea typeface="Batang" panose="02030600000101010101" pitchFamily="18" charset="-127"/>
              </a:rPr>
              <a:t>, Ricky – Created the initial design for the mobile app with Mr. Marquez and Mr. </a:t>
            </a:r>
            <a:r>
              <a:rPr lang="en-US" sz="2200" dirty="0" err="1" smtClean="0">
                <a:solidFill>
                  <a:schemeClr val="bg1"/>
                </a:solidFill>
                <a:latin typeface="Batang" panose="02030600000101010101" pitchFamily="18" charset="-127"/>
                <a:ea typeface="Batang" panose="02030600000101010101" pitchFamily="18" charset="-127"/>
              </a:rPr>
              <a:t>Guibani</a:t>
            </a:r>
            <a:r>
              <a:rPr lang="en-US" sz="2200" dirty="0" smtClean="0">
                <a:solidFill>
                  <a:schemeClr val="bg1"/>
                </a:solidFill>
                <a:latin typeface="Batang" panose="02030600000101010101" pitchFamily="18" charset="-127"/>
                <a:ea typeface="Batang" panose="02030600000101010101" pitchFamily="18" charset="-127"/>
              </a:rPr>
              <a:t> and created the </a:t>
            </a:r>
            <a:r>
              <a:rPr lang="en-US" sz="2200" dirty="0" err="1" smtClean="0">
                <a:solidFill>
                  <a:schemeClr val="bg1"/>
                </a:solidFill>
                <a:latin typeface="Batang" panose="02030600000101010101" pitchFamily="18" charset="-127"/>
                <a:ea typeface="Batang" panose="02030600000101010101" pitchFamily="18" charset="-127"/>
              </a:rPr>
              <a:t>Powerpoint</a:t>
            </a:r>
            <a:r>
              <a:rPr lang="en-US" sz="2200" dirty="0" smtClean="0">
                <a:solidFill>
                  <a:schemeClr val="bg1"/>
                </a:solidFill>
                <a:latin typeface="Batang" panose="02030600000101010101" pitchFamily="18" charset="-127"/>
                <a:ea typeface="Batang" panose="02030600000101010101" pitchFamily="18" charset="-127"/>
              </a:rPr>
              <a:t> presentation.</a:t>
            </a:r>
          </a:p>
          <a:p>
            <a:r>
              <a:rPr lang="en-US" sz="2200" dirty="0" err="1" smtClean="0">
                <a:solidFill>
                  <a:schemeClr val="bg1"/>
                </a:solidFill>
                <a:latin typeface="Batang" panose="02030600000101010101" pitchFamily="18" charset="-127"/>
                <a:ea typeface="Batang" panose="02030600000101010101" pitchFamily="18" charset="-127"/>
              </a:rPr>
              <a:t>Gamsawen</a:t>
            </a:r>
            <a:r>
              <a:rPr lang="en-US" sz="2200" dirty="0" smtClean="0">
                <a:solidFill>
                  <a:schemeClr val="bg1"/>
                </a:solidFill>
                <a:latin typeface="Batang" panose="02030600000101010101" pitchFamily="18" charset="-127"/>
                <a:ea typeface="Batang" panose="02030600000101010101" pitchFamily="18" charset="-127"/>
              </a:rPr>
              <a:t>, Mae – Created the background for the mobile application and provided resources on how to cook </a:t>
            </a:r>
            <a:r>
              <a:rPr lang="en-US" sz="2200" dirty="0" err="1" smtClean="0">
                <a:solidFill>
                  <a:schemeClr val="bg1"/>
                </a:solidFill>
                <a:latin typeface="Batang" panose="02030600000101010101" pitchFamily="18" charset="-127"/>
                <a:ea typeface="Batang" panose="02030600000101010101" pitchFamily="18" charset="-127"/>
              </a:rPr>
              <a:t>Caldereta</a:t>
            </a:r>
            <a:r>
              <a:rPr lang="en-US" sz="2200" dirty="0" smtClean="0">
                <a:solidFill>
                  <a:schemeClr val="bg1"/>
                </a:solidFill>
                <a:latin typeface="Batang" panose="02030600000101010101" pitchFamily="18" charset="-127"/>
                <a:ea typeface="Batang" panose="02030600000101010101" pitchFamily="18" charset="-127"/>
              </a:rPr>
              <a:t>.</a:t>
            </a:r>
          </a:p>
          <a:p>
            <a:r>
              <a:rPr lang="en-US" sz="2200" dirty="0" err="1" smtClean="0">
                <a:solidFill>
                  <a:schemeClr val="bg1"/>
                </a:solidFill>
                <a:latin typeface="Batang" panose="02030600000101010101" pitchFamily="18" charset="-127"/>
                <a:ea typeface="Batang" panose="02030600000101010101" pitchFamily="18" charset="-127"/>
              </a:rPr>
              <a:t>Guibani</a:t>
            </a:r>
            <a:r>
              <a:rPr lang="en-US" sz="2200" dirty="0" smtClean="0">
                <a:solidFill>
                  <a:schemeClr val="bg1"/>
                </a:solidFill>
                <a:latin typeface="Batang" panose="02030600000101010101" pitchFamily="18" charset="-127"/>
                <a:ea typeface="Batang" panose="02030600000101010101" pitchFamily="18" charset="-127"/>
              </a:rPr>
              <a:t>, Jasper </a:t>
            </a:r>
            <a:r>
              <a:rPr lang="en-US" sz="2200" dirty="0" err="1" smtClean="0">
                <a:solidFill>
                  <a:schemeClr val="bg1"/>
                </a:solidFill>
                <a:latin typeface="Batang" panose="02030600000101010101" pitchFamily="18" charset="-127"/>
                <a:ea typeface="Batang" panose="02030600000101010101" pitchFamily="18" charset="-127"/>
              </a:rPr>
              <a:t>Dredd</a:t>
            </a:r>
            <a:r>
              <a:rPr lang="en-US" sz="2200" dirty="0" smtClean="0">
                <a:solidFill>
                  <a:schemeClr val="bg1"/>
                </a:solidFill>
                <a:latin typeface="Batang" panose="02030600000101010101" pitchFamily="18" charset="-127"/>
                <a:ea typeface="Batang" panose="02030600000101010101" pitchFamily="18" charset="-127"/>
              </a:rPr>
              <a:t> – Shared the procedures on how to cook </a:t>
            </a:r>
            <a:r>
              <a:rPr lang="en-US" sz="2200" dirty="0" err="1" smtClean="0">
                <a:solidFill>
                  <a:schemeClr val="bg1"/>
                </a:solidFill>
                <a:latin typeface="Batang" panose="02030600000101010101" pitchFamily="18" charset="-127"/>
                <a:ea typeface="Batang" panose="02030600000101010101" pitchFamily="18" charset="-127"/>
              </a:rPr>
              <a:t>Nilagang</a:t>
            </a:r>
            <a:r>
              <a:rPr lang="en-US" sz="2200" dirty="0" smtClean="0">
                <a:solidFill>
                  <a:schemeClr val="bg1"/>
                </a:solidFill>
                <a:latin typeface="Batang" panose="02030600000101010101" pitchFamily="18" charset="-127"/>
                <a:ea typeface="Batang" panose="02030600000101010101" pitchFamily="18" charset="-127"/>
              </a:rPr>
              <a:t> </a:t>
            </a:r>
            <a:r>
              <a:rPr lang="en-US" sz="2200" dirty="0" err="1" smtClean="0">
                <a:solidFill>
                  <a:schemeClr val="bg1"/>
                </a:solidFill>
                <a:latin typeface="Batang" panose="02030600000101010101" pitchFamily="18" charset="-127"/>
                <a:ea typeface="Batang" panose="02030600000101010101" pitchFamily="18" charset="-127"/>
              </a:rPr>
              <a:t>Baka</a:t>
            </a:r>
            <a:r>
              <a:rPr lang="en-US" sz="2200" dirty="0" smtClean="0">
                <a:solidFill>
                  <a:schemeClr val="bg1"/>
                </a:solidFill>
                <a:latin typeface="Batang" panose="02030600000101010101" pitchFamily="18" charset="-127"/>
                <a:ea typeface="Batang" panose="02030600000101010101" pitchFamily="18" charset="-127"/>
              </a:rPr>
              <a:t>.</a:t>
            </a:r>
          </a:p>
          <a:p>
            <a:r>
              <a:rPr lang="en-US" sz="2200" dirty="0" smtClean="0">
                <a:solidFill>
                  <a:schemeClr val="bg1"/>
                </a:solidFill>
                <a:latin typeface="Batang" panose="02030600000101010101" pitchFamily="18" charset="-127"/>
                <a:ea typeface="Batang" panose="02030600000101010101" pitchFamily="18" charset="-127"/>
              </a:rPr>
              <a:t>Marquez, Omar – Created the code for the mobile application together with Mr. </a:t>
            </a:r>
            <a:r>
              <a:rPr lang="en-US" sz="2200" dirty="0" err="1" smtClean="0">
                <a:solidFill>
                  <a:schemeClr val="bg1"/>
                </a:solidFill>
                <a:latin typeface="Batang" panose="02030600000101010101" pitchFamily="18" charset="-127"/>
                <a:ea typeface="Batang" panose="02030600000101010101" pitchFamily="18" charset="-127"/>
              </a:rPr>
              <a:t>Guibani</a:t>
            </a:r>
            <a:r>
              <a:rPr lang="en-US" sz="2200" dirty="0" smtClean="0">
                <a:solidFill>
                  <a:schemeClr val="bg1"/>
                </a:solidFill>
                <a:latin typeface="Batang" panose="02030600000101010101" pitchFamily="18" charset="-127"/>
                <a:ea typeface="Batang" panose="02030600000101010101" pitchFamily="18" charset="-127"/>
              </a:rPr>
              <a:t> and researched for the ingredients and procedures on the other dishes.</a:t>
            </a:r>
          </a:p>
          <a:p>
            <a:r>
              <a:rPr lang="en-US" sz="2200" dirty="0" err="1" smtClean="0">
                <a:solidFill>
                  <a:schemeClr val="bg1"/>
                </a:solidFill>
                <a:latin typeface="Batang" panose="02030600000101010101" pitchFamily="18" charset="-127"/>
                <a:ea typeface="Batang" panose="02030600000101010101" pitchFamily="18" charset="-127"/>
              </a:rPr>
              <a:t>Oania</a:t>
            </a:r>
            <a:r>
              <a:rPr lang="en-US" sz="2200" dirty="0" smtClean="0">
                <a:solidFill>
                  <a:schemeClr val="bg1"/>
                </a:solidFill>
                <a:latin typeface="Batang" panose="02030600000101010101" pitchFamily="18" charset="-127"/>
                <a:ea typeface="Batang" panose="02030600000101010101" pitchFamily="18" charset="-127"/>
              </a:rPr>
              <a:t>, Cedric – Provided the images for each of the Filipino dish and shared the procedures and ingredients for Bicol Express.</a:t>
            </a:r>
          </a:p>
          <a:p>
            <a:endParaRPr lang="en-US" sz="2200" dirty="0" smtClean="0">
              <a:solidFill>
                <a:schemeClr val="bg1"/>
              </a:solidFill>
              <a:latin typeface="Batang" panose="02030600000101010101" pitchFamily="18" charset="-127"/>
              <a:ea typeface="Batang" panose="02030600000101010101" pitchFamily="18" charset="-127"/>
            </a:endParaRPr>
          </a:p>
          <a:p>
            <a:r>
              <a:rPr lang="en-US" sz="2200" dirty="0" smtClean="0">
                <a:solidFill>
                  <a:schemeClr val="bg1"/>
                </a:solidFill>
                <a:latin typeface="Batang" panose="02030600000101010101" pitchFamily="18" charset="-127"/>
                <a:ea typeface="Batang" panose="02030600000101010101" pitchFamily="18" charset="-127"/>
              </a:rPr>
              <a:t> </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041094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72200" y="0"/>
            <a:ext cx="6019800" cy="1143000"/>
          </a:xfrm>
        </p:spPr>
        <p:txBody>
          <a:bodyPr>
            <a:normAutofit/>
          </a:bodyPr>
          <a:lstStyle/>
          <a:p>
            <a:r>
              <a:rPr lang="en-US" sz="4000" dirty="0" smtClean="0">
                <a:solidFill>
                  <a:schemeClr val="bg1"/>
                </a:solidFill>
                <a:latin typeface="Arial Rounded MT Bold" panose="020F0704030504030204" pitchFamily="34" charset="0"/>
              </a:rPr>
              <a:t>Main page</a:t>
            </a:r>
            <a:endParaRPr lang="en-US" sz="4000" dirty="0">
              <a:solidFill>
                <a:schemeClr val="bg1"/>
              </a:solidFill>
              <a:latin typeface="Arial Rounded MT Bold" panose="020F0704030504030204" pitchFamily="34" charset="0"/>
            </a:endParaRPr>
          </a:p>
        </p:txBody>
      </p:sp>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0" y="282388"/>
            <a:ext cx="4827494" cy="6575612"/>
          </a:xfrm>
        </p:spPr>
      </p:pic>
      <p:sp>
        <p:nvSpPr>
          <p:cNvPr id="6" name="Text Placeholder 5"/>
          <p:cNvSpPr>
            <a:spLocks noGrp="1"/>
          </p:cNvSpPr>
          <p:nvPr>
            <p:ph type="body" sz="half" idx="2"/>
          </p:nvPr>
        </p:nvSpPr>
        <p:spPr>
          <a:xfrm>
            <a:off x="6170612" y="2387101"/>
            <a:ext cx="6021388" cy="2911040"/>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This page shows the logo for EZ-Recipe with the slogan “</a:t>
            </a:r>
            <a:r>
              <a:rPr lang="en-US" sz="2200" dirty="0" err="1" smtClean="0">
                <a:solidFill>
                  <a:schemeClr val="bg1"/>
                </a:solidFill>
                <a:latin typeface="Batang" panose="02030600000101010101" pitchFamily="18" charset="-127"/>
                <a:ea typeface="Batang" panose="02030600000101010101" pitchFamily="18" charset="-127"/>
              </a:rPr>
              <a:t>Pinoy</a:t>
            </a:r>
            <a:r>
              <a:rPr lang="en-US" sz="2200" dirty="0" smtClean="0">
                <a:solidFill>
                  <a:schemeClr val="bg1"/>
                </a:solidFill>
                <a:latin typeface="Batang" panose="02030600000101010101" pitchFamily="18" charset="-127"/>
                <a:ea typeface="Batang" panose="02030600000101010101" pitchFamily="18" charset="-127"/>
              </a:rPr>
              <a:t> dish at your comfort”. At the bottom you will see the start button and once you press it, you will proceed on the next page which is the categories page.</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335857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0"/>
            <a:ext cx="6019800" cy="1143000"/>
          </a:xfrm>
        </p:spPr>
        <p:txBody>
          <a:bodyPr>
            <a:normAutofit/>
          </a:bodyPr>
          <a:lstStyle/>
          <a:p>
            <a:r>
              <a:rPr lang="en-US" sz="4000" dirty="0" smtClean="0">
                <a:solidFill>
                  <a:schemeClr val="bg1"/>
                </a:solidFill>
                <a:latin typeface="Arial Rounded MT Bold" panose="020F0704030504030204" pitchFamily="34" charset="0"/>
              </a:rPr>
              <a:t>Categories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1" y="134471"/>
            <a:ext cx="4814047" cy="6723529"/>
          </a:xfrm>
        </p:spPr>
      </p:pic>
      <p:sp>
        <p:nvSpPr>
          <p:cNvPr id="4" name="Text Placeholder 3"/>
          <p:cNvSpPr>
            <a:spLocks noGrp="1"/>
          </p:cNvSpPr>
          <p:nvPr>
            <p:ph type="body" sz="half" idx="2"/>
          </p:nvPr>
        </p:nvSpPr>
        <p:spPr>
          <a:xfrm>
            <a:off x="6170612" y="2333313"/>
            <a:ext cx="6021388" cy="2574863"/>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This shows the 5 famous Filipino dishes that can be cooked by anyone. These are Adobo, </a:t>
            </a:r>
            <a:r>
              <a:rPr lang="en-US" sz="2200" dirty="0" err="1" smtClean="0">
                <a:solidFill>
                  <a:schemeClr val="bg1"/>
                </a:solidFill>
                <a:latin typeface="Batang" panose="02030600000101010101" pitchFamily="18" charset="-127"/>
                <a:ea typeface="Batang" panose="02030600000101010101" pitchFamily="18" charset="-127"/>
              </a:rPr>
              <a:t>Caldereta</a:t>
            </a:r>
            <a:r>
              <a:rPr lang="en-US" sz="2200" dirty="0" smtClean="0">
                <a:solidFill>
                  <a:schemeClr val="bg1"/>
                </a:solidFill>
                <a:latin typeface="Batang" panose="02030600000101010101" pitchFamily="18" charset="-127"/>
                <a:ea typeface="Batang" panose="02030600000101010101" pitchFamily="18" charset="-127"/>
              </a:rPr>
              <a:t>, </a:t>
            </a:r>
            <a:r>
              <a:rPr lang="en-US" sz="2200" dirty="0" err="1" smtClean="0">
                <a:solidFill>
                  <a:schemeClr val="bg1"/>
                </a:solidFill>
                <a:latin typeface="Batang" panose="02030600000101010101" pitchFamily="18" charset="-127"/>
                <a:ea typeface="Batang" panose="02030600000101010101" pitchFamily="18" charset="-127"/>
              </a:rPr>
              <a:t>Nilagang</a:t>
            </a:r>
            <a:r>
              <a:rPr lang="en-US" sz="2200" dirty="0" smtClean="0">
                <a:solidFill>
                  <a:schemeClr val="bg1"/>
                </a:solidFill>
                <a:latin typeface="Batang" panose="02030600000101010101" pitchFamily="18" charset="-127"/>
                <a:ea typeface="Batang" panose="02030600000101010101" pitchFamily="18" charset="-127"/>
              </a:rPr>
              <a:t> </a:t>
            </a:r>
            <a:r>
              <a:rPr lang="en-US" sz="2200" dirty="0" err="1" smtClean="0">
                <a:solidFill>
                  <a:schemeClr val="bg1"/>
                </a:solidFill>
                <a:latin typeface="Batang" panose="02030600000101010101" pitchFamily="18" charset="-127"/>
                <a:ea typeface="Batang" panose="02030600000101010101" pitchFamily="18" charset="-127"/>
              </a:rPr>
              <a:t>Baka</a:t>
            </a:r>
            <a:r>
              <a:rPr lang="en-US" sz="2200" dirty="0" smtClean="0">
                <a:solidFill>
                  <a:schemeClr val="bg1"/>
                </a:solidFill>
                <a:latin typeface="Batang" panose="02030600000101010101" pitchFamily="18" charset="-127"/>
                <a:ea typeface="Batang" panose="02030600000101010101" pitchFamily="18" charset="-127"/>
              </a:rPr>
              <a:t>, </a:t>
            </a:r>
            <a:r>
              <a:rPr lang="en-US" sz="2200" dirty="0" err="1" smtClean="0">
                <a:solidFill>
                  <a:schemeClr val="bg1"/>
                </a:solidFill>
                <a:latin typeface="Batang" panose="02030600000101010101" pitchFamily="18" charset="-127"/>
                <a:ea typeface="Batang" panose="02030600000101010101" pitchFamily="18" charset="-127"/>
              </a:rPr>
              <a:t>Pinakbet</a:t>
            </a:r>
            <a:r>
              <a:rPr lang="en-US" sz="2200" dirty="0" smtClean="0">
                <a:solidFill>
                  <a:schemeClr val="bg1"/>
                </a:solidFill>
                <a:latin typeface="Batang" panose="02030600000101010101" pitchFamily="18" charset="-127"/>
                <a:ea typeface="Batang" panose="02030600000101010101" pitchFamily="18" charset="-127"/>
              </a:rPr>
              <a:t>, and Bicol Express. Once you press on each of the categories, you will be directed to the ingredients page of each </a:t>
            </a:r>
            <a:r>
              <a:rPr lang="en-US" sz="2200" dirty="0" err="1" smtClean="0">
                <a:solidFill>
                  <a:schemeClr val="bg1"/>
                </a:solidFill>
                <a:latin typeface="Batang" panose="02030600000101010101" pitchFamily="18" charset="-127"/>
                <a:ea typeface="Batang" panose="02030600000101010101" pitchFamily="18" charset="-127"/>
              </a:rPr>
              <a:t>Pinoy</a:t>
            </a:r>
            <a:r>
              <a:rPr lang="en-US" sz="2200" dirty="0" smtClean="0">
                <a:solidFill>
                  <a:schemeClr val="bg1"/>
                </a:solidFill>
                <a:latin typeface="Batang" panose="02030600000101010101" pitchFamily="18" charset="-127"/>
                <a:ea typeface="Batang" panose="02030600000101010101" pitchFamily="18" charset="-127"/>
              </a:rPr>
              <a:t> delicacy.</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592833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0"/>
            <a:ext cx="6019800" cy="1259541"/>
          </a:xfrm>
        </p:spPr>
        <p:txBody>
          <a:bodyPr>
            <a:normAutofit fontScale="90000"/>
          </a:bodyPr>
          <a:lstStyle/>
          <a:p>
            <a:pPr algn="ctr"/>
            <a:r>
              <a:rPr lang="en-US" sz="4000" dirty="0" smtClean="0">
                <a:solidFill>
                  <a:schemeClr val="bg1"/>
                </a:solidFill>
                <a:latin typeface="Arial Rounded MT Bold" panose="020F0704030504030204" pitchFamily="34" charset="0"/>
              </a:rPr>
              <a:t>Adobo ingredients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0" y="282387"/>
            <a:ext cx="4545106" cy="6669741"/>
          </a:xfrm>
        </p:spPr>
      </p:pic>
      <p:sp>
        <p:nvSpPr>
          <p:cNvPr id="4" name="Text Placeholder 3"/>
          <p:cNvSpPr>
            <a:spLocks noGrp="1"/>
          </p:cNvSpPr>
          <p:nvPr>
            <p:ph type="body" sz="half" idx="2"/>
          </p:nvPr>
        </p:nvSpPr>
        <p:spPr>
          <a:xfrm>
            <a:off x="6170612" y="2830854"/>
            <a:ext cx="6021388" cy="2440394"/>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Once you press the “Adobo” button in the categories page, you will be directed to this page which shows the ingredients needed to cook adobo. Once you completed checking the boxes, press the “COOK TIME!” button located at the bottom right.</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685604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0"/>
            <a:ext cx="6019800" cy="1143000"/>
          </a:xfrm>
        </p:spPr>
        <p:txBody>
          <a:bodyPr>
            <a:normAutofit fontScale="90000"/>
          </a:bodyPr>
          <a:lstStyle/>
          <a:p>
            <a:pPr algn="ctr"/>
            <a:r>
              <a:rPr lang="en-US" sz="4000" dirty="0" smtClean="0">
                <a:solidFill>
                  <a:schemeClr val="bg1"/>
                </a:solidFill>
                <a:latin typeface="Arial Rounded MT Bold" panose="020F0704030504030204" pitchFamily="34" charset="0"/>
              </a:rPr>
              <a:t>Cooking procedure for adobo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1" y="363072"/>
            <a:ext cx="4585447" cy="6494928"/>
          </a:xfrm>
        </p:spPr>
      </p:pic>
      <p:sp>
        <p:nvSpPr>
          <p:cNvPr id="4" name="Text Placeholder 3"/>
          <p:cNvSpPr>
            <a:spLocks noGrp="1"/>
          </p:cNvSpPr>
          <p:nvPr>
            <p:ph type="body" sz="half" idx="2"/>
          </p:nvPr>
        </p:nvSpPr>
        <p:spPr>
          <a:xfrm>
            <a:off x="6170612" y="2796991"/>
            <a:ext cx="6021388" cy="3133162"/>
          </a:xfrm>
        </p:spPr>
        <p:txBody>
          <a:bodyPr>
            <a:normAutofit/>
          </a:bodyPr>
          <a:lstStyle/>
          <a:p>
            <a:r>
              <a:rPr lang="en-US" sz="2200" dirty="0" smtClean="0">
                <a:solidFill>
                  <a:schemeClr val="bg1"/>
                </a:solidFill>
              </a:rPr>
              <a:t>On this page you will see the image of the Adobo that is already cooked. The steps on how to cook Adobo is shown also for every user to follow. A total of 10 steps should be followed and cooking time can be set by clicking the  “START”  button at the right side. Estimated cooking time is set to 15 minutes.</a:t>
            </a:r>
            <a:endParaRPr lang="en-US" sz="2200" dirty="0">
              <a:solidFill>
                <a:schemeClr val="bg1"/>
              </a:solidFill>
            </a:endParaRPr>
          </a:p>
        </p:txBody>
      </p:sp>
    </p:spTree>
    <p:extLst>
      <p:ext uri="{BB962C8B-B14F-4D97-AF65-F5344CB8AC3E}">
        <p14:creationId xmlns:p14="http://schemas.microsoft.com/office/powerpoint/2010/main" val="3048993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871" y="0"/>
            <a:ext cx="6571129" cy="1143000"/>
          </a:xfrm>
        </p:spPr>
        <p:txBody>
          <a:bodyPr>
            <a:normAutofit fontScale="90000"/>
          </a:bodyPr>
          <a:lstStyle/>
          <a:p>
            <a:pPr algn="ctr"/>
            <a:r>
              <a:rPr lang="en-US" sz="4000" dirty="0" err="1" smtClean="0">
                <a:solidFill>
                  <a:schemeClr val="bg1"/>
                </a:solidFill>
                <a:latin typeface="Arial Rounded MT Bold" panose="020F0704030504030204" pitchFamily="34" charset="0"/>
              </a:rPr>
              <a:t>Caldereta</a:t>
            </a:r>
            <a:r>
              <a:rPr lang="en-US" sz="4000" dirty="0" smtClean="0">
                <a:solidFill>
                  <a:schemeClr val="bg1"/>
                </a:solidFill>
                <a:latin typeface="Arial Rounded MT Bold" panose="020F0704030504030204" pitchFamily="34" charset="0"/>
              </a:rPr>
              <a:t> ingredients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0" y="0"/>
            <a:ext cx="5136775" cy="6858000"/>
          </a:xfrm>
        </p:spPr>
      </p:pic>
      <p:sp>
        <p:nvSpPr>
          <p:cNvPr id="4" name="Text Placeholder 3"/>
          <p:cNvSpPr>
            <a:spLocks noGrp="1"/>
          </p:cNvSpPr>
          <p:nvPr>
            <p:ph type="body" sz="half" idx="2"/>
          </p:nvPr>
        </p:nvSpPr>
        <p:spPr>
          <a:xfrm>
            <a:off x="6170612" y="2568388"/>
            <a:ext cx="6021388" cy="3239247"/>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This shows the required ingredients in cooking </a:t>
            </a:r>
            <a:r>
              <a:rPr lang="en-US" sz="2200" dirty="0" err="1" smtClean="0">
                <a:solidFill>
                  <a:schemeClr val="bg1"/>
                </a:solidFill>
                <a:latin typeface="Batang" panose="02030600000101010101" pitchFamily="18" charset="-127"/>
                <a:ea typeface="Batang" panose="02030600000101010101" pitchFamily="18" charset="-127"/>
              </a:rPr>
              <a:t>Calderata</a:t>
            </a:r>
            <a:r>
              <a:rPr lang="en-US" sz="2200" dirty="0" smtClean="0">
                <a:solidFill>
                  <a:schemeClr val="bg1"/>
                </a:solidFill>
                <a:latin typeface="Batang" panose="02030600000101010101" pitchFamily="18" charset="-127"/>
                <a:ea typeface="Batang" panose="02030600000101010101" pitchFamily="18" charset="-127"/>
              </a:rPr>
              <a:t>. Same with the previous slide, once you are done checking all the boxes, press “COOK TIME!” at the bottom right.</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526650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0"/>
            <a:ext cx="6019800" cy="1143000"/>
          </a:xfrm>
        </p:spPr>
        <p:txBody>
          <a:bodyPr>
            <a:normAutofit fontScale="90000"/>
          </a:bodyPr>
          <a:lstStyle/>
          <a:p>
            <a:pPr algn="ctr"/>
            <a:r>
              <a:rPr lang="en-US" sz="4000" dirty="0" smtClean="0">
                <a:solidFill>
                  <a:schemeClr val="bg1"/>
                </a:solidFill>
                <a:latin typeface="Arial Rounded MT Bold" panose="020F0704030504030204" pitchFamily="34" charset="0"/>
              </a:rPr>
              <a:t>Cooking procedure for </a:t>
            </a:r>
            <a:r>
              <a:rPr lang="en-US" sz="4000" dirty="0" err="1" smtClean="0">
                <a:solidFill>
                  <a:schemeClr val="bg1"/>
                </a:solidFill>
                <a:latin typeface="Arial Rounded MT Bold" panose="020F0704030504030204" pitchFamily="34" charset="0"/>
              </a:rPr>
              <a:t>caldereta</a:t>
            </a:r>
            <a:r>
              <a:rPr lang="en-US" sz="4000" dirty="0" smtClean="0">
                <a:solidFill>
                  <a:schemeClr val="bg1"/>
                </a:solidFill>
                <a:latin typeface="Arial Rounded MT Bold" panose="020F0704030504030204" pitchFamily="34" charset="0"/>
              </a:rPr>
              <a:t>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0" y="94129"/>
            <a:ext cx="5056094" cy="6763871"/>
          </a:xfrm>
        </p:spPr>
      </p:pic>
      <p:sp>
        <p:nvSpPr>
          <p:cNvPr id="4" name="Text Placeholder 3"/>
          <p:cNvSpPr>
            <a:spLocks noGrp="1"/>
          </p:cNvSpPr>
          <p:nvPr>
            <p:ph type="body" sz="half" idx="2"/>
          </p:nvPr>
        </p:nvSpPr>
        <p:spPr>
          <a:xfrm>
            <a:off x="5982353" y="1882588"/>
            <a:ext cx="6021388" cy="1815353"/>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This page shows the procedures in cooking </a:t>
            </a:r>
            <a:r>
              <a:rPr lang="en-US" sz="2200" dirty="0" err="1" smtClean="0">
                <a:solidFill>
                  <a:schemeClr val="bg1"/>
                </a:solidFill>
                <a:latin typeface="Batang" panose="02030600000101010101" pitchFamily="18" charset="-127"/>
                <a:ea typeface="Batang" panose="02030600000101010101" pitchFamily="18" charset="-127"/>
              </a:rPr>
              <a:t>Calderata</a:t>
            </a:r>
            <a:r>
              <a:rPr lang="en-US" sz="2200" dirty="0" smtClean="0">
                <a:solidFill>
                  <a:schemeClr val="bg1"/>
                </a:solidFill>
                <a:latin typeface="Batang" panose="02030600000101010101" pitchFamily="18" charset="-127"/>
                <a:ea typeface="Batang" panose="02030600000101010101" pitchFamily="18" charset="-127"/>
              </a:rPr>
              <a:t>. It has 10 steps to follow and time limit set here is estimated at 15 minutes.</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644141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18" y="0"/>
            <a:ext cx="7472082" cy="1143000"/>
          </a:xfrm>
        </p:spPr>
        <p:txBody>
          <a:bodyPr>
            <a:normAutofit fontScale="90000"/>
          </a:bodyPr>
          <a:lstStyle/>
          <a:p>
            <a:pPr algn="ctr"/>
            <a:r>
              <a:rPr lang="en-US" sz="4000" dirty="0" err="1" smtClean="0">
                <a:solidFill>
                  <a:schemeClr val="bg1"/>
                </a:solidFill>
                <a:latin typeface="Arial Rounded MT Bold" panose="020F0704030504030204" pitchFamily="34" charset="0"/>
              </a:rPr>
              <a:t>Nilagang</a:t>
            </a:r>
            <a:r>
              <a:rPr lang="en-US" sz="4000" dirty="0" smtClean="0">
                <a:solidFill>
                  <a:schemeClr val="bg1"/>
                </a:solidFill>
                <a:latin typeface="Arial Rounded MT Bold" panose="020F0704030504030204" pitchFamily="34" charset="0"/>
              </a:rPr>
              <a:t> </a:t>
            </a:r>
            <a:r>
              <a:rPr lang="en-US" sz="4000" dirty="0" err="1" smtClean="0">
                <a:solidFill>
                  <a:schemeClr val="bg1"/>
                </a:solidFill>
                <a:latin typeface="Arial Rounded MT Bold" panose="020F0704030504030204" pitchFamily="34" charset="0"/>
              </a:rPr>
              <a:t>baka</a:t>
            </a:r>
            <a:r>
              <a:rPr lang="en-US" sz="4000" dirty="0" smtClean="0">
                <a:solidFill>
                  <a:schemeClr val="bg1"/>
                </a:solidFill>
                <a:latin typeface="Arial Rounded MT Bold" panose="020F0704030504030204" pitchFamily="34" charset="0"/>
              </a:rPr>
              <a:t> ingredients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0" y="0"/>
            <a:ext cx="4518212" cy="6858000"/>
          </a:xfrm>
        </p:spPr>
      </p:pic>
      <p:sp>
        <p:nvSpPr>
          <p:cNvPr id="4" name="Text Placeholder 3"/>
          <p:cNvSpPr>
            <a:spLocks noGrp="1"/>
          </p:cNvSpPr>
          <p:nvPr>
            <p:ph type="body" sz="half" idx="2"/>
          </p:nvPr>
        </p:nvSpPr>
        <p:spPr>
          <a:xfrm>
            <a:off x="5446059" y="1707777"/>
            <a:ext cx="6747529" cy="3523130"/>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This activity on the mobile app shows ingredients for </a:t>
            </a:r>
            <a:r>
              <a:rPr lang="en-US" sz="2200" dirty="0" err="1" smtClean="0">
                <a:solidFill>
                  <a:schemeClr val="bg1"/>
                </a:solidFill>
                <a:latin typeface="Batang" panose="02030600000101010101" pitchFamily="18" charset="-127"/>
                <a:ea typeface="Batang" panose="02030600000101010101" pitchFamily="18" charset="-127"/>
              </a:rPr>
              <a:t>Nilagang</a:t>
            </a:r>
            <a:r>
              <a:rPr lang="en-US" sz="2200" dirty="0" smtClean="0">
                <a:solidFill>
                  <a:schemeClr val="bg1"/>
                </a:solidFill>
                <a:latin typeface="Batang" panose="02030600000101010101" pitchFamily="18" charset="-127"/>
                <a:ea typeface="Batang" panose="02030600000101010101" pitchFamily="18" charset="-127"/>
              </a:rPr>
              <a:t> </a:t>
            </a:r>
            <a:r>
              <a:rPr lang="en-US" sz="2200" dirty="0" err="1" smtClean="0">
                <a:solidFill>
                  <a:schemeClr val="bg1"/>
                </a:solidFill>
                <a:latin typeface="Batang" panose="02030600000101010101" pitchFamily="18" charset="-127"/>
                <a:ea typeface="Batang" panose="02030600000101010101" pitchFamily="18" charset="-127"/>
              </a:rPr>
              <a:t>Baka</a:t>
            </a:r>
            <a:r>
              <a:rPr lang="en-US" sz="2200" dirty="0" smtClean="0">
                <a:solidFill>
                  <a:schemeClr val="bg1"/>
                </a:solidFill>
                <a:latin typeface="Batang" panose="02030600000101010101" pitchFamily="18" charset="-127"/>
                <a:ea typeface="Batang" panose="02030600000101010101" pitchFamily="18" charset="-127"/>
              </a:rPr>
              <a:t>. It also has its toast or notification and similar to the first 2 dishes, press “COOK TIME!” located at the right bottom to be directed on the cooking instructions.</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212228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741" y="0"/>
            <a:ext cx="6665259" cy="1143000"/>
          </a:xfrm>
        </p:spPr>
        <p:txBody>
          <a:bodyPr>
            <a:normAutofit fontScale="90000"/>
          </a:bodyPr>
          <a:lstStyle/>
          <a:p>
            <a:r>
              <a:rPr lang="en-US" sz="4000" dirty="0" smtClean="0">
                <a:solidFill>
                  <a:schemeClr val="bg1"/>
                </a:solidFill>
                <a:latin typeface="Arial Rounded MT Bold" panose="020F0704030504030204" pitchFamily="34" charset="0"/>
              </a:rPr>
              <a:t>Cooking procedure for </a:t>
            </a:r>
            <a:r>
              <a:rPr lang="en-US" sz="4000" dirty="0" err="1" smtClean="0">
                <a:solidFill>
                  <a:schemeClr val="bg1"/>
                </a:solidFill>
                <a:latin typeface="Arial Rounded MT Bold" panose="020F0704030504030204" pitchFamily="34" charset="0"/>
              </a:rPr>
              <a:t>nilagang</a:t>
            </a:r>
            <a:r>
              <a:rPr lang="en-US" sz="4000" dirty="0" smtClean="0">
                <a:solidFill>
                  <a:schemeClr val="bg1"/>
                </a:solidFill>
                <a:latin typeface="Arial Rounded MT Bold" panose="020F0704030504030204" pitchFamily="34" charset="0"/>
              </a:rPr>
              <a:t> </a:t>
            </a:r>
            <a:r>
              <a:rPr lang="en-US" sz="4000" dirty="0" err="1" smtClean="0">
                <a:solidFill>
                  <a:schemeClr val="bg1"/>
                </a:solidFill>
                <a:latin typeface="Arial Rounded MT Bold" panose="020F0704030504030204" pitchFamily="34" charset="0"/>
              </a:rPr>
              <a:t>baka</a:t>
            </a:r>
            <a:r>
              <a:rPr lang="en-US" sz="4000" dirty="0" smtClean="0">
                <a:solidFill>
                  <a:schemeClr val="bg1"/>
                </a:solidFill>
                <a:latin typeface="Arial Rounded MT Bold" panose="020F0704030504030204" pitchFamily="34" charset="0"/>
              </a:rPr>
              <a:t> page</a:t>
            </a:r>
            <a:endParaRPr lang="en-US" sz="4000" dirty="0">
              <a:solidFill>
                <a:schemeClr val="bg1"/>
              </a:solidFill>
              <a:latin typeface="Arial Rounded MT Bold" panose="020F0704030504030204"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53" r="2153"/>
          <a:stretch>
            <a:fillRect/>
          </a:stretch>
        </p:blipFill>
        <p:spPr>
          <a:xfrm>
            <a:off x="-1" y="0"/>
            <a:ext cx="4894729" cy="6857999"/>
          </a:xfrm>
        </p:spPr>
      </p:pic>
      <p:sp>
        <p:nvSpPr>
          <p:cNvPr id="4" name="Text Placeholder 3"/>
          <p:cNvSpPr>
            <a:spLocks noGrp="1"/>
          </p:cNvSpPr>
          <p:nvPr>
            <p:ph type="body" sz="half" idx="2"/>
          </p:nvPr>
        </p:nvSpPr>
        <p:spPr>
          <a:xfrm>
            <a:off x="5526741" y="2171948"/>
            <a:ext cx="6665259" cy="3838887"/>
          </a:xfrm>
        </p:spPr>
        <p:txBody>
          <a:bodyPr>
            <a:normAutofit/>
          </a:bodyPr>
          <a:lstStyle/>
          <a:p>
            <a:r>
              <a:rPr lang="en-US" sz="2200" dirty="0" smtClean="0">
                <a:solidFill>
                  <a:schemeClr val="bg1"/>
                </a:solidFill>
                <a:latin typeface="Batang" panose="02030600000101010101" pitchFamily="18" charset="-127"/>
                <a:ea typeface="Batang" panose="02030600000101010101" pitchFamily="18" charset="-127"/>
              </a:rPr>
              <a:t>After pressing “COOK TIME!” on the previous page, nine steps needs to be followed on how to cook  </a:t>
            </a:r>
            <a:r>
              <a:rPr lang="en-US" sz="2200" dirty="0" err="1" smtClean="0">
                <a:solidFill>
                  <a:schemeClr val="bg1"/>
                </a:solidFill>
                <a:latin typeface="Batang" panose="02030600000101010101" pitchFamily="18" charset="-127"/>
                <a:ea typeface="Batang" panose="02030600000101010101" pitchFamily="18" charset="-127"/>
              </a:rPr>
              <a:t>Nilagang</a:t>
            </a:r>
            <a:r>
              <a:rPr lang="en-US" sz="2200" dirty="0" smtClean="0">
                <a:solidFill>
                  <a:schemeClr val="bg1"/>
                </a:solidFill>
                <a:latin typeface="Batang" panose="02030600000101010101" pitchFamily="18" charset="-127"/>
                <a:ea typeface="Batang" panose="02030600000101010101" pitchFamily="18" charset="-127"/>
              </a:rPr>
              <a:t> </a:t>
            </a:r>
            <a:r>
              <a:rPr lang="en-US" sz="2200" dirty="0" err="1" smtClean="0">
                <a:solidFill>
                  <a:schemeClr val="bg1"/>
                </a:solidFill>
                <a:latin typeface="Batang" panose="02030600000101010101" pitchFamily="18" charset="-127"/>
                <a:ea typeface="Batang" panose="02030600000101010101" pitchFamily="18" charset="-127"/>
              </a:rPr>
              <a:t>Baka</a:t>
            </a:r>
            <a:r>
              <a:rPr lang="en-US" sz="2200" dirty="0" smtClean="0">
                <a:solidFill>
                  <a:schemeClr val="bg1"/>
                </a:solidFill>
                <a:latin typeface="Batang" panose="02030600000101010101" pitchFamily="18" charset="-127"/>
                <a:ea typeface="Batang" panose="02030600000101010101" pitchFamily="18" charset="-127"/>
              </a:rPr>
              <a:t>. Pressing the “START” button on the right side will set its timer for you which is the feature similar to the other dishes on this application. Time completion to cook this dish should take around 1 hour and 4 minutes.</a:t>
            </a:r>
            <a:endParaRPr lang="en-US" sz="2200" dirty="0">
              <a:solidFill>
                <a:schemeClr val="bg1"/>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4052466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346</TotalTime>
  <Words>761</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Batang</vt:lpstr>
      <vt:lpstr>Arial Rounded MT Bold</vt:lpstr>
      <vt:lpstr>Century Gothic</vt:lpstr>
      <vt:lpstr>Wingdings 3</vt:lpstr>
      <vt:lpstr>Slice</vt:lpstr>
      <vt:lpstr>EZ-Recipe: Pinoy dish at your comfort mobile application</vt:lpstr>
      <vt:lpstr>Main page</vt:lpstr>
      <vt:lpstr>Categories page</vt:lpstr>
      <vt:lpstr>Adobo ingredients page</vt:lpstr>
      <vt:lpstr>Cooking procedure for adobo page</vt:lpstr>
      <vt:lpstr>Caldereta ingredients page</vt:lpstr>
      <vt:lpstr>Cooking procedure for caldereta page</vt:lpstr>
      <vt:lpstr>Nilagang baka ingredients page</vt:lpstr>
      <vt:lpstr>Cooking procedure for nilagang baka page</vt:lpstr>
      <vt:lpstr>Pinakbet ingredients page</vt:lpstr>
      <vt:lpstr>Cooking procedure for pinakbet page</vt:lpstr>
      <vt:lpstr>Bicol express ingredients page</vt:lpstr>
      <vt:lpstr>Cooking procedure for bicol express page</vt:lpstr>
      <vt:lpstr>Contribution of each group member: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Miriam Cervera</dc:creator>
  <cp:lastModifiedBy>Miriam Cervera</cp:lastModifiedBy>
  <cp:revision>24</cp:revision>
  <dcterms:created xsi:type="dcterms:W3CDTF">2020-05-07T06:56:55Z</dcterms:created>
  <dcterms:modified xsi:type="dcterms:W3CDTF">2020-05-07T12:43:06Z</dcterms:modified>
</cp:coreProperties>
</file>