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76" r:id="rId4"/>
    <p:sldId id="277" r:id="rId5"/>
    <p:sldId id="278" r:id="rId6"/>
    <p:sldId id="280" r:id="rId7"/>
    <p:sldId id="279" r:id="rId8"/>
    <p:sldId id="281" r:id="rId9"/>
  </p:sldIdLst>
  <p:sldSz cx="9144000" cy="6858000" type="screen4x3"/>
  <p:notesSz cx="6797675" cy="9926638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m van der Vegt" initials="WvdV" lastIdx="3" clrIdx="0">
    <p:extLst>
      <p:ext uri="{19B8F6BF-5375-455C-9EA6-DF929625EA0E}">
        <p15:presenceInfo xmlns:p15="http://schemas.microsoft.com/office/powerpoint/2012/main" userId="7578b29253e61975" providerId="Windows Live"/>
      </p:ext>
    </p:extLst>
  </p:cmAuthor>
  <p:cmAuthor id="2" name="Enkhbold" initials="E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FFCC"/>
    <a:srgbClr val="CC0066"/>
    <a:srgbClr val="CC0000"/>
    <a:srgbClr val="FF0000"/>
    <a:srgbClr val="FF6600"/>
    <a:srgbClr val="993300"/>
    <a:srgbClr val="FFFF00"/>
    <a:srgbClr val="CC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8" autoAdjust="0"/>
    <p:restoredTop sz="94660"/>
  </p:normalViewPr>
  <p:slideViewPr>
    <p:cSldViewPr>
      <p:cViewPr varScale="1">
        <p:scale>
          <a:sx n="97" d="100"/>
          <a:sy n="97" d="100"/>
        </p:scale>
        <p:origin x="78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B8885FEF-2740-4E84-8AAD-172FC2F83938}" type="datetimeFigureOut">
              <a:rPr lang="es-ES_tradnl" smtClean="0"/>
              <a:pPr/>
              <a:t>27/06/2016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F337AE2F-C865-49E3-B510-F586CCC75052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997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42FA8B4D-4812-49AC-B042-C8527360C827}" type="datetimeFigureOut">
              <a:rPr lang="es-ES_tradnl" smtClean="0"/>
              <a:pPr/>
              <a:t>27/06/2016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BFAA575A-87B8-4E70-9BF9-B41A27B4E89D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225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575A-87B8-4E70-9BF9-B41A27B4E89D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72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575A-87B8-4E70-9BF9-B41A27B4E89D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727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517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199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2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016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4654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851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14" name="3 Marcador de fecha"/>
          <p:cNvSpPr>
            <a:spLocks noGrp="1"/>
          </p:cNvSpPr>
          <p:nvPr>
            <p:ph type="dt" sz="half" idx="10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178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58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840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fecha"/>
          <p:cNvSpPr>
            <a:spLocks noGrp="1"/>
          </p:cNvSpPr>
          <p:nvPr>
            <p:ph type="dt" sz="half" idx="2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5188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461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37525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00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7504" y="6376243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7676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pic>
        <p:nvPicPr>
          <p:cNvPr id="14" name="Picture 2" descr="Y:\IEE DTS\Proyectos Desarrollo\14480 RAGE\WP9 Impact and dissemination\RAGE logos\Propuestas\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800" y="260648"/>
            <a:ext cx="1798325" cy="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Marcador de fecha"/>
          <p:cNvSpPr>
            <a:spLocks noGrp="1"/>
          </p:cNvSpPr>
          <p:nvPr userDrawn="1">
            <p:ph type="dt" sz="half" idx="2"/>
          </p:nvPr>
        </p:nvSpPr>
        <p:spPr>
          <a:xfrm>
            <a:off x="3923928" y="6356350"/>
            <a:ext cx="936104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9" name="4 Marcador de pie de página"/>
          <p:cNvSpPr>
            <a:spLocks noGrp="1"/>
          </p:cNvSpPr>
          <p:nvPr userDrawn="1">
            <p:ph type="ftr" sz="quarter" idx="3"/>
          </p:nvPr>
        </p:nvSpPr>
        <p:spPr>
          <a:xfrm>
            <a:off x="97160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smtClean="0"/>
              <a:t>RAGE Project </a:t>
            </a:r>
            <a:r>
              <a:rPr lang="es-ES_tradnl" dirty="0" err="1" smtClean="0"/>
              <a:t>presentation</a:t>
            </a:r>
            <a:endParaRPr lang="es-ES_tradnl" dirty="0"/>
          </a:p>
        </p:txBody>
      </p:sp>
      <p:sp>
        <p:nvSpPr>
          <p:cNvPr id="10" name="5 Marcador de número de diapositiva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69269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289AB1C1-6B72-45D7-A821-AB6B79F18C54}" type="slidenum">
              <a:rPr lang="es-ES_tradnl" smtClean="0"/>
              <a:pPr/>
              <a:t>‹#›</a:t>
            </a:fld>
            <a:endParaRPr lang="es-ES_tradnl" dirty="0"/>
          </a:p>
        </p:txBody>
      </p:sp>
      <p:sp>
        <p:nvSpPr>
          <p:cNvPr id="15" name="14 CuadroTexto"/>
          <p:cNvSpPr txBox="1"/>
          <p:nvPr userDrawn="1"/>
        </p:nvSpPr>
        <p:spPr>
          <a:xfrm>
            <a:off x="5004048" y="63412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Co-funded by the Horizon 2020 Framework Programme of the European Union</a:t>
            </a:r>
            <a:endParaRPr lang="en-GB" sz="1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Y:\IEE DTS\Proyectos Desarrollo\MHU\EU Emblem\flag_yellow_low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6288397"/>
            <a:ext cx="697457" cy="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B0F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7020272" y="0"/>
            <a:ext cx="2123728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1 Grupo"/>
          <p:cNvGrpSpPr/>
          <p:nvPr/>
        </p:nvGrpSpPr>
        <p:grpSpPr>
          <a:xfrm>
            <a:off x="747082" y="1471783"/>
            <a:ext cx="5514321" cy="1800200"/>
            <a:chOff x="611560" y="2204864"/>
            <a:chExt cx="4411457" cy="1440160"/>
          </a:xfrm>
        </p:grpSpPr>
        <p:grpSp>
          <p:nvGrpSpPr>
            <p:cNvPr id="29" name="28 Grupo"/>
            <p:cNvGrpSpPr/>
            <p:nvPr/>
          </p:nvGrpSpPr>
          <p:grpSpPr>
            <a:xfrm>
              <a:off x="1907704" y="2204864"/>
              <a:ext cx="3115313" cy="1440160"/>
              <a:chOff x="2195736" y="980728"/>
              <a:chExt cx="3115313" cy="1440160"/>
            </a:xfrm>
          </p:grpSpPr>
          <p:pic>
            <p:nvPicPr>
              <p:cNvPr id="1027" name="Picture 3" descr="Y:\IEE DTS\Proyectos Desarrollo\14480 RAGE\WP9 Impact and dissemination\RAGE logos\Propuestas\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67"/>
              <a:stretch/>
            </p:blipFill>
            <p:spPr bwMode="auto">
              <a:xfrm>
                <a:off x="2195736" y="980728"/>
                <a:ext cx="3043306" cy="1416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23 Rectángulo"/>
              <p:cNvSpPr/>
              <p:nvPr/>
            </p:nvSpPr>
            <p:spPr>
              <a:xfrm>
                <a:off x="2267744" y="2156415"/>
                <a:ext cx="3043305" cy="2644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pic>
          <p:nvPicPr>
            <p:cNvPr id="27" name="Picture 3" descr="Y:\IEE DTS\Proyectos Desarrollo\14480 RAGE\WP9 Impact and dissemination\RAGE logos\Propuestas\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41"/>
            <a:stretch/>
          </p:blipFill>
          <p:spPr bwMode="auto">
            <a:xfrm>
              <a:off x="611560" y="2289008"/>
              <a:ext cx="1368152" cy="1091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2 Subtítulo"/>
          <p:cNvSpPr txBox="1">
            <a:spLocks/>
          </p:cNvSpPr>
          <p:nvPr/>
        </p:nvSpPr>
        <p:spPr>
          <a:xfrm>
            <a:off x="827584" y="3717032"/>
            <a:ext cx="446449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B0F0"/>
                </a:solidFill>
              </a:rPr>
              <a:t>RAGE Game Storage Client Asset</a:t>
            </a:r>
            <a:endParaRPr lang="en-GB" sz="2000" b="1" dirty="0">
              <a:solidFill>
                <a:srgbClr val="00B0F0"/>
              </a:solidFill>
            </a:endParaRPr>
          </a:p>
        </p:txBody>
      </p:sp>
      <p:sp>
        <p:nvSpPr>
          <p:cNvPr id="33" name="2 Subtítulo"/>
          <p:cNvSpPr txBox="1">
            <a:spLocks/>
          </p:cNvSpPr>
          <p:nvPr/>
        </p:nvSpPr>
        <p:spPr>
          <a:xfrm>
            <a:off x="827583" y="4837364"/>
            <a:ext cx="18002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06-2016</a:t>
            </a:r>
            <a:endParaRPr lang="en-GB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3" y="3026510"/>
            <a:ext cx="5433819" cy="432048"/>
          </a:xfrm>
        </p:spPr>
        <p:txBody>
          <a:bodyPr>
            <a:noAutofit/>
          </a:bodyPr>
          <a:lstStyle/>
          <a:p>
            <a:r>
              <a:rPr lang="en-GB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Realising an Applied Gaming Eco-System</a:t>
            </a:r>
            <a:endParaRPr lang="en-GB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2" y="5269412"/>
            <a:ext cx="4811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Wim van der Vegt</a:t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 University of the Netherlands (OUNL)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3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Storage Client Asset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7571184" cy="460851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Implemented using the RAGE Client Asset architecture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One asset, usable for Desktop, Unit3D, Xamarin and most of their supported mobile platforms (Android, iOS, WP).</a:t>
            </a:r>
          </a:p>
          <a:p>
            <a:endParaRPr lang="en-GB" dirty="0" smtClean="0"/>
          </a:p>
          <a:p>
            <a:r>
              <a:rPr lang="en-GB" dirty="0"/>
              <a:t>Asset developers can use it to store their models in a single location and persist them to local storage and/or the </a:t>
            </a:r>
            <a:r>
              <a:rPr lang="en-GB" dirty="0" smtClean="0"/>
              <a:t>RAGE Game </a:t>
            </a:r>
            <a:r>
              <a:rPr lang="en-GB" dirty="0"/>
              <a:t>Storage Server (GSS for short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Targets </a:t>
            </a:r>
            <a:r>
              <a:rPr lang="en-GB" dirty="0" smtClean="0"/>
              <a:t>users are both the asset and game developers.</a:t>
            </a:r>
          </a:p>
          <a:p>
            <a:r>
              <a:rPr lang="en-GB" dirty="0" smtClean="0"/>
              <a:t>Primary target are </a:t>
            </a:r>
            <a:r>
              <a:rPr lang="en-GB" dirty="0" smtClean="0"/>
              <a:t>other asset </a:t>
            </a:r>
            <a:r>
              <a:rPr lang="en-GB" dirty="0" smtClean="0"/>
              <a:t>developers.</a:t>
            </a:r>
          </a:p>
          <a:p>
            <a:r>
              <a:rPr lang="en-GB" dirty="0" smtClean="0"/>
              <a:t>Game </a:t>
            </a:r>
            <a:r>
              <a:rPr lang="en-GB" dirty="0" smtClean="0"/>
              <a:t>developers only need to write </a:t>
            </a:r>
            <a:r>
              <a:rPr lang="en-GB" dirty="0" smtClean="0"/>
              <a:t>(bridge) integration </a:t>
            </a:r>
            <a:r>
              <a:rPr lang="en-GB" dirty="0" smtClean="0"/>
              <a:t>code for this asset in order to facilitate persistence for all these models.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7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4608576"/>
          </a:xfrm>
        </p:spPr>
        <p:txBody>
          <a:bodyPr/>
          <a:lstStyle/>
          <a:p>
            <a:r>
              <a:rPr lang="en-US" dirty="0" smtClean="0"/>
              <a:t>The asset </a:t>
            </a:r>
            <a:r>
              <a:rPr lang="en-US" dirty="0" smtClean="0"/>
              <a:t>stores </a:t>
            </a:r>
            <a:r>
              <a:rPr lang="en-US" dirty="0" smtClean="0"/>
              <a:t>model data in </a:t>
            </a:r>
            <a:r>
              <a:rPr lang="en-US" dirty="0" smtClean="0"/>
              <a:t>a </a:t>
            </a:r>
            <a:r>
              <a:rPr lang="en-US" dirty="0" smtClean="0"/>
              <a:t>tree structure.</a:t>
            </a:r>
            <a:endParaRPr lang="en-US" dirty="0" smtClean="0"/>
          </a:p>
          <a:p>
            <a:r>
              <a:rPr lang="en-US" dirty="0" smtClean="0"/>
              <a:t>Each node in this tree has a name (used for addressing nodes).</a:t>
            </a:r>
          </a:p>
          <a:p>
            <a:r>
              <a:rPr lang="en-US" dirty="0" smtClean="0"/>
              <a:t>Each node can specify where it </a:t>
            </a:r>
            <a:r>
              <a:rPr lang="en-US" dirty="0" smtClean="0"/>
              <a:t>prefers to </a:t>
            </a:r>
            <a:r>
              <a:rPr lang="en-US" dirty="0" smtClean="0"/>
              <a:t>be stored (local/server/nowhere/game) or inherit </a:t>
            </a:r>
            <a:r>
              <a:rPr lang="en-US" dirty="0" smtClean="0"/>
              <a:t>this from </a:t>
            </a:r>
            <a:r>
              <a:rPr lang="en-US" dirty="0" smtClean="0"/>
              <a:t>its parent node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Two storage formats are currently supported, </a:t>
            </a:r>
            <a:r>
              <a:rPr lang="en-US" dirty="0"/>
              <a:t>X</a:t>
            </a:r>
            <a:r>
              <a:rPr lang="en-US" dirty="0" smtClean="0"/>
              <a:t>ml (local) and Json (local and server).</a:t>
            </a:r>
          </a:p>
          <a:p>
            <a:r>
              <a:rPr lang="en-US" dirty="0" smtClean="0"/>
              <a:t>Lossless persistence (so data is restored without any change to values or data types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Structure is stored independently of the content, allowing restoring data from multiple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models can be stored using a single asset.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15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 Workflow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0" y="2289683"/>
            <a:ext cx="5111750" cy="3836480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model structure using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data to the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4</a:t>
            </a:fld>
            <a:endParaRPr lang="es-ES_tradn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8" y="1981200"/>
            <a:ext cx="4172272" cy="32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Workflow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0" y="2289683"/>
            <a:ext cx="5111750" cy="3836480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 structure to local storage </a:t>
            </a:r>
            <a:r>
              <a:rPr lang="en-US" dirty="0" smtClean="0"/>
              <a:t>and/or </a:t>
            </a:r>
            <a:r>
              <a:rPr lang="en-US" dirty="0"/>
              <a:t>Game Storage Server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Save parts of the data to local storage and/or Game Storage 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5</a:t>
            </a:fld>
            <a:endParaRPr lang="es-ES_tradn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8" y="1981200"/>
            <a:ext cx="4172272" cy="3244296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7543800" y="1435100"/>
            <a:ext cx="1371600" cy="1003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GSS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7898091" y="5218630"/>
            <a:ext cx="990600" cy="91439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6097446" y="2780766"/>
            <a:ext cx="2515668" cy="1828800"/>
          </a:xfrm>
          <a:prstGeom prst="bentConnector3">
            <a:avLst>
              <a:gd name="adj1" fmla="val -8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3" idx="2"/>
          </p:cNvCxnSpPr>
          <p:nvPr/>
        </p:nvCxnSpPr>
        <p:spPr>
          <a:xfrm>
            <a:off x="6374091" y="5366279"/>
            <a:ext cx="1524000" cy="30955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5800" y="2289683"/>
            <a:ext cx="1562885" cy="167271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5700" y="2482780"/>
            <a:ext cx="1562885" cy="1672717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0" idx="0"/>
            <a:endCxn id="2" idx="2"/>
          </p:cNvCxnSpPr>
          <p:nvPr/>
        </p:nvCxnSpPr>
        <p:spPr>
          <a:xfrm rot="5400000" flipH="1" flipV="1">
            <a:off x="6236183" y="977811"/>
            <a:ext cx="352933" cy="227081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" idx="1"/>
          </p:cNvCxnSpPr>
          <p:nvPr/>
        </p:nvCxnSpPr>
        <p:spPr>
          <a:xfrm rot="16200000" flipH="1">
            <a:off x="7209350" y="4034588"/>
            <a:ext cx="1899491" cy="468591"/>
          </a:xfrm>
          <a:prstGeom prst="bentConnector3">
            <a:avLst>
              <a:gd name="adj1" fmla="val 1365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Workflow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0" y="2289683"/>
            <a:ext cx="5111750" cy="3836480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Restore structure from local storage or Game Storage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Restore </a:t>
            </a:r>
            <a:r>
              <a:rPr lang="en-US" dirty="0"/>
              <a:t>data from local storage and/or Game Storage Server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6</a:t>
            </a:fld>
            <a:endParaRPr lang="es-ES_tradn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8" y="1981200"/>
            <a:ext cx="4172272" cy="3244296"/>
          </a:xfrm>
          <a:prstGeom prst="rect">
            <a:avLst/>
          </a:prstGeom>
        </p:spPr>
      </p:pic>
      <p:sp>
        <p:nvSpPr>
          <p:cNvPr id="2" name="Cloud 1"/>
          <p:cNvSpPr/>
          <p:nvPr/>
        </p:nvSpPr>
        <p:spPr>
          <a:xfrm>
            <a:off x="7543800" y="1435100"/>
            <a:ext cx="1371600" cy="10033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GSS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7898091" y="5218630"/>
            <a:ext cx="990600" cy="91439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6097446" y="2780766"/>
            <a:ext cx="2515668" cy="1828800"/>
          </a:xfrm>
          <a:prstGeom prst="bentConnector3">
            <a:avLst>
              <a:gd name="adj1" fmla="val -887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3" idx="2"/>
          </p:cNvCxnSpPr>
          <p:nvPr/>
        </p:nvCxnSpPr>
        <p:spPr>
          <a:xfrm>
            <a:off x="6374091" y="5366279"/>
            <a:ext cx="1524000" cy="30955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5800" y="2289683"/>
            <a:ext cx="1562885" cy="167271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5700" y="2482780"/>
            <a:ext cx="1562885" cy="1672717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0" idx="0"/>
            <a:endCxn id="2" idx="2"/>
          </p:cNvCxnSpPr>
          <p:nvPr/>
        </p:nvCxnSpPr>
        <p:spPr>
          <a:xfrm rot="5400000" flipH="1" flipV="1">
            <a:off x="6236183" y="977811"/>
            <a:ext cx="352933" cy="2270812"/>
          </a:xfrm>
          <a:prstGeom prst="bentConnector2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" idx="1"/>
          </p:cNvCxnSpPr>
          <p:nvPr/>
        </p:nvCxnSpPr>
        <p:spPr>
          <a:xfrm rot="16200000" flipH="1">
            <a:off x="7209350" y="4034588"/>
            <a:ext cx="1899491" cy="468591"/>
          </a:xfrm>
          <a:prstGeom prst="bentConnector3">
            <a:avLst>
              <a:gd name="adj1" fmla="val 1365"/>
            </a:avLst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Workflow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0" y="2289683"/>
            <a:ext cx="5111750" cy="3836480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nodes allow read-only access to variables only available in Game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Transient nodes are not persisted.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Persisting works by filtering the nodes of the tree on storage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service requests, virtual node values and local storage access are all handled by bridge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7</a:t>
            </a:fld>
            <a:endParaRPr lang="es-ES_tradn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8" y="1981200"/>
            <a:ext cx="4172272" cy="3244296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11" idx="2"/>
            <a:endCxn id="3" idx="0"/>
          </p:cNvCxnSpPr>
          <p:nvPr/>
        </p:nvCxnSpPr>
        <p:spPr>
          <a:xfrm rot="10800000" flipV="1">
            <a:off x="4266328" y="3542379"/>
            <a:ext cx="1524872" cy="1774397"/>
          </a:xfrm>
          <a:prstGeom prst="bentConnector2">
            <a:avLst/>
          </a:prstGeom>
          <a:ln w="508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791200" y="3124200"/>
            <a:ext cx="664700" cy="836359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809128" y="5316777"/>
            <a:ext cx="914400" cy="71810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849194" y="4092147"/>
            <a:ext cx="664700" cy="836359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5D459-A5A6-4251-B716-34E2A7CDD217}" type="datetime1">
              <a:rPr lang="en-GB" smtClean="0"/>
              <a:pPr/>
              <a:t>27/06/2016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_tradnl" smtClean="0"/>
              <a:t>RAGE Project presentation</a:t>
            </a: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9AB1C1-6B72-45D7-A821-AB6B79F18C54}" type="slidenum">
              <a:rPr lang="es-ES_tradnl" smtClean="0"/>
              <a:pPr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78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GE template.potx" id="{1CB01426-088D-4E1C-9784-3AEAB210DD03}" vid="{4C436AE4-108D-4C26-B73B-B324353CC5E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RAGE template</Template>
  <TotalTime>1242</TotalTime>
  <Words>231</Words>
  <Application>Microsoft Office PowerPoint</Application>
  <PresentationFormat>On-screen Show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Arial Black</vt:lpstr>
      <vt:lpstr>Calibri</vt:lpstr>
      <vt:lpstr>Consolas</vt:lpstr>
      <vt:lpstr>Tema de Office</vt:lpstr>
      <vt:lpstr>PowerPoint Presentation</vt:lpstr>
      <vt:lpstr>Game Storage Client Asset</vt:lpstr>
      <vt:lpstr>Technically</vt:lpstr>
      <vt:lpstr>Initial Setup Workflow</vt:lpstr>
      <vt:lpstr>Persisting Workflow</vt:lpstr>
      <vt:lpstr>Persisting Workflow</vt:lpstr>
      <vt:lpstr>Other Workflow</vt:lpstr>
      <vt:lpstr>PowerPoint Presentation</vt:lpstr>
    </vt:vector>
  </TitlesOfParts>
  <Company>Open University of the Netherlands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van der Vegt</dc:creator>
  <cp:keywords>RAGE</cp:keywords>
  <cp:lastModifiedBy>Wim van der Vegt</cp:lastModifiedBy>
  <cp:revision>739</cp:revision>
  <cp:lastPrinted>2016-06-02T10:09:19Z</cp:lastPrinted>
  <dcterms:created xsi:type="dcterms:W3CDTF">2016-05-22T12:47:54Z</dcterms:created>
  <dcterms:modified xsi:type="dcterms:W3CDTF">2016-06-27T12:04:21Z</dcterms:modified>
</cp:coreProperties>
</file>