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320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3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6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63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10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1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38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86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72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24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32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F09D-EB26-4547-81AF-8AE1CD87F62A}" type="datetimeFigureOut">
              <a:rPr lang="es-CO" smtClean="0"/>
              <a:t>22/03/2021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E774-BCB9-4993-A217-C6F6B9D35A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78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624613" y="449943"/>
            <a:ext cx="9254231" cy="2957246"/>
          </a:xfrm>
        </p:spPr>
        <p:txBody>
          <a:bodyPr>
            <a:noAutofit/>
          </a:bodyPr>
          <a:lstStyle/>
          <a:p>
            <a:pPr algn="l"/>
            <a:r>
              <a:rPr lang="es-CO" dirty="0" smtClean="0"/>
              <a:t>TERMINAL REMOTA DE BAJO CONSUMO ELECTRICO</a:t>
            </a:r>
            <a:endParaRPr lang="es-CO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20890" y="3640093"/>
            <a:ext cx="8757954" cy="2207580"/>
          </a:xfrm>
        </p:spPr>
        <p:txBody>
          <a:bodyPr>
            <a:noAutofit/>
          </a:bodyPr>
          <a:lstStyle/>
          <a:p>
            <a:pPr algn="l"/>
            <a:r>
              <a:rPr lang="es-CO" sz="3200" b="1" dirty="0"/>
              <a:t>Supervisa y monitorea </a:t>
            </a:r>
            <a:r>
              <a:rPr lang="es-CO" sz="3200" dirty="0"/>
              <a:t>el estado actual del cultivo con un set de </a:t>
            </a:r>
            <a:r>
              <a:rPr lang="es-CO" sz="3200" dirty="0" smtClean="0"/>
              <a:t>sensores, </a:t>
            </a:r>
            <a:r>
              <a:rPr lang="es-CO" sz="3200" dirty="0"/>
              <a:t>comunicación </a:t>
            </a:r>
            <a:r>
              <a:rPr lang="es-CO" sz="3200" dirty="0" smtClean="0"/>
              <a:t>inalámbrica y </a:t>
            </a:r>
            <a:r>
              <a:rPr lang="es-CO" sz="3200" dirty="0"/>
              <a:t>software para recolección y análisis de datos.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35FF1-B619-40BF-87DE-013ED379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7308-22F9-4AB6-A423-BAA1DBDA952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B087816-4B37-4F6A-87A9-E50DAEFE7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50" y="616587"/>
            <a:ext cx="6931849" cy="57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97" y="1313526"/>
            <a:ext cx="4748732" cy="3561549"/>
          </a:xfrm>
          <a:prstGeom prst="round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3307" y="1313524"/>
            <a:ext cx="4748733" cy="3561551"/>
          </a:xfrm>
          <a:prstGeom prst="roundRect">
            <a:avLst/>
          </a:prstGeom>
        </p:spPr>
      </p:pic>
      <p:pic>
        <p:nvPicPr>
          <p:cNvPr id="6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84" y="1515047"/>
            <a:ext cx="3516671" cy="263750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79371" y="1549438"/>
            <a:ext cx="232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SENSORES DIAMETRO DEL FRUTO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74" y="1150982"/>
            <a:ext cx="934170" cy="161643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Jimmy's Files\Spain V congr Hafaka\Espaguil\FI palto\A FI palto 1 320 x 4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24" y="611514"/>
            <a:ext cx="998058" cy="1222915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92D6F70-1DEE-4118-89D3-7766F332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10" y="1068070"/>
            <a:ext cx="1715728" cy="112769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AC083-9370-4800-9381-A3BF9EC3223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6" r="7282" b="17576"/>
          <a:stretch/>
        </p:blipFill>
        <p:spPr>
          <a:xfrm>
            <a:off x="8887395" y="569339"/>
            <a:ext cx="1612746" cy="1242268"/>
          </a:xfrm>
          <a:prstGeom prst="roundRect">
            <a:avLst/>
          </a:prstGeom>
        </p:spPr>
      </p:pic>
      <p:sp>
        <p:nvSpPr>
          <p:cNvPr id="11" name="1 CuadroTexto">
            <a:extLst>
              <a:ext uri="{FF2B5EF4-FFF2-40B4-BE49-F238E27FC236}">
                <a16:creationId xmlns:a16="http://schemas.microsoft.com/office/drawing/2014/main" id="{E0061F0D-A5BC-41CD-9DE5-004A0EF6A924}"/>
              </a:ext>
            </a:extLst>
          </p:cNvPr>
          <p:cNvSpPr txBox="1"/>
          <p:nvPr/>
        </p:nvSpPr>
        <p:spPr>
          <a:xfrm>
            <a:off x="6626610" y="1091108"/>
            <a:ext cx="246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DENDROMETROS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9E037E9-90EC-4A15-B556-5337DEC9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23" y="4976141"/>
            <a:ext cx="1949641" cy="146175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6" descr="SD-5 on pepper2">
            <a:extLst>
              <a:ext uri="{FF2B5EF4-FFF2-40B4-BE49-F238E27FC236}">
                <a16:creationId xmlns:a16="http://schemas.microsoft.com/office/drawing/2014/main" id="{397D75E6-DC4C-4772-B082-39D89E550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68" y="4541613"/>
            <a:ext cx="1388676" cy="1165405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LETTERS\DOC.ENG\Photos\LT2.JPG">
            <a:extLst>
              <a:ext uri="{FF2B5EF4-FFF2-40B4-BE49-F238E27FC236}">
                <a16:creationId xmlns:a16="http://schemas.microsoft.com/office/drawing/2014/main" id="{8A2B0799-716A-4B4D-8415-7EAC639C5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78" y="3039401"/>
            <a:ext cx="1676004" cy="1257003"/>
          </a:xfrm>
          <a:prstGeom prst="roundRect">
            <a:avLst/>
          </a:prstGeom>
          <a:noFill/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2 CuadroTexto">
            <a:extLst>
              <a:ext uri="{FF2B5EF4-FFF2-40B4-BE49-F238E27FC236}">
                <a16:creationId xmlns:a16="http://schemas.microsoft.com/office/drawing/2014/main" id="{E6821BC7-3C0F-4A7C-8999-141D5B0C9BD7}"/>
              </a:ext>
            </a:extLst>
          </p:cNvPr>
          <p:cNvSpPr txBox="1"/>
          <p:nvPr/>
        </p:nvSpPr>
        <p:spPr>
          <a:xfrm>
            <a:off x="536074" y="3334788"/>
            <a:ext cx="232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SENSORES  DE TEMPERATURA DE LA HOJA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CC6771-6DAD-4628-95ED-5E518A1DC8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294" y="2439493"/>
            <a:ext cx="1954930" cy="1008794"/>
          </a:xfrm>
          <a:prstGeom prst="roundRect">
            <a:avLst/>
          </a:prstGeom>
        </p:spPr>
      </p:pic>
      <p:sp>
        <p:nvSpPr>
          <p:cNvPr id="18" name="2 CuadroTexto">
            <a:extLst>
              <a:ext uri="{FF2B5EF4-FFF2-40B4-BE49-F238E27FC236}">
                <a16:creationId xmlns:a16="http://schemas.microsoft.com/office/drawing/2014/main" id="{6EE7784A-BF36-42AB-9AA0-2D48495DAE99}"/>
              </a:ext>
            </a:extLst>
          </p:cNvPr>
          <p:cNvSpPr txBox="1"/>
          <p:nvPr/>
        </p:nvSpPr>
        <p:spPr>
          <a:xfrm>
            <a:off x="6180697" y="2455433"/>
            <a:ext cx="211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SENSORES  DE HUMEDAD DE LA HOJA.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E05DDE00-126B-474A-85AE-0B506B3C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746" y="3796453"/>
            <a:ext cx="1660125" cy="136268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 CuadroTexto">
            <a:extLst>
              <a:ext uri="{FF2B5EF4-FFF2-40B4-BE49-F238E27FC236}">
                <a16:creationId xmlns:a16="http://schemas.microsoft.com/office/drawing/2014/main" id="{93391D65-1D7F-495B-BD65-D5F1900143DB}"/>
              </a:ext>
            </a:extLst>
          </p:cNvPr>
          <p:cNvSpPr txBox="1"/>
          <p:nvPr/>
        </p:nvSpPr>
        <p:spPr>
          <a:xfrm>
            <a:off x="7399732" y="4183682"/>
            <a:ext cx="252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MONITOR DE FOTOSINTESIS</a:t>
            </a:r>
          </a:p>
        </p:txBody>
      </p:sp>
      <p:pic>
        <p:nvPicPr>
          <p:cNvPr id="21" name="Picture 6" descr="Picture5">
            <a:extLst>
              <a:ext uri="{FF2B5EF4-FFF2-40B4-BE49-F238E27FC236}">
                <a16:creationId xmlns:a16="http://schemas.microsoft.com/office/drawing/2014/main" id="{319AFF17-7506-48BA-8400-B5C3F2B8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591" y="5371810"/>
            <a:ext cx="1361094" cy="1091616"/>
          </a:xfrm>
          <a:prstGeom prst="round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1 CuadroTexto">
            <a:extLst>
              <a:ext uri="{FF2B5EF4-FFF2-40B4-BE49-F238E27FC236}">
                <a16:creationId xmlns:a16="http://schemas.microsoft.com/office/drawing/2014/main" id="{89A8582E-4CAF-4E04-BFB6-CC63D0DFA2A3}"/>
              </a:ext>
            </a:extLst>
          </p:cNvPr>
          <p:cNvSpPr txBox="1"/>
          <p:nvPr/>
        </p:nvSpPr>
        <p:spPr>
          <a:xfrm>
            <a:off x="6637176" y="5495885"/>
            <a:ext cx="184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SENSOR DE FLUJO DE SAVIA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F844DBEF-4211-4669-86EA-38149C67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294" y="5352834"/>
            <a:ext cx="587787" cy="1129568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1 Título">
            <a:extLst>
              <a:ext uri="{FF2B5EF4-FFF2-40B4-BE49-F238E27FC236}">
                <a16:creationId xmlns:a16="http://schemas.microsoft.com/office/drawing/2014/main" id="{B3322A1B-7C8C-40E3-9F49-F1F079F62C31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77809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kern="1200" dirty="0" smtClean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SENSORES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033CE-80E8-4CB5-A753-FFD88D5488C5}"/>
              </a:ext>
            </a:extLst>
          </p:cNvPr>
          <p:cNvSpPr/>
          <p:nvPr/>
        </p:nvSpPr>
        <p:spPr>
          <a:xfrm>
            <a:off x="979042" y="4982070"/>
            <a:ext cx="2285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SENSORES MICROVARIACION DIAMETRO DEL TALLO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FE09B3-B424-45A6-BD76-AB24B970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www.amnetpro.com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23621-70F9-485D-BA5A-30627A3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7308-22F9-4AB6-A423-BAA1DBDA952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54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1692567" y="891125"/>
            <a:ext cx="1336545" cy="718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Lora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4805841" y="2176119"/>
            <a:ext cx="573816" cy="110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I/0</a:t>
            </a:r>
            <a:endParaRPr lang="es-CO" dirty="0"/>
          </a:p>
        </p:txBody>
      </p:sp>
      <p:sp>
        <p:nvSpPr>
          <p:cNvPr id="39" name="Rectángulo 38"/>
          <p:cNvSpPr/>
          <p:nvPr/>
        </p:nvSpPr>
        <p:spPr>
          <a:xfrm>
            <a:off x="2170272" y="2774692"/>
            <a:ext cx="1843273" cy="1101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/>
              <a:t>Presión barométrica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/>
              <a:t>Humedad/temperatura </a:t>
            </a:r>
            <a:r>
              <a:rPr lang="es-CO" sz="1200" dirty="0" smtClean="0"/>
              <a:t>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smtClean="0"/>
              <a:t>Humedad/temperatura tierra</a:t>
            </a:r>
            <a:endParaRPr lang="es-CO" sz="1200" dirty="0"/>
          </a:p>
        </p:txBody>
      </p:sp>
      <p:sp>
        <p:nvSpPr>
          <p:cNvPr id="40" name="Rectángulo 39"/>
          <p:cNvSpPr/>
          <p:nvPr/>
        </p:nvSpPr>
        <p:spPr>
          <a:xfrm>
            <a:off x="937794" y="729788"/>
            <a:ext cx="4837903" cy="3365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1 Título">
            <a:extLst>
              <a:ext uri="{FF2B5EF4-FFF2-40B4-BE49-F238E27FC236}">
                <a16:creationId xmlns:a16="http://schemas.microsoft.com/office/drawing/2014/main" id="{B3322A1B-7C8C-40E3-9F49-F1F079F62C31}"/>
              </a:ext>
            </a:extLst>
          </p:cNvPr>
          <p:cNvSpPr txBox="1">
            <a:spLocks/>
          </p:cNvSpPr>
          <p:nvPr/>
        </p:nvSpPr>
        <p:spPr>
          <a:xfrm>
            <a:off x="1002144" y="251446"/>
            <a:ext cx="2026968" cy="46989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kern="1200" dirty="0" smtClean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s-CO" sz="2400" b="1" dirty="0" err="1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Datalog</a:t>
            </a:r>
            <a:endParaRPr lang="es-CO" sz="2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312847" y="1967787"/>
            <a:ext cx="1237374" cy="58723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Solar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223601" y="848696"/>
            <a:ext cx="1172244" cy="755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tx1"/>
                </a:solidFill>
              </a:rPr>
              <a:t>Microcontrolador de bajo consumo eléctrico- </a:t>
            </a:r>
            <a:r>
              <a:rPr lang="es-CO" sz="1050" dirty="0" err="1" smtClean="0">
                <a:solidFill>
                  <a:schemeClr val="tx1"/>
                </a:solidFill>
              </a:rPr>
              <a:t>datalog</a:t>
            </a:r>
            <a:endParaRPr lang="es-CO" sz="1050" dirty="0">
              <a:solidFill>
                <a:schemeClr val="tx1"/>
              </a:solidFill>
            </a:endParaRPr>
          </a:p>
        </p:txBody>
      </p:sp>
      <p:cxnSp>
        <p:nvCxnSpPr>
          <p:cNvPr id="75" name="Conector recto de flecha 74"/>
          <p:cNvCxnSpPr>
            <a:stCxn id="30" idx="1"/>
            <a:endCxn id="32" idx="3"/>
          </p:cNvCxnSpPr>
          <p:nvPr/>
        </p:nvCxnSpPr>
        <p:spPr>
          <a:xfrm flipH="1">
            <a:off x="3029112" y="1226558"/>
            <a:ext cx="1194489" cy="2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 flipV="1">
            <a:off x="5089149" y="1628476"/>
            <a:ext cx="11082" cy="6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endCxn id="39" idx="3"/>
          </p:cNvCxnSpPr>
          <p:nvPr/>
        </p:nvCxnSpPr>
        <p:spPr>
          <a:xfrm flipH="1">
            <a:off x="4013545" y="3185459"/>
            <a:ext cx="792297" cy="13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8200110" y="1133845"/>
            <a:ext cx="2149537" cy="1101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Lora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703322" y="947902"/>
            <a:ext cx="3059754" cy="314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B3322A1B-7C8C-40E3-9F49-F1F079F62C31}"/>
              </a:ext>
            </a:extLst>
          </p:cNvPr>
          <p:cNvSpPr txBox="1">
            <a:spLocks/>
          </p:cNvSpPr>
          <p:nvPr/>
        </p:nvSpPr>
        <p:spPr>
          <a:xfrm>
            <a:off x="7810981" y="407686"/>
            <a:ext cx="2844435" cy="48343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kern="1200" dirty="0" smtClean="0">
                <a:solidFill>
                  <a:schemeClr val="accent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s-CO" sz="2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Base receptora</a:t>
            </a:r>
            <a:endParaRPr lang="es-CO" sz="2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8339162" y="3530852"/>
            <a:ext cx="309491" cy="1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8208516" y="2723781"/>
            <a:ext cx="2149537" cy="1101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091909" y="1852386"/>
            <a:ext cx="1423424" cy="755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Temporizador/activa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>
            <a:endCxn id="30" idx="2"/>
          </p:cNvCxnSpPr>
          <p:nvPr/>
        </p:nvCxnSpPr>
        <p:spPr>
          <a:xfrm flipV="1">
            <a:off x="3851027" y="1604419"/>
            <a:ext cx="958696" cy="22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48" idx="3"/>
            <a:endCxn id="35" idx="1"/>
          </p:cNvCxnSpPr>
          <p:nvPr/>
        </p:nvCxnSpPr>
        <p:spPr>
          <a:xfrm flipV="1">
            <a:off x="2550221" y="2230248"/>
            <a:ext cx="541688" cy="3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18" idx="2"/>
            <a:endCxn id="34" idx="0"/>
          </p:cNvCxnSpPr>
          <p:nvPr/>
        </p:nvCxnSpPr>
        <p:spPr>
          <a:xfrm>
            <a:off x="9274879" y="2235084"/>
            <a:ext cx="8406" cy="48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63"/>
          <p:cNvSpPr>
            <a:spLocks/>
          </p:cNvSpPr>
          <p:nvPr/>
        </p:nvSpPr>
        <p:spPr bwMode="auto">
          <a:xfrm>
            <a:off x="6148271" y="1117391"/>
            <a:ext cx="1344796" cy="359071"/>
          </a:xfrm>
          <a:custGeom>
            <a:avLst/>
            <a:gdLst>
              <a:gd name="T0" fmla="*/ 0 w 553"/>
              <a:gd name="T1" fmla="*/ 0 h 298"/>
              <a:gd name="T2" fmla="*/ 375 w 553"/>
              <a:gd name="T3" fmla="*/ 113 h 298"/>
              <a:gd name="T4" fmla="*/ 279 w 553"/>
              <a:gd name="T5" fmla="*/ 186 h 298"/>
              <a:gd name="T6" fmla="*/ 553 w 553"/>
              <a:gd name="T7" fmla="*/ 298 h 298"/>
              <a:gd name="T8" fmla="*/ 177 w 553"/>
              <a:gd name="T9" fmla="*/ 184 h 298"/>
              <a:gd name="T10" fmla="*/ 273 w 553"/>
              <a:gd name="T11" fmla="*/ 111 h 298"/>
              <a:gd name="T12" fmla="*/ 0 w 553"/>
              <a:gd name="T13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3" h="298">
                <a:moveTo>
                  <a:pt x="0" y="0"/>
                </a:moveTo>
                <a:lnTo>
                  <a:pt x="375" y="113"/>
                </a:lnTo>
                <a:lnTo>
                  <a:pt x="279" y="186"/>
                </a:lnTo>
                <a:lnTo>
                  <a:pt x="553" y="298"/>
                </a:lnTo>
                <a:lnTo>
                  <a:pt x="177" y="184"/>
                </a:lnTo>
                <a:lnTo>
                  <a:pt x="273" y="111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1F477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645365" y="4358065"/>
            <a:ext cx="6233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El </a:t>
            </a:r>
            <a:r>
              <a:rPr lang="es-CO" sz="1200" dirty="0" err="1" smtClean="0"/>
              <a:t>datalog</a:t>
            </a:r>
            <a:r>
              <a:rPr lang="es-CO" sz="1200" dirty="0" smtClean="0"/>
              <a:t>, almacenar toda la información que recibe de los sensores conectados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El temporizador enciende el microcontrolador cada 10 minutos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La lectura de los sensores se realiza 1 vez cada 10 min y se almacena en el </a:t>
            </a:r>
            <a:r>
              <a:rPr lang="es-CO" sz="1200" dirty="0" err="1" smtClean="0"/>
              <a:t>datalog</a:t>
            </a:r>
            <a:endParaRPr lang="es-CO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La información se almacena en una Micro SD.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El </a:t>
            </a:r>
            <a:r>
              <a:rPr lang="es-CO" sz="1200" dirty="0" err="1" smtClean="0"/>
              <a:t>datalog</a:t>
            </a:r>
            <a:r>
              <a:rPr lang="es-CO" sz="1200" dirty="0"/>
              <a:t> </a:t>
            </a:r>
            <a:r>
              <a:rPr lang="es-CO" sz="1200" dirty="0" smtClean="0"/>
              <a:t>transmite la información que tiene almacenada desde la ultima transmisión exitosa cada 60 min.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El modulo de comunicación LORA es encendido por el </a:t>
            </a:r>
            <a:r>
              <a:rPr lang="es-CO" sz="1200" dirty="0" err="1" smtClean="0"/>
              <a:t>datalog</a:t>
            </a:r>
            <a:r>
              <a:rPr lang="es-CO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200" dirty="0" smtClean="0"/>
              <a:t>El sensor es alimentado directamente por el microcontrolador.</a:t>
            </a:r>
          </a:p>
          <a:p>
            <a:endParaRPr lang="es-CO" sz="1200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3029112" y="1342460"/>
            <a:ext cx="1194489" cy="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7560707" y="4260292"/>
            <a:ext cx="4150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Para efectos de probar el modelo.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Se instala un modulo Lora para recibir la información del </a:t>
            </a:r>
            <a:r>
              <a:rPr lang="es-CO" sz="1600" dirty="0" err="1" smtClean="0"/>
              <a:t>datalog</a:t>
            </a:r>
            <a:r>
              <a:rPr lang="es-CO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s-CO" sz="1600" dirty="0" smtClean="0"/>
              <a:t>Se muestran los datos recibidos en una PC</a:t>
            </a:r>
          </a:p>
          <a:p>
            <a:pPr marL="342900" indent="-342900">
              <a:buAutoNum type="arabicPeriod"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58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922419" y="787492"/>
            <a:ext cx="10558040" cy="4601922"/>
            <a:chOff x="922419" y="787492"/>
            <a:chExt cx="10558040" cy="4601922"/>
          </a:xfrm>
        </p:grpSpPr>
        <p:grpSp>
          <p:nvGrpSpPr>
            <p:cNvPr id="25" name="Grupo 24"/>
            <p:cNvGrpSpPr/>
            <p:nvPr/>
          </p:nvGrpSpPr>
          <p:grpSpPr>
            <a:xfrm>
              <a:off x="922419" y="787492"/>
              <a:ext cx="10395237" cy="4601922"/>
              <a:chOff x="1006309" y="1106274"/>
              <a:chExt cx="10395237" cy="4601922"/>
            </a:xfrm>
          </p:grpSpPr>
          <p:grpSp>
            <p:nvGrpSpPr>
              <p:cNvPr id="7" name="Grupo 6"/>
              <p:cNvGrpSpPr/>
              <p:nvPr/>
            </p:nvGrpSpPr>
            <p:grpSpPr>
              <a:xfrm>
                <a:off x="9086999" y="4260816"/>
                <a:ext cx="2314547" cy="974604"/>
                <a:chOff x="8994720" y="4839657"/>
                <a:chExt cx="2314547" cy="974604"/>
              </a:xfrm>
            </p:grpSpPr>
            <p:sp>
              <p:nvSpPr>
                <p:cNvPr id="11" name="CuadroTexto 10"/>
                <p:cNvSpPr txBox="1"/>
                <p:nvPr/>
              </p:nvSpPr>
              <p:spPr>
                <a:xfrm>
                  <a:off x="9886158" y="5012310"/>
                  <a:ext cx="14231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sz="1400" i="1" dirty="0" smtClean="0"/>
                    <a:t>Humedad de la tierra</a:t>
                  </a:r>
                  <a:endParaRPr lang="es-CO" sz="1400" i="1" dirty="0"/>
                </a:p>
              </p:txBody>
            </p:sp>
            <p:pic>
              <p:nvPicPr>
                <p:cNvPr id="1115" name="Picture 22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94720" y="4839657"/>
                  <a:ext cx="1033733" cy="9746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34" name="Freeform 363"/>
              <p:cNvSpPr>
                <a:spLocks/>
              </p:cNvSpPr>
              <p:nvPr/>
            </p:nvSpPr>
            <p:spPr bwMode="auto">
              <a:xfrm>
                <a:off x="4709860" y="2195540"/>
                <a:ext cx="1115941" cy="535750"/>
              </a:xfrm>
              <a:custGeom>
                <a:avLst/>
                <a:gdLst>
                  <a:gd name="T0" fmla="*/ 0 w 553"/>
                  <a:gd name="T1" fmla="*/ 0 h 298"/>
                  <a:gd name="T2" fmla="*/ 375 w 553"/>
                  <a:gd name="T3" fmla="*/ 113 h 298"/>
                  <a:gd name="T4" fmla="*/ 279 w 553"/>
                  <a:gd name="T5" fmla="*/ 186 h 298"/>
                  <a:gd name="T6" fmla="*/ 553 w 553"/>
                  <a:gd name="T7" fmla="*/ 298 h 298"/>
                  <a:gd name="T8" fmla="*/ 177 w 553"/>
                  <a:gd name="T9" fmla="*/ 184 h 298"/>
                  <a:gd name="T10" fmla="*/ 273 w 553"/>
                  <a:gd name="T11" fmla="*/ 111 h 298"/>
                  <a:gd name="T12" fmla="*/ 0 w 553"/>
                  <a:gd name="T1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3" h="298">
                    <a:moveTo>
                      <a:pt x="0" y="0"/>
                    </a:moveTo>
                    <a:lnTo>
                      <a:pt x="375" y="113"/>
                    </a:lnTo>
                    <a:lnTo>
                      <a:pt x="279" y="186"/>
                    </a:lnTo>
                    <a:lnTo>
                      <a:pt x="553" y="298"/>
                    </a:lnTo>
                    <a:lnTo>
                      <a:pt x="177" y="184"/>
                    </a:lnTo>
                    <a:lnTo>
                      <a:pt x="273" y="11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1F477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/>
              </a:p>
            </p:txBody>
          </p:sp>
          <p:cxnSp>
            <p:nvCxnSpPr>
              <p:cNvPr id="1399" name="Conector recto de flecha 1398"/>
              <p:cNvCxnSpPr>
                <a:stCxn id="1459" idx="1"/>
              </p:cNvCxnSpPr>
              <p:nvPr/>
            </p:nvCxnSpPr>
            <p:spPr>
              <a:xfrm flipH="1" flipV="1">
                <a:off x="9179118" y="2997784"/>
                <a:ext cx="673309" cy="156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1" name="Conector recto de flecha 1400"/>
              <p:cNvCxnSpPr/>
              <p:nvPr/>
            </p:nvCxnSpPr>
            <p:spPr>
              <a:xfrm flipH="1" flipV="1">
                <a:off x="8920621" y="3723144"/>
                <a:ext cx="516994" cy="7103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03" name="Imagen 140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3106" y="1398244"/>
                <a:ext cx="1297934" cy="1297934"/>
              </a:xfrm>
              <a:prstGeom prst="rect">
                <a:avLst/>
              </a:prstGeom>
            </p:spPr>
          </p:pic>
          <p:grpSp>
            <p:nvGrpSpPr>
              <p:cNvPr id="6" name="Grupo 5"/>
              <p:cNvGrpSpPr/>
              <p:nvPr/>
            </p:nvGrpSpPr>
            <p:grpSpPr>
              <a:xfrm>
                <a:off x="9437615" y="2849811"/>
                <a:ext cx="1963264" cy="1006750"/>
                <a:chOff x="9497341" y="3679623"/>
                <a:chExt cx="1963264" cy="1006750"/>
              </a:xfrm>
            </p:grpSpPr>
            <p:pic>
              <p:nvPicPr>
                <p:cNvPr id="1459" name="Picture 43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12153" y="3679623"/>
                  <a:ext cx="566820" cy="609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9" name="CuadroTexto 458"/>
                <p:cNvSpPr txBox="1"/>
                <p:nvPr/>
              </p:nvSpPr>
              <p:spPr>
                <a:xfrm>
                  <a:off x="9497341" y="4224708"/>
                  <a:ext cx="1963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sz="1200" i="1" dirty="0" smtClean="0"/>
                    <a:t>Humedad y temperatura ambiente</a:t>
                  </a:r>
                  <a:endParaRPr lang="es-CO" sz="1200" i="1" dirty="0"/>
                </a:p>
              </p:txBody>
            </p:sp>
          </p:grpSp>
          <p:grpSp>
            <p:nvGrpSpPr>
              <p:cNvPr id="8" name="Grupo 7"/>
              <p:cNvGrpSpPr/>
              <p:nvPr/>
            </p:nvGrpSpPr>
            <p:grpSpPr>
              <a:xfrm>
                <a:off x="6017272" y="4526998"/>
                <a:ext cx="2077766" cy="1181198"/>
                <a:chOff x="6086666" y="4893126"/>
                <a:chExt cx="2077766" cy="1181198"/>
              </a:xfrm>
            </p:grpSpPr>
            <p:pic>
              <p:nvPicPr>
                <p:cNvPr id="452" name="Imagen 45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06408" y="4893126"/>
                  <a:ext cx="1089006" cy="657978"/>
                </a:xfrm>
                <a:prstGeom prst="rect">
                  <a:avLst/>
                </a:prstGeom>
              </p:spPr>
            </p:pic>
            <p:pic>
              <p:nvPicPr>
                <p:cNvPr id="231" name="Imagen 230" descr="PANEL SOLAR 5V 150mA"/>
                <p:cNvPicPr/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983" b="12959"/>
                <a:stretch/>
              </p:blipFill>
              <p:spPr bwMode="auto">
                <a:xfrm>
                  <a:off x="6086666" y="5114246"/>
                  <a:ext cx="860736" cy="7942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7" name="CuadroTexto 466"/>
                <p:cNvSpPr txBox="1"/>
                <p:nvPr/>
              </p:nvSpPr>
              <p:spPr>
                <a:xfrm>
                  <a:off x="6741323" y="5551104"/>
                  <a:ext cx="14231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sz="1400" i="1" dirty="0" smtClean="0"/>
                    <a:t>Suministro eléctrico</a:t>
                  </a:r>
                  <a:endParaRPr lang="es-CO" sz="1400" i="1" dirty="0"/>
                </a:p>
              </p:txBody>
            </p:sp>
          </p:grpSp>
          <p:cxnSp>
            <p:nvCxnSpPr>
              <p:cNvPr id="469" name="Conector recto de flecha 468"/>
              <p:cNvCxnSpPr/>
              <p:nvPr/>
            </p:nvCxnSpPr>
            <p:spPr>
              <a:xfrm flipV="1">
                <a:off x="6891599" y="4089295"/>
                <a:ext cx="113779" cy="446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1263" y="2136973"/>
                <a:ext cx="1425736" cy="1454833"/>
              </a:xfrm>
              <a:prstGeom prst="rect">
                <a:avLst/>
              </a:prstGeom>
            </p:spPr>
          </p:pic>
          <p:grpSp>
            <p:nvGrpSpPr>
              <p:cNvPr id="5" name="Grupo 4"/>
              <p:cNvGrpSpPr/>
              <p:nvPr/>
            </p:nvGrpSpPr>
            <p:grpSpPr>
              <a:xfrm>
                <a:off x="5422543" y="2939268"/>
                <a:ext cx="1963264" cy="1011554"/>
                <a:chOff x="5151743" y="3404518"/>
                <a:chExt cx="1963264" cy="1011554"/>
              </a:xfrm>
            </p:grpSpPr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9322" y="3404518"/>
                  <a:ext cx="1007203" cy="1007203"/>
                </a:xfrm>
                <a:prstGeom prst="rect">
                  <a:avLst/>
                </a:prstGeom>
              </p:spPr>
            </p:pic>
            <p:sp>
              <p:nvSpPr>
                <p:cNvPr id="23" name="CuadroTexto 22"/>
                <p:cNvSpPr txBox="1"/>
                <p:nvPr/>
              </p:nvSpPr>
              <p:spPr>
                <a:xfrm>
                  <a:off x="5151743" y="4139073"/>
                  <a:ext cx="19632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sz="1200" i="1" dirty="0" smtClean="0"/>
                    <a:t>TPL 5110</a:t>
                  </a:r>
                </a:p>
              </p:txBody>
            </p:sp>
          </p:grpSp>
          <p:cxnSp>
            <p:nvCxnSpPr>
              <p:cNvPr id="29" name="Conector recto de flecha 28"/>
              <p:cNvCxnSpPr>
                <a:endCxn id="1403" idx="3"/>
              </p:cNvCxnSpPr>
              <p:nvPr/>
            </p:nvCxnSpPr>
            <p:spPr>
              <a:xfrm flipH="1" flipV="1">
                <a:off x="7091040" y="2047211"/>
                <a:ext cx="551762" cy="24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V="1">
                <a:off x="6958467" y="2980384"/>
                <a:ext cx="649908" cy="189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8618" y="1106274"/>
                <a:ext cx="1297934" cy="1297934"/>
              </a:xfrm>
              <a:prstGeom prst="rect">
                <a:avLst/>
              </a:prstGeom>
            </p:spPr>
          </p:pic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309" y="2600437"/>
                <a:ext cx="1701548" cy="1701548"/>
              </a:xfrm>
              <a:prstGeom prst="rect">
                <a:avLst/>
              </a:prstGeom>
            </p:spPr>
          </p:pic>
          <p:cxnSp>
            <p:nvCxnSpPr>
              <p:cNvPr id="42" name="Conector recto de flecha 41"/>
              <p:cNvCxnSpPr/>
              <p:nvPr/>
            </p:nvCxnSpPr>
            <p:spPr>
              <a:xfrm flipH="1">
                <a:off x="2811184" y="2232067"/>
                <a:ext cx="670711" cy="301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85727" y="1140177"/>
              <a:ext cx="1063183" cy="869684"/>
            </a:xfrm>
            <a:prstGeom prst="rect">
              <a:avLst/>
            </a:prstGeom>
          </p:spPr>
        </p:pic>
        <p:cxnSp>
          <p:nvCxnSpPr>
            <p:cNvPr id="51" name="Conector recto de flecha 50"/>
            <p:cNvCxnSpPr>
              <a:stCxn id="27" idx="1"/>
            </p:cNvCxnSpPr>
            <p:nvPr/>
          </p:nvCxnSpPr>
          <p:spPr>
            <a:xfrm flipH="1">
              <a:off x="8936350" y="1575019"/>
              <a:ext cx="649377" cy="3592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/>
            <p:cNvSpPr txBox="1"/>
            <p:nvPr/>
          </p:nvSpPr>
          <p:spPr>
            <a:xfrm>
              <a:off x="9517195" y="1936262"/>
              <a:ext cx="1963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i="1" dirty="0" smtClean="0"/>
                <a:t>Presión barométrica</a:t>
              </a:r>
              <a:endParaRPr lang="es-CO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63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213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TERMINAL REMOTA DE BAJO CONSUMO ELECTRICO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poveda</dc:creator>
  <cp:lastModifiedBy>Wilson poveda</cp:lastModifiedBy>
  <cp:revision>29</cp:revision>
  <dcterms:created xsi:type="dcterms:W3CDTF">2021-03-04T14:21:10Z</dcterms:created>
  <dcterms:modified xsi:type="dcterms:W3CDTF">2021-03-23T02:43:45Z</dcterms:modified>
</cp:coreProperties>
</file>