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5" r:id="rId3"/>
    <p:sldId id="266" r:id="rId4"/>
    <p:sldId id="267" r:id="rId5"/>
    <p:sldId id="257" r:id="rId6"/>
    <p:sldId id="258" r:id="rId7"/>
    <p:sldId id="260" r:id="rId8"/>
    <p:sldId id="263" r:id="rId9"/>
    <p:sldId id="270" r:id="rId10"/>
    <p:sldId id="269" r:id="rId11"/>
    <p:sldId id="261" r:id="rId12"/>
    <p:sldId id="26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556D254D-CFBE-4360-A88E-1C42395D7945}"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EF61-729F-494E-917F-2E306FBD3BE1}"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52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6D254D-CFBE-4360-A88E-1C42395D7945}"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EF61-729F-494E-917F-2E306FBD3BE1}" type="slidenum">
              <a:rPr lang="en-US" smtClean="0"/>
              <a:t>‹Nº›</a:t>
            </a:fld>
            <a:endParaRPr lang="en-US"/>
          </a:p>
        </p:txBody>
      </p:sp>
    </p:spTree>
    <p:extLst>
      <p:ext uri="{BB962C8B-B14F-4D97-AF65-F5344CB8AC3E}">
        <p14:creationId xmlns:p14="http://schemas.microsoft.com/office/powerpoint/2010/main" val="111191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6D254D-CFBE-4360-A88E-1C42395D7945}"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EF61-729F-494E-917F-2E306FBD3BE1}" type="slidenum">
              <a:rPr lang="en-US" smtClean="0"/>
              <a:t>‹Nº›</a:t>
            </a:fld>
            <a:endParaRPr lang="en-US"/>
          </a:p>
        </p:txBody>
      </p:sp>
    </p:spTree>
    <p:extLst>
      <p:ext uri="{BB962C8B-B14F-4D97-AF65-F5344CB8AC3E}">
        <p14:creationId xmlns:p14="http://schemas.microsoft.com/office/powerpoint/2010/main" val="64259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6D254D-CFBE-4360-A88E-1C42395D7945}"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EF61-729F-494E-917F-2E306FBD3BE1}" type="slidenum">
              <a:rPr lang="en-US" smtClean="0"/>
              <a:t>‹Nº›</a:t>
            </a:fld>
            <a:endParaRPr lang="en-US"/>
          </a:p>
        </p:txBody>
      </p:sp>
    </p:spTree>
    <p:extLst>
      <p:ext uri="{BB962C8B-B14F-4D97-AF65-F5344CB8AC3E}">
        <p14:creationId xmlns:p14="http://schemas.microsoft.com/office/powerpoint/2010/main" val="67469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56D254D-CFBE-4360-A88E-1C42395D7945}"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EF61-729F-494E-917F-2E306FBD3BE1}"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56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56D254D-CFBE-4360-A88E-1C42395D7945}"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EF61-729F-494E-917F-2E306FBD3BE1}" type="slidenum">
              <a:rPr lang="en-US" smtClean="0"/>
              <a:t>‹Nº›</a:t>
            </a:fld>
            <a:endParaRPr lang="en-US"/>
          </a:p>
        </p:txBody>
      </p:sp>
    </p:spTree>
    <p:extLst>
      <p:ext uri="{BB962C8B-B14F-4D97-AF65-F5344CB8AC3E}">
        <p14:creationId xmlns:p14="http://schemas.microsoft.com/office/powerpoint/2010/main" val="224394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6D254D-CFBE-4360-A88E-1C42395D7945}"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EF61-729F-494E-917F-2E306FBD3BE1}" type="slidenum">
              <a:rPr lang="en-US" smtClean="0"/>
              <a:t>‹Nº›</a:t>
            </a:fld>
            <a:endParaRPr lang="en-US"/>
          </a:p>
        </p:txBody>
      </p:sp>
    </p:spTree>
    <p:extLst>
      <p:ext uri="{BB962C8B-B14F-4D97-AF65-F5344CB8AC3E}">
        <p14:creationId xmlns:p14="http://schemas.microsoft.com/office/powerpoint/2010/main" val="140828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56D254D-CFBE-4360-A88E-1C42395D7945}"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EF61-729F-494E-917F-2E306FBD3BE1}" type="slidenum">
              <a:rPr lang="en-US" smtClean="0"/>
              <a:t>‹Nº›</a:t>
            </a:fld>
            <a:endParaRPr lang="en-US"/>
          </a:p>
        </p:txBody>
      </p:sp>
    </p:spTree>
    <p:extLst>
      <p:ext uri="{BB962C8B-B14F-4D97-AF65-F5344CB8AC3E}">
        <p14:creationId xmlns:p14="http://schemas.microsoft.com/office/powerpoint/2010/main" val="368697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6D254D-CFBE-4360-A88E-1C42395D7945}" type="datetimeFigureOut">
              <a:rPr lang="en-US" smtClean="0"/>
              <a:t>2/12/2020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52EF61-729F-494E-917F-2E306FBD3BE1}" type="slidenum">
              <a:rPr lang="en-US" smtClean="0"/>
              <a:t>‹Nº›</a:t>
            </a:fld>
            <a:endParaRPr lang="en-US"/>
          </a:p>
        </p:txBody>
      </p:sp>
    </p:spTree>
    <p:extLst>
      <p:ext uri="{BB962C8B-B14F-4D97-AF65-F5344CB8AC3E}">
        <p14:creationId xmlns:p14="http://schemas.microsoft.com/office/powerpoint/2010/main" val="346832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6D254D-CFBE-4360-A88E-1C42395D7945}" type="datetimeFigureOut">
              <a:rPr lang="en-US" smtClean="0"/>
              <a:t>2/12/2020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52EF61-729F-494E-917F-2E306FBD3BE1}" type="slidenum">
              <a:rPr lang="en-US" smtClean="0"/>
              <a:t>‹Nº›</a:t>
            </a:fld>
            <a:endParaRPr lang="en-US"/>
          </a:p>
        </p:txBody>
      </p:sp>
    </p:spTree>
    <p:extLst>
      <p:ext uri="{BB962C8B-B14F-4D97-AF65-F5344CB8AC3E}">
        <p14:creationId xmlns:p14="http://schemas.microsoft.com/office/powerpoint/2010/main" val="115358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6D254D-CFBE-4360-A88E-1C42395D7945}"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52EF61-729F-494E-917F-2E306FBD3BE1}" type="slidenum">
              <a:rPr lang="en-US" smtClean="0"/>
              <a:t>‹Nº›</a:t>
            </a:fld>
            <a:endParaRPr lang="en-US"/>
          </a:p>
        </p:txBody>
      </p:sp>
    </p:spTree>
    <p:extLst>
      <p:ext uri="{BB962C8B-B14F-4D97-AF65-F5344CB8AC3E}">
        <p14:creationId xmlns:p14="http://schemas.microsoft.com/office/powerpoint/2010/main" val="313739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6D254D-CFBE-4360-A88E-1C42395D7945}" type="datetimeFigureOut">
              <a:rPr lang="en-US" smtClean="0"/>
              <a:t>2/12/2020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52EF61-729F-494E-917F-2E306FBD3BE1}"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3274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RESIDENTES</a:t>
            </a:r>
            <a:endParaRPr lang="en-US" dirty="0"/>
          </a:p>
        </p:txBody>
      </p:sp>
      <p:sp>
        <p:nvSpPr>
          <p:cNvPr id="3" name="Subtítulo 2"/>
          <p:cNvSpPr>
            <a:spLocks noGrp="1"/>
          </p:cNvSpPr>
          <p:nvPr>
            <p:ph type="subTitle" idx="1"/>
          </p:nvPr>
        </p:nvSpPr>
        <p:spPr/>
        <p:txBody>
          <a:bodyPr/>
          <a:lstStyle/>
          <a:p>
            <a:r>
              <a:rPr lang="es-MX" dirty="0" smtClean="0"/>
              <a:t>Sistema para administrar colonias, fraccionamientos, conjuntos residenciales y condominios</a:t>
            </a:r>
            <a:endParaRPr lang="es-MX" dirty="0"/>
          </a:p>
        </p:txBody>
      </p:sp>
    </p:spTree>
    <p:extLst>
      <p:ext uri="{BB962C8B-B14F-4D97-AF65-F5344CB8AC3E}">
        <p14:creationId xmlns:p14="http://schemas.microsoft.com/office/powerpoint/2010/main" val="4224064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a:t>
            </a:r>
            <a:endParaRPr lang="en-US" dirty="0"/>
          </a:p>
        </p:txBody>
      </p:sp>
      <p:sp>
        <p:nvSpPr>
          <p:cNvPr id="3" name="Marcador de contenido 2"/>
          <p:cNvSpPr>
            <a:spLocks noGrp="1"/>
          </p:cNvSpPr>
          <p:nvPr>
            <p:ph idx="1"/>
          </p:nvPr>
        </p:nvSpPr>
        <p:spPr/>
        <p:txBody>
          <a:bodyPr>
            <a:normAutofit/>
          </a:bodyPr>
          <a:lstStyle/>
          <a:p>
            <a:endParaRPr lang="es-ES" sz="1800" dirty="0" smtClean="0"/>
          </a:p>
          <a:p>
            <a:r>
              <a:rPr lang="es-ES" sz="1700" b="1" dirty="0" smtClean="0"/>
              <a:t>Red Socio-vecinal:</a:t>
            </a:r>
          </a:p>
          <a:p>
            <a:r>
              <a:rPr lang="es-ES" sz="1700" dirty="0" smtClean="0"/>
              <a:t>Contamos con una red social interna, única en este tipo de plataformas, que es de uso exclusivo para los vecinos del conjunto, donde pueden crear comunidades virtuales para el intercambio de información.</a:t>
            </a:r>
          </a:p>
          <a:p>
            <a:pPr marL="0" indent="0">
              <a:buNone/>
            </a:pPr>
            <a:endParaRPr lang="es-ES" sz="1700" dirty="0" smtClean="0"/>
          </a:p>
          <a:p>
            <a:r>
              <a:rPr lang="es-ES" sz="1700" b="1" dirty="0" smtClean="0"/>
              <a:t>Centro de noticias:</a:t>
            </a:r>
          </a:p>
          <a:p>
            <a:r>
              <a:rPr lang="es-ES" sz="1700" dirty="0" smtClean="0"/>
              <a:t>Además de la plataforma de administración y comunicación; contarás con un centro de noticias para publicitar tu conjunto residencial hacia el exterior. Coloca noticias, eventos exitosos y todo aquello que promocione y dé plusvalía a tu conjunto.</a:t>
            </a:r>
          </a:p>
          <a:p>
            <a:endParaRPr lang="es-ES" sz="1700" dirty="0"/>
          </a:p>
          <a:p>
            <a:endParaRPr lang="en-US" dirty="0"/>
          </a:p>
        </p:txBody>
      </p:sp>
    </p:spTree>
    <p:extLst>
      <p:ext uri="{BB962C8B-B14F-4D97-AF65-F5344CB8AC3E}">
        <p14:creationId xmlns:p14="http://schemas.microsoft.com/office/powerpoint/2010/main" val="3330827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Modulo de Registro de Visitantes</a:t>
            </a:r>
            <a:endParaRPr lang="en-US" dirty="0"/>
          </a:p>
        </p:txBody>
      </p:sp>
      <p:sp>
        <p:nvSpPr>
          <p:cNvPr id="3" name="Marcador de contenido 2"/>
          <p:cNvSpPr>
            <a:spLocks noGrp="1"/>
          </p:cNvSpPr>
          <p:nvPr>
            <p:ph idx="1"/>
          </p:nvPr>
        </p:nvSpPr>
        <p:spPr>
          <a:xfrm>
            <a:off x="1097280" y="1845734"/>
            <a:ext cx="4833257" cy="4023360"/>
          </a:xfrm>
        </p:spPr>
        <p:txBody>
          <a:bodyPr/>
          <a:lstStyle/>
          <a:p>
            <a:endParaRPr lang="es-ES" dirty="0" smtClean="0"/>
          </a:p>
          <a:p>
            <a:r>
              <a:rPr lang="es-ES" sz="1700" dirty="0" smtClean="0">
                <a:solidFill>
                  <a:schemeClr val="tx1"/>
                </a:solidFill>
              </a:rPr>
              <a:t>Controla </a:t>
            </a:r>
            <a:r>
              <a:rPr lang="es-ES" sz="1700" dirty="0">
                <a:solidFill>
                  <a:schemeClr val="tx1"/>
                </a:solidFill>
              </a:rPr>
              <a:t>el acceso de las personas que ingresan a tu conjunto residencial.</a:t>
            </a:r>
          </a:p>
          <a:p>
            <a:r>
              <a:rPr lang="es-ES" sz="1700" dirty="0">
                <a:solidFill>
                  <a:schemeClr val="tx1"/>
                </a:solidFill>
              </a:rPr>
              <a:t>Elimina las bitácoras de registro de vehículos en papel.</a:t>
            </a:r>
          </a:p>
          <a:p>
            <a:r>
              <a:rPr lang="es-ES" sz="1700" dirty="0">
                <a:solidFill>
                  <a:schemeClr val="tx1"/>
                </a:solidFill>
              </a:rPr>
              <a:t>Obtén informes sobre hora de entrada, de salida, datos de vehículo y datos personales de los visitantes.</a:t>
            </a:r>
          </a:p>
          <a:p>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435" y="2133117"/>
            <a:ext cx="4023360" cy="3013636"/>
          </a:xfrm>
          <a:prstGeom prst="rect">
            <a:avLst/>
          </a:prstGeom>
        </p:spPr>
      </p:pic>
    </p:spTree>
    <p:extLst>
      <p:ext uri="{BB962C8B-B14F-4D97-AF65-F5344CB8AC3E}">
        <p14:creationId xmlns:p14="http://schemas.microsoft.com/office/powerpoint/2010/main" val="384658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a:t>
            </a:r>
            <a:endParaRPr lang="en-US" dirty="0"/>
          </a:p>
        </p:txBody>
      </p:sp>
      <p:sp>
        <p:nvSpPr>
          <p:cNvPr id="3" name="Marcador de contenido 2"/>
          <p:cNvSpPr>
            <a:spLocks noGrp="1"/>
          </p:cNvSpPr>
          <p:nvPr>
            <p:ph idx="1"/>
          </p:nvPr>
        </p:nvSpPr>
        <p:spPr/>
        <p:txBody>
          <a:bodyPr>
            <a:normAutofit fontScale="92500" lnSpcReduction="10000"/>
          </a:bodyPr>
          <a:lstStyle/>
          <a:p>
            <a:r>
              <a:rPr lang="es-ES" sz="1800" b="1" dirty="0" smtClean="0"/>
              <a:t>Programa:</a:t>
            </a:r>
            <a:endParaRPr lang="es-ES" sz="1800" b="1" dirty="0"/>
          </a:p>
          <a:p>
            <a:r>
              <a:rPr lang="es-ES" sz="1800" dirty="0"/>
              <a:t>Cada colono especifica las fechas y los datos de las personas que ingresarán a su domicilio desde su cuenta de usuario. Ya sean visitas, proveedores o personal de apoyo doméstico. Recibe notificaciones en nuestra app de las entradas y salidas de la visitas a su domicilio</a:t>
            </a:r>
            <a:r>
              <a:rPr lang="es-ES" sz="1800" dirty="0" smtClean="0"/>
              <a:t>.</a:t>
            </a:r>
          </a:p>
          <a:p>
            <a:endParaRPr lang="es-ES" sz="1800" dirty="0"/>
          </a:p>
          <a:p>
            <a:r>
              <a:rPr lang="es-ES" sz="1800" b="1" dirty="0" smtClean="0"/>
              <a:t>Registra:</a:t>
            </a:r>
            <a:endParaRPr lang="es-ES" sz="1800" b="1" dirty="0"/>
          </a:p>
          <a:p>
            <a:r>
              <a:rPr lang="es-ES" sz="1800" dirty="0"/>
              <a:t>El vigilante confirma en la plataforma el pre-registro del visitante. Al encontrarlo en el listado, captura imagen del vehículo, de la identificación y registra su entrada. En caso de visitas recurrentes la plataforma recupera los datos previamente registrados optimizando los tiempos de acceso</a:t>
            </a:r>
            <a:r>
              <a:rPr lang="es-ES" sz="1800" dirty="0" smtClean="0"/>
              <a:t>.</a:t>
            </a:r>
          </a:p>
          <a:p>
            <a:r>
              <a:rPr lang="es-ES" sz="1800" b="1" dirty="0"/>
              <a:t/>
            </a:r>
            <a:br>
              <a:rPr lang="es-ES" sz="1800" b="1" dirty="0"/>
            </a:br>
            <a:r>
              <a:rPr lang="es-ES" sz="1800" b="1" dirty="0" smtClean="0"/>
              <a:t>Informes:</a:t>
            </a:r>
            <a:endParaRPr lang="es-ES" sz="1800" b="1" dirty="0"/>
          </a:p>
          <a:p>
            <a:r>
              <a:rPr lang="es-ES" sz="1800" dirty="0"/>
              <a:t>El </a:t>
            </a:r>
            <a:r>
              <a:rPr lang="es-ES" sz="1800" dirty="0" smtClean="0"/>
              <a:t>administrador </a:t>
            </a:r>
            <a:r>
              <a:rPr lang="es-ES" sz="1800" dirty="0"/>
              <a:t>de la plataforma cuenta con una bitácora digital diaria e histórica, que le informa sobre horas de entrada y salida, datos del vehículo y datos de las personas que ingresaron al conjunto residencial.</a:t>
            </a:r>
          </a:p>
          <a:p>
            <a:endParaRPr lang="en-US" dirty="0"/>
          </a:p>
        </p:txBody>
      </p:sp>
    </p:spTree>
    <p:extLst>
      <p:ext uri="{BB962C8B-B14F-4D97-AF65-F5344CB8AC3E}">
        <p14:creationId xmlns:p14="http://schemas.microsoft.com/office/powerpoint/2010/main" val="95715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Planes a futuro</a:t>
            </a:r>
            <a:endParaRPr lang="en-US" dirty="0"/>
          </a:p>
        </p:txBody>
      </p:sp>
      <p:sp>
        <p:nvSpPr>
          <p:cNvPr id="3" name="Marcador de contenido 2"/>
          <p:cNvSpPr>
            <a:spLocks noGrp="1"/>
          </p:cNvSpPr>
          <p:nvPr>
            <p:ph idx="1"/>
          </p:nvPr>
        </p:nvSpPr>
        <p:spPr/>
        <p:txBody>
          <a:bodyPr>
            <a:normAutofit/>
          </a:bodyPr>
          <a:lstStyle/>
          <a:p>
            <a:r>
              <a:rPr lang="es-MX" sz="1700" dirty="0" smtClean="0"/>
              <a:t>Conexión de sistema Residentes con plumillas de acceso vehicular electrónicas.</a:t>
            </a:r>
          </a:p>
          <a:p>
            <a:r>
              <a:rPr lang="es-MX" sz="1700" dirty="0" smtClean="0"/>
              <a:t>Apertura automática para quienes no tiene ADUEDO</a:t>
            </a:r>
          </a:p>
          <a:p>
            <a:r>
              <a:rPr lang="es-MX" sz="1700" dirty="0" smtClean="0"/>
              <a:t>Vecinos con adeudo abrirán de forma manual.</a:t>
            </a:r>
            <a:endParaRPr lang="en-US" sz="1700" dirty="0"/>
          </a:p>
        </p:txBody>
      </p:sp>
    </p:spTree>
    <p:extLst>
      <p:ext uri="{BB962C8B-B14F-4D97-AF65-F5344CB8AC3E}">
        <p14:creationId xmlns:p14="http://schemas.microsoft.com/office/powerpoint/2010/main" val="355241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GomeZoft</a:t>
            </a:r>
            <a:endParaRPr lang="en-US" dirty="0"/>
          </a:p>
        </p:txBody>
      </p:sp>
      <p:sp>
        <p:nvSpPr>
          <p:cNvPr id="3" name="Marcador de contenido 2"/>
          <p:cNvSpPr>
            <a:spLocks noGrp="1"/>
          </p:cNvSpPr>
          <p:nvPr>
            <p:ph idx="1"/>
          </p:nvPr>
        </p:nvSpPr>
        <p:spPr/>
        <p:txBody>
          <a:bodyPr>
            <a:normAutofit/>
          </a:bodyPr>
          <a:lstStyle/>
          <a:p>
            <a:r>
              <a:rPr lang="es-MX" sz="1700" b="1" dirty="0"/>
              <a:t>¿Quienes Somos?</a:t>
            </a:r>
          </a:p>
          <a:p>
            <a:r>
              <a:rPr lang="es-MX" sz="1700" dirty="0" smtClean="0"/>
              <a:t>Nosotros somos GomeZoft, empresa nueva, constituida por jóvenes emprendedores mexicanos.</a:t>
            </a:r>
            <a:endParaRPr lang="es-MX" sz="1700" dirty="0"/>
          </a:p>
          <a:p>
            <a:r>
              <a:rPr lang="es-MX" sz="1700" b="1" dirty="0" smtClean="0"/>
              <a:t>Misión</a:t>
            </a:r>
          </a:p>
          <a:p>
            <a:r>
              <a:rPr lang="es-MX" sz="1700" dirty="0" smtClean="0"/>
              <a:t>Somos una empresa proveedora de herramientas tecnológicas que ayudaran a satisfacer y automatizar procesos que intervienen en al atención de tus necesidades, haciendo tus tareas cotidianas mas sencillas.</a:t>
            </a:r>
          </a:p>
          <a:p>
            <a:r>
              <a:rPr lang="es-MX" sz="1700" b="1" dirty="0" smtClean="0"/>
              <a:t>Visión</a:t>
            </a:r>
          </a:p>
          <a:p>
            <a:r>
              <a:rPr lang="es-MX" sz="1700" dirty="0" smtClean="0"/>
              <a:t>Ser líderes en automatización de procesos que facilitarían tus tareas del día a día. Siendo nosotros la puerta que conecta tu vida cotidiana con la tecnología.</a:t>
            </a:r>
            <a:endParaRPr lang="en-US" sz="1700" dirty="0"/>
          </a:p>
        </p:txBody>
      </p:sp>
    </p:spTree>
    <p:extLst>
      <p:ext uri="{BB962C8B-B14F-4D97-AF65-F5344CB8AC3E}">
        <p14:creationId xmlns:p14="http://schemas.microsoft.com/office/powerpoint/2010/main" val="100411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GomeZoft</a:t>
            </a:r>
            <a:endParaRPr lang="en-US" dirty="0"/>
          </a:p>
        </p:txBody>
      </p:sp>
      <p:sp>
        <p:nvSpPr>
          <p:cNvPr id="3" name="Marcador de contenido 2"/>
          <p:cNvSpPr>
            <a:spLocks noGrp="1"/>
          </p:cNvSpPr>
          <p:nvPr>
            <p:ph idx="1"/>
          </p:nvPr>
        </p:nvSpPr>
        <p:spPr/>
        <p:txBody>
          <a:bodyPr/>
          <a:lstStyle/>
          <a:p>
            <a:r>
              <a:rPr lang="es-MX" b="1" dirty="0" smtClean="0"/>
              <a:t>¿Qué ofrecemos?</a:t>
            </a:r>
          </a:p>
          <a:p>
            <a:pPr>
              <a:buFont typeface="Wingdings" panose="05000000000000000000" pitchFamily="2" charset="2"/>
              <a:buChar char="q"/>
            </a:pPr>
            <a:r>
              <a:rPr lang="es-MX" dirty="0" smtClean="0"/>
              <a:t>Servicio personalizado, de acuerdo a tus necesidades.</a:t>
            </a:r>
          </a:p>
          <a:p>
            <a:pPr>
              <a:buFont typeface="Wingdings" panose="05000000000000000000" pitchFamily="2" charset="2"/>
              <a:buChar char="q"/>
            </a:pPr>
            <a:r>
              <a:rPr lang="es-MX" dirty="0" smtClean="0"/>
              <a:t>Mantenerte al día con las soluciones tecnológicas.</a:t>
            </a:r>
          </a:p>
          <a:p>
            <a:pPr>
              <a:buFont typeface="Wingdings" panose="05000000000000000000" pitchFamily="2" charset="2"/>
              <a:buChar char="q"/>
            </a:pPr>
            <a:r>
              <a:rPr lang="es-MX" dirty="0" smtClean="0"/>
              <a:t>Entender tu problemática y ofrecer soluciones.</a:t>
            </a:r>
          </a:p>
          <a:p>
            <a:pPr>
              <a:buFont typeface="Wingdings" panose="05000000000000000000" pitchFamily="2" charset="2"/>
              <a:buChar char="q"/>
            </a:pPr>
            <a:r>
              <a:rPr lang="es-MX" dirty="0" smtClean="0"/>
              <a:t>Entregas funcionales, por fases.</a:t>
            </a:r>
          </a:p>
          <a:p>
            <a:pPr>
              <a:buFont typeface="Wingdings" panose="05000000000000000000" pitchFamily="2" charset="2"/>
              <a:buChar char="q"/>
            </a:pPr>
            <a:r>
              <a:rPr lang="es-MX" dirty="0" smtClean="0"/>
              <a:t>Sistema amigable.</a:t>
            </a:r>
          </a:p>
          <a:p>
            <a:pPr>
              <a:buFont typeface="Wingdings" panose="05000000000000000000" pitchFamily="2" charset="2"/>
              <a:buChar char="q"/>
            </a:pPr>
            <a:r>
              <a:rPr lang="es-MX" dirty="0" smtClean="0"/>
              <a:t>Alta disponibilidad en cualquier dispositivo, por medio de internet.</a:t>
            </a:r>
          </a:p>
          <a:p>
            <a:pPr>
              <a:buFont typeface="Wingdings" panose="05000000000000000000" pitchFamily="2" charset="2"/>
              <a:buChar char="q"/>
            </a:pPr>
            <a:r>
              <a:rPr lang="es-MX" dirty="0" smtClean="0"/>
              <a:t>Soporte en línea o presencial.</a:t>
            </a:r>
          </a:p>
          <a:p>
            <a:endParaRPr lang="es-MX" dirty="0" smtClean="0"/>
          </a:p>
          <a:p>
            <a:endParaRPr lang="es-MX" dirty="0" smtClean="0"/>
          </a:p>
        </p:txBody>
      </p:sp>
    </p:spTree>
    <p:extLst>
      <p:ext uri="{BB962C8B-B14F-4D97-AF65-F5344CB8AC3E}">
        <p14:creationId xmlns:p14="http://schemas.microsoft.com/office/powerpoint/2010/main" val="119645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RESIDENTES</a:t>
            </a:r>
            <a:endParaRPr lang="en-US" dirty="0"/>
          </a:p>
        </p:txBody>
      </p:sp>
      <p:sp>
        <p:nvSpPr>
          <p:cNvPr id="3" name="Marcador de contenido 2"/>
          <p:cNvSpPr>
            <a:spLocks noGrp="1"/>
          </p:cNvSpPr>
          <p:nvPr>
            <p:ph idx="1"/>
          </p:nvPr>
        </p:nvSpPr>
        <p:spPr/>
        <p:txBody>
          <a:bodyPr/>
          <a:lstStyle/>
          <a:p>
            <a:r>
              <a:rPr lang="es-MX" dirty="0" smtClean="0"/>
              <a:t>Módulos.</a:t>
            </a:r>
          </a:p>
          <a:p>
            <a:endParaRPr lang="en-US" dirty="0"/>
          </a:p>
        </p:txBody>
      </p:sp>
      <p:sp>
        <p:nvSpPr>
          <p:cNvPr id="4" name="Rectángulo 3"/>
          <p:cNvSpPr/>
          <p:nvPr/>
        </p:nvSpPr>
        <p:spPr>
          <a:xfrm>
            <a:off x="2447109" y="3377959"/>
            <a:ext cx="194201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Administrativo</a:t>
            </a:r>
            <a:endParaRPr lang="en-US" dirty="0"/>
          </a:p>
        </p:txBody>
      </p:sp>
      <p:sp>
        <p:nvSpPr>
          <p:cNvPr id="5" name="Rectángulo 4"/>
          <p:cNvSpPr/>
          <p:nvPr/>
        </p:nvSpPr>
        <p:spPr>
          <a:xfrm>
            <a:off x="4872446" y="3377959"/>
            <a:ext cx="1942011"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Vecino</a:t>
            </a:r>
            <a:endParaRPr lang="en-US" dirty="0"/>
          </a:p>
        </p:txBody>
      </p:sp>
      <p:sp>
        <p:nvSpPr>
          <p:cNvPr id="6" name="Rectángulo 5"/>
          <p:cNvSpPr/>
          <p:nvPr/>
        </p:nvSpPr>
        <p:spPr>
          <a:xfrm>
            <a:off x="7297783" y="3377959"/>
            <a:ext cx="1942011"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smtClean="0"/>
              <a:t>Registro Visitantes</a:t>
            </a:r>
            <a:endParaRPr lang="en-US" dirty="0"/>
          </a:p>
        </p:txBody>
      </p:sp>
    </p:spTree>
    <p:extLst>
      <p:ext uri="{BB962C8B-B14F-4D97-AF65-F5344CB8AC3E}">
        <p14:creationId xmlns:p14="http://schemas.microsoft.com/office/powerpoint/2010/main" val="80319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Modulo Administrativo</a:t>
            </a:r>
            <a:endParaRPr lang="en-US" dirty="0"/>
          </a:p>
        </p:txBody>
      </p:sp>
      <p:sp>
        <p:nvSpPr>
          <p:cNvPr id="3" name="Marcador de contenido 2"/>
          <p:cNvSpPr>
            <a:spLocks noGrp="1"/>
          </p:cNvSpPr>
          <p:nvPr>
            <p:ph idx="1"/>
          </p:nvPr>
        </p:nvSpPr>
        <p:spPr>
          <a:xfrm>
            <a:off x="5547360" y="1845734"/>
            <a:ext cx="5608320" cy="4023360"/>
          </a:xfrm>
        </p:spPr>
        <p:txBody>
          <a:bodyPr/>
          <a:lstStyle/>
          <a:p>
            <a:endParaRPr lang="es-ES" sz="1700" dirty="0" smtClean="0"/>
          </a:p>
          <a:p>
            <a:r>
              <a:rPr lang="es-ES" sz="1700" dirty="0" smtClean="0">
                <a:solidFill>
                  <a:schemeClr val="tx1"/>
                </a:solidFill>
              </a:rPr>
              <a:t>Realiza </a:t>
            </a:r>
            <a:r>
              <a:rPr lang="es-ES" sz="1700" dirty="0">
                <a:solidFill>
                  <a:schemeClr val="tx1"/>
                </a:solidFill>
              </a:rPr>
              <a:t>las tareas administrativas de tu conjunto residencial desde cualquier dispositivo.</a:t>
            </a:r>
          </a:p>
          <a:p>
            <a:r>
              <a:rPr lang="es-ES" sz="1700" dirty="0"/>
              <a:t>Agiliza los procesos de comunicación y toma de </a:t>
            </a:r>
            <a:r>
              <a:rPr lang="es-ES" sz="1700" dirty="0" smtClean="0"/>
              <a:t>decisiones </a:t>
            </a:r>
            <a:r>
              <a:rPr lang="es-ES" sz="1700" dirty="0"/>
              <a:t>con tus vecinos.</a:t>
            </a:r>
          </a:p>
          <a:p>
            <a:r>
              <a:rPr lang="es-ES" sz="1700" dirty="0"/>
              <a:t>Facilita la promoción de productos y servicios entre los vecinos.</a:t>
            </a:r>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70078"/>
            <a:ext cx="3812511" cy="2537053"/>
          </a:xfrm>
          <a:prstGeom prst="rect">
            <a:avLst/>
          </a:prstGeom>
        </p:spPr>
      </p:pic>
    </p:spTree>
    <p:extLst>
      <p:ext uri="{BB962C8B-B14F-4D97-AF65-F5344CB8AC3E}">
        <p14:creationId xmlns:p14="http://schemas.microsoft.com/office/powerpoint/2010/main" val="75715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a:t>
            </a:r>
            <a:endParaRPr lang="en-US" dirty="0"/>
          </a:p>
        </p:txBody>
      </p:sp>
      <p:sp>
        <p:nvSpPr>
          <p:cNvPr id="3" name="Marcador de contenido 2"/>
          <p:cNvSpPr>
            <a:spLocks noGrp="1"/>
          </p:cNvSpPr>
          <p:nvPr>
            <p:ph idx="1"/>
          </p:nvPr>
        </p:nvSpPr>
        <p:spPr/>
        <p:txBody>
          <a:bodyPr>
            <a:normAutofit/>
          </a:bodyPr>
          <a:lstStyle/>
          <a:p>
            <a:r>
              <a:rPr lang="es-MX" sz="1700" b="1" dirty="0" smtClean="0">
                <a:solidFill>
                  <a:schemeClr val="tx1"/>
                </a:solidFill>
              </a:rPr>
              <a:t>Amigable:</a:t>
            </a:r>
          </a:p>
          <a:p>
            <a:r>
              <a:rPr lang="es-ES" sz="1700" dirty="0">
                <a:solidFill>
                  <a:schemeClr val="tx1"/>
                </a:solidFill>
              </a:rPr>
              <a:t>Nuestra plataforma tiene un manejo de información muy amigable, es sencilla de utilizar; gestiona fácilmente toda la información de tu conjunto residencial</a:t>
            </a:r>
            <a:r>
              <a:rPr lang="es-ES" sz="1700" dirty="0" smtClean="0">
                <a:solidFill>
                  <a:schemeClr val="tx1"/>
                </a:solidFill>
              </a:rPr>
              <a:t>.</a:t>
            </a:r>
          </a:p>
          <a:p>
            <a:endParaRPr lang="es-MX" sz="1700" dirty="0" smtClean="0">
              <a:solidFill>
                <a:schemeClr val="tx1"/>
              </a:solidFill>
            </a:endParaRPr>
          </a:p>
          <a:p>
            <a:r>
              <a:rPr lang="es-MX" sz="1700" b="1" dirty="0" smtClean="0">
                <a:solidFill>
                  <a:schemeClr val="tx1"/>
                </a:solidFill>
              </a:rPr>
              <a:t>Transparencia:</a:t>
            </a:r>
          </a:p>
          <a:p>
            <a:r>
              <a:rPr lang="es-ES" sz="1700" dirty="0">
                <a:solidFill>
                  <a:schemeClr val="tx1"/>
                </a:solidFill>
              </a:rPr>
              <a:t>A través de los informes periódicos de ingresos y egresos, balances y estados de cuenta por lote, los administradores podrán transparentar, ante los vecinos, el manejo del dinero</a:t>
            </a:r>
            <a:r>
              <a:rPr lang="es-ES" sz="1700" dirty="0" smtClean="0">
                <a:solidFill>
                  <a:schemeClr val="tx1"/>
                </a:solidFill>
              </a:rPr>
              <a:t>.</a:t>
            </a:r>
          </a:p>
          <a:p>
            <a:endParaRPr lang="es-MX" sz="1700" dirty="0" smtClean="0">
              <a:solidFill>
                <a:schemeClr val="tx1"/>
              </a:solidFill>
            </a:endParaRPr>
          </a:p>
          <a:p>
            <a:r>
              <a:rPr lang="es-ES" sz="1700" b="1" dirty="0" smtClean="0">
                <a:solidFill>
                  <a:schemeClr val="tx1"/>
                </a:solidFill>
              </a:rPr>
              <a:t>Comunicación:</a:t>
            </a:r>
            <a:endParaRPr lang="es-ES" sz="1700" b="1" dirty="0">
              <a:solidFill>
                <a:schemeClr val="tx1"/>
              </a:solidFill>
            </a:endParaRPr>
          </a:p>
          <a:p>
            <a:r>
              <a:rPr lang="es-ES" sz="1700" dirty="0">
                <a:solidFill>
                  <a:schemeClr val="tx1"/>
                </a:solidFill>
              </a:rPr>
              <a:t>Agiliza la comunicación entre administradores y vecinos: cuentas personalizadas para cada uno, envío de notificaciones, documentos, quejas y sugerencias en tiempo real.</a:t>
            </a:r>
            <a:endParaRPr lang="es-MX" sz="1700" dirty="0">
              <a:solidFill>
                <a:schemeClr val="tx1"/>
              </a:solidFill>
            </a:endParaRPr>
          </a:p>
        </p:txBody>
      </p:sp>
    </p:spTree>
    <p:extLst>
      <p:ext uri="{BB962C8B-B14F-4D97-AF65-F5344CB8AC3E}">
        <p14:creationId xmlns:p14="http://schemas.microsoft.com/office/powerpoint/2010/main" val="89945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a:t>
            </a:r>
            <a:endParaRPr lang="en-US" dirty="0"/>
          </a:p>
        </p:txBody>
      </p:sp>
      <p:sp>
        <p:nvSpPr>
          <p:cNvPr id="3" name="Marcador de contenido 2"/>
          <p:cNvSpPr>
            <a:spLocks noGrp="1"/>
          </p:cNvSpPr>
          <p:nvPr>
            <p:ph idx="1"/>
          </p:nvPr>
        </p:nvSpPr>
        <p:spPr/>
        <p:txBody>
          <a:bodyPr>
            <a:normAutofit/>
          </a:bodyPr>
          <a:lstStyle/>
          <a:p>
            <a:r>
              <a:rPr lang="es-MX" sz="1700" b="1" dirty="0" smtClean="0"/>
              <a:t>Reserva de Áreas Comunes:</a:t>
            </a:r>
          </a:p>
          <a:p>
            <a:r>
              <a:rPr lang="es-MX" sz="1700" dirty="0" smtClean="0"/>
              <a:t>Agenda y visualiza eventos privados o públicos; identifica las fechas disponibles para las áreas comunes.</a:t>
            </a:r>
          </a:p>
          <a:p>
            <a:endParaRPr lang="es-ES" sz="1700" dirty="0"/>
          </a:p>
          <a:p>
            <a:r>
              <a:rPr lang="es-ES" sz="1700" b="1" dirty="0"/>
              <a:t>Quejas y </a:t>
            </a:r>
            <a:r>
              <a:rPr lang="es-ES" sz="1700" b="1" dirty="0" smtClean="0"/>
              <a:t>sugerencias:</a:t>
            </a:r>
            <a:endParaRPr lang="es-ES" sz="1700" b="1" dirty="0"/>
          </a:p>
          <a:p>
            <a:r>
              <a:rPr lang="es-ES" sz="1700" dirty="0"/>
              <a:t>Envío, recepción y seguimiento a las quejas y sugerencias de los vecinos</a:t>
            </a:r>
            <a:r>
              <a:rPr lang="es-ES" sz="1700" dirty="0" smtClean="0"/>
              <a:t>.</a:t>
            </a:r>
          </a:p>
          <a:p>
            <a:endParaRPr lang="es-ES" sz="1700" dirty="0"/>
          </a:p>
          <a:p>
            <a:r>
              <a:rPr lang="es-ES" sz="1700" b="1" dirty="0" smtClean="0"/>
              <a:t>Encuestas:</a:t>
            </a:r>
            <a:endParaRPr lang="es-ES" sz="1700" b="1" dirty="0"/>
          </a:p>
          <a:p>
            <a:r>
              <a:rPr lang="es-ES" sz="1700" dirty="0"/>
              <a:t>Diseña encuestas electrónicas para todos los colonos o para aquellos que se encuentran al corriente en sus cuotas de mantenimiento. Obtén reportes automáticos sobre los resultados.</a:t>
            </a:r>
            <a:endParaRPr lang="en-US" sz="1700" dirty="0"/>
          </a:p>
        </p:txBody>
      </p:sp>
    </p:spTree>
    <p:extLst>
      <p:ext uri="{BB962C8B-B14F-4D97-AF65-F5344CB8AC3E}">
        <p14:creationId xmlns:p14="http://schemas.microsoft.com/office/powerpoint/2010/main" val="88610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Modulo Vecino</a:t>
            </a:r>
            <a:endParaRPr lang="en-US" dirty="0"/>
          </a:p>
        </p:txBody>
      </p:sp>
      <p:sp>
        <p:nvSpPr>
          <p:cNvPr id="3" name="Marcador de contenido 2"/>
          <p:cNvSpPr>
            <a:spLocks noGrp="1"/>
          </p:cNvSpPr>
          <p:nvPr>
            <p:ph idx="1"/>
          </p:nvPr>
        </p:nvSpPr>
        <p:spPr>
          <a:xfrm>
            <a:off x="1097280" y="1845734"/>
            <a:ext cx="4711337" cy="4023360"/>
          </a:xfrm>
        </p:spPr>
        <p:txBody>
          <a:bodyPr>
            <a:normAutofit/>
          </a:bodyPr>
          <a:lstStyle/>
          <a:p>
            <a:endParaRPr lang="es-ES" sz="1700" dirty="0" smtClean="0"/>
          </a:p>
          <a:p>
            <a:r>
              <a:rPr lang="es-ES" sz="1700" dirty="0" smtClean="0"/>
              <a:t>Podrás </a:t>
            </a:r>
            <a:r>
              <a:rPr lang="es-ES" sz="1700" dirty="0"/>
              <a:t>visualizar de forma sencilla el estado de cuenta de cada lote y los atrasos en cuotas de mantenimiento</a:t>
            </a:r>
            <a:r>
              <a:rPr lang="es-ES" sz="1700" dirty="0" smtClean="0"/>
              <a:t>.</a:t>
            </a:r>
            <a:endParaRPr lang="es-ES" sz="1700" dirty="0"/>
          </a:p>
          <a:p>
            <a:r>
              <a:rPr lang="es-ES" sz="1700" dirty="0"/>
              <a:t>Si tu Conjunto Residencial no tiene una representación gráfica, ¡no te preocupes!, </a:t>
            </a:r>
            <a:r>
              <a:rPr lang="es-ES" sz="1700" dirty="0" smtClean="0"/>
              <a:t>RESIDENTES te </a:t>
            </a:r>
            <a:r>
              <a:rPr lang="es-ES" sz="1700" dirty="0"/>
              <a:t>presentará la información en forma de </a:t>
            </a:r>
            <a:r>
              <a:rPr lang="es-ES" sz="1700" dirty="0" smtClean="0"/>
              <a:t>listado.</a:t>
            </a:r>
          </a:p>
          <a:p>
            <a:r>
              <a:rPr lang="es-ES" sz="1700" dirty="0"/>
              <a:t>¿Necesitas un médico, un mecánico…? Ubica en tu mapa el lugar donde se encuentran los productos o los servicios que oferten los vecinos registrados.</a:t>
            </a:r>
            <a:endParaRPr lang="en-US" sz="1700" dirty="0"/>
          </a:p>
        </p:txBody>
      </p:sp>
      <p:pic>
        <p:nvPicPr>
          <p:cNvPr id="4" name="Imagen 3"/>
          <p:cNvPicPr>
            <a:picLocks noChangeAspect="1"/>
          </p:cNvPicPr>
          <p:nvPr/>
        </p:nvPicPr>
        <p:blipFill>
          <a:blip r:embed="rId2"/>
          <a:stretch>
            <a:fillRect/>
          </a:stretch>
        </p:blipFill>
        <p:spPr>
          <a:xfrm>
            <a:off x="6483532" y="1845734"/>
            <a:ext cx="4288971" cy="3688257"/>
          </a:xfrm>
          <a:prstGeom prst="rect">
            <a:avLst/>
          </a:prstGeom>
        </p:spPr>
      </p:pic>
    </p:spTree>
    <p:extLst>
      <p:ext uri="{BB962C8B-B14F-4D97-AF65-F5344CB8AC3E}">
        <p14:creationId xmlns:p14="http://schemas.microsoft.com/office/powerpoint/2010/main" val="247399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a:t>
            </a:r>
            <a:endParaRPr lang="en-US" dirty="0"/>
          </a:p>
        </p:txBody>
      </p:sp>
      <p:sp>
        <p:nvSpPr>
          <p:cNvPr id="3" name="Marcador de contenido 2"/>
          <p:cNvSpPr>
            <a:spLocks noGrp="1"/>
          </p:cNvSpPr>
          <p:nvPr>
            <p:ph idx="1"/>
          </p:nvPr>
        </p:nvSpPr>
        <p:spPr/>
        <p:txBody>
          <a:bodyPr>
            <a:normAutofit/>
          </a:bodyPr>
          <a:lstStyle/>
          <a:p>
            <a:r>
              <a:rPr lang="es-MX" sz="1700" b="1" dirty="0" smtClean="0"/>
              <a:t>Seguridad:</a:t>
            </a:r>
          </a:p>
          <a:p>
            <a:r>
              <a:rPr lang="es-MX" sz="1700" dirty="0" smtClean="0"/>
              <a:t>El </a:t>
            </a:r>
            <a:r>
              <a:rPr lang="es-MX" sz="1700" dirty="0"/>
              <a:t>usuario contara con botón de alerta, </a:t>
            </a:r>
            <a:r>
              <a:rPr lang="es-MX" sz="1700" dirty="0" smtClean="0"/>
              <a:t>desde cualquier </a:t>
            </a:r>
            <a:r>
              <a:rPr lang="es-MX" sz="1700" dirty="0"/>
              <a:t>dispositivo con </a:t>
            </a:r>
            <a:r>
              <a:rPr lang="es-MX" sz="1700" dirty="0" smtClean="0"/>
              <a:t>acceso </a:t>
            </a:r>
            <a:r>
              <a:rPr lang="es-MX" sz="1700" dirty="0"/>
              <a:t>a </a:t>
            </a:r>
            <a:r>
              <a:rPr lang="es-MX" sz="1700" dirty="0" smtClean="0"/>
              <a:t>internet</a:t>
            </a:r>
          </a:p>
          <a:p>
            <a:endParaRPr lang="es-MX" sz="1700" dirty="0" smtClean="0"/>
          </a:p>
          <a:p>
            <a:r>
              <a:rPr lang="es-MX" sz="1700" b="1" dirty="0" smtClean="0"/>
              <a:t>Pagos / Gastos:</a:t>
            </a:r>
          </a:p>
          <a:p>
            <a:r>
              <a:rPr lang="es-MX" sz="1700" dirty="0"/>
              <a:t>El usuario podrá domiciliar sus pagos o pagar directamente en </a:t>
            </a:r>
            <a:r>
              <a:rPr lang="es-MX" sz="1700" dirty="0" smtClean="0"/>
              <a:t>caja, podrá ver el estatus de sus pagos, en tiempo real. El usuario recibirá informes de los gastos / ingresos del fraccionamiento.</a:t>
            </a:r>
          </a:p>
          <a:p>
            <a:endParaRPr lang="es-MX" sz="1700" dirty="0" smtClean="0"/>
          </a:p>
          <a:p>
            <a:r>
              <a:rPr lang="es-ES" sz="1700" b="1" dirty="0">
                <a:solidFill>
                  <a:schemeClr val="tx1"/>
                </a:solidFill>
              </a:rPr>
              <a:t>Lotificación:</a:t>
            </a:r>
          </a:p>
          <a:p>
            <a:r>
              <a:rPr lang="es-ES" sz="1700" dirty="0">
                <a:solidFill>
                  <a:schemeClr val="tx1"/>
                </a:solidFill>
              </a:rPr>
              <a:t>Visualiza los lotes de tu conjunto residencial en un mapa y obtén toda la información de cada uno de ellos con un solo clic.</a:t>
            </a:r>
          </a:p>
          <a:p>
            <a:endParaRPr lang="es-MX" sz="1700" dirty="0"/>
          </a:p>
          <a:p>
            <a:pPr marL="0" indent="0">
              <a:buNone/>
            </a:pPr>
            <a:endParaRPr lang="es-MX" sz="1700" dirty="0" smtClean="0"/>
          </a:p>
          <a:p>
            <a:endParaRPr lang="en-US" dirty="0"/>
          </a:p>
        </p:txBody>
      </p:sp>
    </p:spTree>
    <p:extLst>
      <p:ext uri="{BB962C8B-B14F-4D97-AF65-F5344CB8AC3E}">
        <p14:creationId xmlns:p14="http://schemas.microsoft.com/office/powerpoint/2010/main" val="292085836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158</TotalTime>
  <Words>819</Words>
  <Application>Microsoft Office PowerPoint</Application>
  <PresentationFormat>Panorámica</PresentationFormat>
  <Paragraphs>85</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Calibri</vt:lpstr>
      <vt:lpstr>Calibri Light</vt:lpstr>
      <vt:lpstr>Wingdings</vt:lpstr>
      <vt:lpstr>Retrospección</vt:lpstr>
      <vt:lpstr>RESIDENTES</vt:lpstr>
      <vt:lpstr>GomeZoft</vt:lpstr>
      <vt:lpstr>GomeZoft</vt:lpstr>
      <vt:lpstr>RESIDENTES</vt:lpstr>
      <vt:lpstr>Modulo Administrativo</vt:lpstr>
      <vt:lpstr>Características</vt:lpstr>
      <vt:lpstr>Características</vt:lpstr>
      <vt:lpstr>Modulo Vecino</vt:lpstr>
      <vt:lpstr>Características</vt:lpstr>
      <vt:lpstr>Características</vt:lpstr>
      <vt:lpstr>Modulo de Registro de Visitantes</vt:lpstr>
      <vt:lpstr>Características</vt:lpstr>
      <vt:lpstr>Planes a futuro</vt:lpstr>
    </vt:vector>
  </TitlesOfParts>
  <Company>AT&amp;T Comunicaciones Digitales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RESIDENTES</dc:title>
  <dc:creator>GOMEZ FLORES, ABRAHAM RAGER</dc:creator>
  <cp:lastModifiedBy>GOMEZ FLORES, ABRAHAM RAGER</cp:lastModifiedBy>
  <cp:revision>16</cp:revision>
  <dcterms:created xsi:type="dcterms:W3CDTF">2020-02-12T06:29:21Z</dcterms:created>
  <dcterms:modified xsi:type="dcterms:W3CDTF">2020-02-13T00:05:43Z</dcterms:modified>
</cp:coreProperties>
</file>