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88" r:id="rId4"/>
    <p:sldId id="295" r:id="rId5"/>
    <p:sldId id="289" r:id="rId6"/>
    <p:sldId id="286" r:id="rId7"/>
    <p:sldId id="279" r:id="rId8"/>
    <p:sldId id="290" r:id="rId9"/>
    <p:sldId id="263" r:id="rId10"/>
    <p:sldId id="291" r:id="rId11"/>
    <p:sldId id="266" r:id="rId12"/>
    <p:sldId id="292" r:id="rId13"/>
    <p:sldId id="275" r:id="rId14"/>
    <p:sldId id="293" r:id="rId15"/>
    <p:sldId id="284" r:id="rId16"/>
    <p:sldId id="276" r:id="rId17"/>
    <p:sldId id="294" r:id="rId18"/>
    <p:sldId id="280" r:id="rId19"/>
    <p:sldId id="287" r:id="rId20"/>
    <p:sldId id="296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C35929-E9FE-4907-917D-E76BA7C83034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 descr="C:\Users\admin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057400"/>
            <a:ext cx="4724400" cy="3276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JENKINS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8229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WHAT IS JENKINS?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Jenkins is an open-source, Continuous Integration Tool.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 written in Java.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Server-based system running in a servlet container such as Apache Tomcat.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This is an award-winning application that monitors executions of repeated jobs, such as building a software project or jobs run by cron.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Jenkins has job types such as Freestyle, External, Multi-</a:t>
            </a:r>
            <a:r>
              <a:rPr lang="en-US" sz="1400" dirty="0" err="1" smtClean="0"/>
              <a:t>config</a:t>
            </a:r>
            <a:r>
              <a:rPr lang="en-US" sz="1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Jenkins has core functionality and flexibility allow it to fit in a variety of environments and can help streamline the development process for all stakeholders involved.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HISTORY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2005 - Hudson was first release by </a:t>
            </a:r>
            <a:r>
              <a:rPr lang="en-US" sz="1400" dirty="0" err="1" smtClean="0"/>
              <a:t>Kohsuke</a:t>
            </a:r>
            <a:r>
              <a:rPr lang="en-US" sz="1400" dirty="0" smtClean="0"/>
              <a:t> Kawaguchi of Sun Microsystems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2010 – Oracle bought Sun Microsystems  due to a naming dispute, Hudson was renamed to Jenkins  Oracle continued development of Hudson (as a branch of the original)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7200" y="4648200"/>
            <a:ext cx="82296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WHY JENKINS?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Jenkins is a highly configurable system by itself.</a:t>
            </a:r>
          </a:p>
          <a:p>
            <a:pPr>
              <a:buFont typeface="Wingdings" pitchFamily="2" charset="2"/>
              <a:buChar char="v"/>
            </a:pP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The additional community developed plug-in provide even more 'Flexibility'.</a:t>
            </a:r>
          </a:p>
          <a:p>
            <a:pPr>
              <a:buFont typeface="Wingdings" pitchFamily="2" charset="2"/>
              <a:buChar char="v"/>
            </a:pP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By combining Jenkins with Ant, </a:t>
            </a:r>
            <a:r>
              <a:rPr lang="en-US" sz="1400" dirty="0" err="1" smtClean="0"/>
              <a:t>Gradle</a:t>
            </a:r>
            <a:r>
              <a:rPr lang="en-US" sz="1400" dirty="0" smtClean="0"/>
              <a:t>, or other Build Automation tools, the possibilities are limitless.</a:t>
            </a:r>
          </a:p>
          <a:p>
            <a:pPr>
              <a:buFont typeface="Wingdings" pitchFamily="2" charset="2"/>
              <a:buChar char="v"/>
            </a:pP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Plug-ins enables integration with any kind of environments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533400"/>
          </a:xfrm>
        </p:spPr>
        <p:txBody>
          <a:bodyPr>
            <a:noAutofit/>
          </a:bodyPr>
          <a:lstStyle/>
          <a:p>
            <a:pPr marL="514350" indent="-514350"/>
            <a:r>
              <a:rPr lang="en-US" sz="3600" b="1" dirty="0" smtClean="0"/>
              <a:t>JENKINS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4876800"/>
            <a:ext cx="81534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AWARDS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InfoWorld Bossies Award, 2011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O'Reilly Open-Source Award, 2011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ALM&amp;SCM, SDTimes 100, 2010, 2011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GlassFish Community Innovation Award 2008</a:t>
            </a:r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Duke's Choice Award 2008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815340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BENEFITS</a:t>
            </a:r>
            <a:r>
              <a:rPr lang="en-US" sz="14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Generate test reports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 Integrate with many different Version Control Systems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 Push to various artifact repositories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 Deploys directly to production or test environments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 Notify stakeholders of build status  and many much..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/>
              <a:t>Jenkins also do an Deployment via Master and Slaves Method, but it is not an recommended process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57200" y="2895362"/>
            <a:ext cx="815340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USERS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LinkedIn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NASA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NETFLIX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EBay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Michelin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/>
              <a:t>Mozilla foundation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096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b="1" dirty="0" smtClean="0"/>
              <a:t>OTHER CIT TOOLS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772399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85800" y="5943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Experiment: Analyze the key differences between each tools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PLUG-INS</a:t>
            </a:r>
            <a:endParaRPr lang="en-US" sz="3600" b="1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772400" cy="4267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85800" y="1179493"/>
            <a:ext cx="77724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Plugins</a:t>
            </a:r>
            <a:r>
              <a:rPr lang="en-US" sz="1400" dirty="0" smtClean="0"/>
              <a:t> are the primary means of enhancing the functionality of  a </a:t>
            </a:r>
            <a:r>
              <a:rPr lang="en-US" sz="1400" b="1" dirty="0" smtClean="0"/>
              <a:t>Jenkins</a:t>
            </a:r>
            <a:r>
              <a:rPr lang="en-US" sz="1400" dirty="0" smtClean="0"/>
              <a:t> environment to suit organization- or user-specific needs. There are over a 2500 different </a:t>
            </a:r>
            <a:r>
              <a:rPr lang="en-US" sz="1400" b="1" dirty="0" err="1" smtClean="0"/>
              <a:t>plugins</a:t>
            </a:r>
            <a:r>
              <a:rPr lang="en-US" sz="1400" dirty="0" smtClean="0"/>
              <a:t> which can be installed on a </a:t>
            </a:r>
            <a:r>
              <a:rPr lang="en-US" sz="1400" b="1" dirty="0" smtClean="0"/>
              <a:t>Jenkins</a:t>
            </a:r>
            <a:r>
              <a:rPr lang="en-US" sz="1400" dirty="0" smtClean="0"/>
              <a:t> master and to integrate various build tools, cloud providers, analysis tools, and much more. This is an daemon process, it runs in backend, it won’t directly interact with end user</a:t>
            </a:r>
            <a:endParaRPr lang="en-US" sz="1400" dirty="0"/>
          </a:p>
        </p:txBody>
      </p:sp>
      <p:pic>
        <p:nvPicPr>
          <p:cNvPr id="18435" name="Picture 3" descr="C:\Users\admi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0"/>
            <a:ext cx="1427162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PLUG-INS</a:t>
            </a:r>
            <a:endParaRPr lang="en-US" sz="3600" b="1" dirty="0"/>
          </a:p>
        </p:txBody>
      </p:sp>
      <p:pic>
        <p:nvPicPr>
          <p:cNvPr id="18435" name="Picture 3" descr="C:\Users\admin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0"/>
            <a:ext cx="1427162" cy="762000"/>
          </a:xfrm>
          <a:prstGeom prst="rect">
            <a:avLst/>
          </a:prstGeom>
          <a:noFill/>
        </p:spPr>
      </p:pic>
      <p:pic>
        <p:nvPicPr>
          <p:cNvPr id="7" name="Picture 2" descr="C:\Users\admin\Desktop\images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95400"/>
            <a:ext cx="8001000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INDUSTRY ADOPTION</a:t>
            </a:r>
            <a:endParaRPr lang="en-US" sz="3600" b="1" dirty="0"/>
          </a:p>
        </p:txBody>
      </p:sp>
      <p:pic>
        <p:nvPicPr>
          <p:cNvPr id="44035" name="Picture 3" descr="C:\Users\admin\Desktop\continuous-integration-server-used-grap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676400"/>
            <a:ext cx="3047999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4036" name="Picture 4" descr="C:\Users\admin\Desktop\cd-jenkins-imag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676400"/>
            <a:ext cx="5029200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CIT CASE-STUDY: NOKIA NIGHTLY BUILD</a:t>
            </a:r>
            <a:endParaRPr lang="en-US" sz="3600" b="1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8001000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09600" y="5168205"/>
            <a:ext cx="80010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CHALLENGES</a:t>
            </a: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TEST RESULT</a:t>
            </a: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DEBUG</a:t>
            </a: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SLOW IN DELIVERY</a:t>
            </a: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NO FREQUENT FEEDBACK</a:t>
            </a:r>
          </a:p>
          <a:p>
            <a:endParaRPr 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CIT CASE-STUDY: NOKIA NIGHTLY BUILD</a:t>
            </a:r>
            <a:endParaRPr lang="en-US" sz="3600" b="1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620000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85800" y="5715001"/>
            <a:ext cx="77724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</a:rPr>
              <a:t>Through Continuous Integration, All listed challenges has been fixed.</a:t>
            </a:r>
            <a:endParaRPr 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382000" cy="762000"/>
          </a:xfrm>
        </p:spPr>
        <p:txBody>
          <a:bodyPr>
            <a:noAutofit/>
          </a:bodyPr>
          <a:lstStyle/>
          <a:p>
            <a:pPr marL="514350" indent="-514350"/>
            <a:r>
              <a:rPr lang="en-US" sz="3600" b="1" dirty="0" smtClean="0"/>
              <a:t>JENKINS SETUP &amp; LAUNCH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1"/>
            <a:ext cx="7620000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895600" y="990600"/>
            <a:ext cx="324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JENKINS DASHBOARD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990600"/>
            <a:ext cx="324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JENKINS -SETUP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CI-CD PIPELINE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533400" y="1219200"/>
            <a:ext cx="80772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Jenkins Pipeline</a:t>
            </a:r>
            <a:r>
              <a:rPr lang="en-IN" sz="1400" dirty="0" smtClean="0"/>
              <a:t> (or simply "</a:t>
            </a:r>
            <a:r>
              <a:rPr lang="en-IN" sz="1400" b="1" dirty="0" smtClean="0"/>
              <a:t>Pipeline</a:t>
            </a:r>
            <a:r>
              <a:rPr lang="en-IN" sz="1400" dirty="0" smtClean="0"/>
              <a:t>") is a suite of </a:t>
            </a:r>
            <a:r>
              <a:rPr lang="en-IN" sz="1400" dirty="0" err="1" smtClean="0"/>
              <a:t>plugins</a:t>
            </a:r>
            <a:r>
              <a:rPr lang="en-IN" sz="1400" dirty="0" smtClean="0"/>
              <a:t> which supports implementing and integrating continuous  delivery </a:t>
            </a:r>
            <a:r>
              <a:rPr lang="en-IN" sz="1400" b="1" dirty="0" smtClean="0"/>
              <a:t>pipelines</a:t>
            </a:r>
            <a:r>
              <a:rPr lang="en-IN" sz="1400" dirty="0" smtClean="0"/>
              <a:t> into </a:t>
            </a:r>
            <a:r>
              <a:rPr lang="en-IN" sz="1400" b="1" dirty="0" smtClean="0"/>
              <a:t>Jenkins</a:t>
            </a:r>
            <a:r>
              <a:rPr lang="en-IN" sz="1400" dirty="0" smtClean="0"/>
              <a:t>. ...</a:t>
            </a:r>
            <a:r>
              <a:rPr lang="en-IN" sz="1400" b="1" dirty="0" smtClean="0"/>
              <a:t>Jenkins Pipeline</a:t>
            </a:r>
            <a:r>
              <a:rPr lang="en-IN" sz="1400" dirty="0" smtClean="0"/>
              <a:t> provides an extensible </a:t>
            </a:r>
            <a:r>
              <a:rPr lang="en-IN" sz="1400" b="1" dirty="0" smtClean="0"/>
              <a:t>set</a:t>
            </a:r>
            <a:r>
              <a:rPr lang="en-IN" sz="1400" dirty="0" smtClean="0"/>
              <a:t> of tools for </a:t>
            </a:r>
            <a:r>
              <a:rPr lang="en-IN" sz="1400" dirty="0" err="1" smtClean="0"/>
              <a:t>modeling</a:t>
            </a:r>
            <a:r>
              <a:rPr lang="en-IN" sz="1400" dirty="0" smtClean="0"/>
              <a:t> simple-to-complex delivery </a:t>
            </a:r>
            <a:r>
              <a:rPr lang="en-IN" sz="1400" b="1" dirty="0" smtClean="0"/>
              <a:t>pipelines</a:t>
            </a:r>
            <a:r>
              <a:rPr lang="en-IN" sz="1400" dirty="0" smtClean="0"/>
              <a:t> "as code“.</a:t>
            </a:r>
          </a:p>
          <a:p>
            <a:endParaRPr lang="en-IN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1400" b="1" dirty="0" smtClean="0">
                <a:solidFill>
                  <a:srgbClr val="FF0000"/>
                </a:solidFill>
              </a:rPr>
              <a:t>Pipeline Types</a:t>
            </a:r>
            <a:r>
              <a:rPr lang="en-IN" sz="1400" b="1" dirty="0" smtClean="0">
                <a:solidFill>
                  <a:schemeClr val="accent6">
                    <a:lumMod val="50000"/>
                  </a:schemeClr>
                </a:solidFill>
              </a:rPr>
              <a:t>: Build and Delivery Pipeline</a:t>
            </a:r>
          </a:p>
          <a:p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2059" y="926068"/>
            <a:ext cx="2940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CI CD PIPELINE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62275"/>
            <a:ext cx="8000999" cy="3438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3400" cy="4572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AGENDA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848600" cy="563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428750" lvl="3" indent="-514350">
              <a:buFont typeface="Wingdings" pitchFamily="2" charset="2"/>
              <a:buChar char="Ø"/>
            </a:pPr>
            <a:endParaRPr lang="en-US" sz="2200" b="1" dirty="0" smtClean="0">
              <a:solidFill>
                <a:srgbClr val="002060"/>
              </a:solidFill>
            </a:endParaRP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TRADITIONAL INTEGRATION SYSTEM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CONTINUOUS INTEGRATION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CIT – VALUE ADD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JENKINS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BENEFITS &amp; USERS &amp; AWARDS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OTHER CIT TOOLS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PLUG-INS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INDUSTRY ADOPTION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CIT CASE-STUDY:  NOKIA NIGHTLY BUILD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JENKINS SETUP &amp; LAUNCH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CI-CD PIPELINE</a:t>
            </a:r>
          </a:p>
          <a:p>
            <a:pPr marL="1428750" lvl="3" indent="-514350">
              <a:buFont typeface="Wingdings" pitchFamily="2" charset="2"/>
              <a:buChar char="Ø"/>
            </a:pPr>
            <a:endParaRPr lang="en-US" sz="22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CI-CD PIPELINE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391400" cy="32004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43011" name="Picture 3" descr="C:\Users\admin\Desktop\images (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8305800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28600" y="990600"/>
            <a:ext cx="397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CD – CONTINUOUS DEPLOYMENT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TRADITIONAL INTEGRATION SYSTEM</a:t>
            </a:r>
            <a:endParaRPr lang="en-US" sz="3600" b="1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79248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TRADITIONAL INTEGRATION SYSTEM</a:t>
            </a:r>
            <a:endParaRPr lang="en-US" sz="3600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43200"/>
            <a:ext cx="77724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85800" y="914162"/>
            <a:ext cx="784860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REAL TIME CHALLENGES:</a:t>
            </a:r>
          </a:p>
          <a:p>
            <a:r>
              <a:rPr lang="en-US" sz="1400" b="1" dirty="0" smtClean="0"/>
              <a:t>TEST RESULT</a:t>
            </a:r>
            <a:r>
              <a:rPr lang="en-US" sz="1400" dirty="0" smtClean="0"/>
              <a:t> : Have to wait till all Developers complete their task to perform Test to Whole build</a:t>
            </a:r>
          </a:p>
          <a:p>
            <a:r>
              <a:rPr lang="en-US" sz="1400" b="1" dirty="0" smtClean="0"/>
              <a:t>DEBUG</a:t>
            </a:r>
            <a:r>
              <a:rPr lang="en-US" sz="1400" dirty="0" smtClean="0"/>
              <a:t>: Since we build as a single whole build, Developer has to undergo into entire source code to identify his problematic area.  Time consuming.</a:t>
            </a:r>
          </a:p>
          <a:p>
            <a:r>
              <a:rPr lang="en-US" sz="1400" b="1" dirty="0" smtClean="0"/>
              <a:t>Software Delivery Slowness</a:t>
            </a:r>
            <a:r>
              <a:rPr lang="en-US" sz="1400" dirty="0" smtClean="0"/>
              <a:t>: Yes, due to people dependencies and Delay in receiving Test result</a:t>
            </a:r>
          </a:p>
          <a:p>
            <a:r>
              <a:rPr lang="en-US" sz="1400" b="1" dirty="0" smtClean="0"/>
              <a:t>Feedback to Developer</a:t>
            </a:r>
            <a:r>
              <a:rPr lang="en-US" sz="1400" dirty="0" smtClean="0"/>
              <a:t>: Infrequent feedback to developers </a:t>
            </a:r>
          </a:p>
          <a:p>
            <a:r>
              <a:rPr lang="en-US" sz="1400" b="1" dirty="0" smtClean="0"/>
              <a:t>Impact: </a:t>
            </a:r>
            <a:r>
              <a:rPr lang="en-US" sz="1400" dirty="0" smtClean="0"/>
              <a:t>It result in the Infrequent Deployment / Releases on Production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TRADITIONAL INTEGRATION SYSTEM</a:t>
            </a:r>
            <a:endParaRPr lang="en-US" sz="3600" b="1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772400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609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  CONTINUOUS INTEGRATION</a:t>
            </a:r>
            <a:endParaRPr lang="en-US" sz="36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772399" cy="533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0010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CIT – VALUE ADD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791200"/>
          </a:xfrm>
        </p:spPr>
        <p:txBody>
          <a:bodyPr>
            <a:normAutofit/>
          </a:bodyPr>
          <a:lstStyle/>
          <a:p>
            <a:pPr marL="1371600" lvl="2" indent="-457200">
              <a:buNone/>
            </a:pPr>
            <a:endParaRPr lang="en-US" sz="3600" b="1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2" descr="C:\Users\admin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0"/>
            <a:ext cx="1219200" cy="533400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143000"/>
            <a:ext cx="7772400" cy="518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0010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CIT – VALUE ADD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791200"/>
          </a:xfrm>
        </p:spPr>
        <p:txBody>
          <a:bodyPr>
            <a:normAutofit/>
          </a:bodyPr>
          <a:lstStyle/>
          <a:p>
            <a:pPr marL="1371600" lvl="2" indent="-457200">
              <a:buNone/>
            </a:pPr>
            <a:endParaRPr lang="en-US" sz="3600" b="1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2" descr="C:\Users\admin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0"/>
            <a:ext cx="1219200" cy="533400"/>
          </a:xfrm>
          <a:prstGeom prst="rect">
            <a:avLst/>
          </a:prstGeom>
          <a:noFill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3000"/>
            <a:ext cx="7924800" cy="518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JENKINS</a:t>
            </a:r>
            <a:endParaRPr lang="en-US" sz="3600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696200" cy="502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76600"/>
            <a:ext cx="144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494</Words>
  <Application>Microsoft Office PowerPoint</Application>
  <PresentationFormat>On-screen Show (4:3)</PresentationFormat>
  <Paragraphs>97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Slide 1</vt:lpstr>
      <vt:lpstr>AGENDA</vt:lpstr>
      <vt:lpstr>TRADITIONAL INTEGRATION SYSTEM</vt:lpstr>
      <vt:lpstr>TRADITIONAL INTEGRATION SYSTEM</vt:lpstr>
      <vt:lpstr>TRADITIONAL INTEGRATION SYSTEM</vt:lpstr>
      <vt:lpstr>  CONTINUOUS INTEGRATION</vt:lpstr>
      <vt:lpstr>CIT – VALUE ADD</vt:lpstr>
      <vt:lpstr>CIT – VALUE ADD</vt:lpstr>
      <vt:lpstr>JENKINS</vt:lpstr>
      <vt:lpstr>JENKINS</vt:lpstr>
      <vt:lpstr>JENKINS</vt:lpstr>
      <vt:lpstr>OTHER CIT TOOLS</vt:lpstr>
      <vt:lpstr>PLUG-INS</vt:lpstr>
      <vt:lpstr>PLUG-INS</vt:lpstr>
      <vt:lpstr>INDUSTRY ADOPTION</vt:lpstr>
      <vt:lpstr>CIT CASE-STUDY: NOKIA NIGHTLY BUILD</vt:lpstr>
      <vt:lpstr>CIT CASE-STUDY: NOKIA NIGHTLY BUILD</vt:lpstr>
      <vt:lpstr>JENKINS SETUP &amp; LAUNCH</vt:lpstr>
      <vt:lpstr>CI-CD PIPELINE</vt:lpstr>
      <vt:lpstr>CI-CD PIPELINE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DEMO</dc:title>
  <dc:creator>admin</dc:creator>
  <cp:lastModifiedBy>admin</cp:lastModifiedBy>
  <cp:revision>160</cp:revision>
  <dcterms:created xsi:type="dcterms:W3CDTF">2019-10-21T14:58:09Z</dcterms:created>
  <dcterms:modified xsi:type="dcterms:W3CDTF">2021-05-16T12:11:15Z</dcterms:modified>
</cp:coreProperties>
</file>