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60" r:id="rId5"/>
    <p:sldId id="263" r:id="rId6"/>
    <p:sldId id="264" r:id="rId7"/>
    <p:sldId id="265" r:id="rId8"/>
    <p:sldId id="266" r:id="rId9"/>
    <p:sldId id="278" r:id="rId10"/>
    <p:sldId id="275" r:id="rId11"/>
    <p:sldId id="267" r:id="rId12"/>
    <p:sldId id="276" r:id="rId13"/>
    <p:sldId id="277" r:id="rId14"/>
    <p:sldId id="271"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3" d="100"/>
          <a:sy n="73" d="100"/>
        </p:scale>
        <p:origin x="-106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C35929-E9FE-4907-917D-E76BA7C83034}" type="datetimeFigureOut">
              <a:rPr lang="en-US" smtClean="0"/>
              <a:pPr/>
              <a:t>11/9/2021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C35929-E9FE-4907-917D-E76BA7C83034}"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C35929-E9FE-4907-917D-E76BA7C83034}"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C35929-E9FE-4907-917D-E76BA7C83034}"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35929-E9FE-4907-917D-E76BA7C83034}"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C35929-E9FE-4907-917D-E76BA7C83034}"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95ABE0-F270-4AB0-9823-8B1B5F68E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C35929-E9FE-4907-917D-E76BA7C83034}" type="datetimeFigureOut">
              <a:rPr lang="en-US" smtClean="0"/>
              <a:pPr/>
              <a:t>11/9/2021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95ABE0-F270-4AB0-9823-8B1B5F68E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362200"/>
            <a:ext cx="7924800" cy="1600200"/>
          </a:xfrm>
        </p:spPr>
        <p:txBody>
          <a:bodyPr>
            <a:normAutofit/>
          </a:bodyPr>
          <a:lstStyle/>
          <a:p>
            <a:r>
              <a:rPr lang="en-US" dirty="0" smtClean="0">
                <a:solidFill>
                  <a:srgbClr val="FF0000"/>
                </a:solidFill>
              </a:rPr>
              <a:t>DEVOPS INTRODUCTION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09600"/>
          </a:xfrm>
        </p:spPr>
        <p:txBody>
          <a:bodyPr>
            <a:normAutofit/>
          </a:bodyPr>
          <a:lstStyle/>
          <a:p>
            <a:r>
              <a:rPr lang="en-US" sz="3600" b="1" dirty="0" smtClean="0"/>
              <a:t>DEVOPS TOOLS</a:t>
            </a:r>
            <a:endParaRPr lang="en-US" sz="3600" b="1" dirty="0"/>
          </a:p>
        </p:txBody>
      </p:sp>
      <p:pic>
        <p:nvPicPr>
          <p:cNvPr id="4" name="Picture 2" descr="C:\Users\admin\Desktop\devops tools.jpg"/>
          <p:cNvPicPr>
            <a:picLocks noChangeAspect="1" noChangeArrowheads="1"/>
          </p:cNvPicPr>
          <p:nvPr/>
        </p:nvPicPr>
        <p:blipFill>
          <a:blip r:embed="rId2"/>
          <a:srcRect/>
          <a:stretch>
            <a:fillRect/>
          </a:stretch>
        </p:blipFill>
        <p:spPr bwMode="auto">
          <a:xfrm>
            <a:off x="381000" y="1295400"/>
            <a:ext cx="41148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8" name="Picture 2" descr="C:\Users\admin\Desktop\devops stages.jpg"/>
          <p:cNvPicPr>
            <a:picLocks noChangeAspect="1" noChangeArrowheads="1"/>
          </p:cNvPicPr>
          <p:nvPr/>
        </p:nvPicPr>
        <p:blipFill>
          <a:blip r:embed="rId3"/>
          <a:srcRect/>
          <a:stretch>
            <a:fillRect/>
          </a:stretch>
        </p:blipFill>
        <p:spPr bwMode="auto">
          <a:xfrm>
            <a:off x="4800600" y="1295400"/>
            <a:ext cx="41148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14400" y="4343400"/>
            <a:ext cx="59436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rgbClr val="00B050"/>
                </a:solidFill>
              </a:rPr>
              <a:t>TOOLS WE COVER</a:t>
            </a:r>
          </a:p>
          <a:p>
            <a:pPr lvl="1"/>
            <a:r>
              <a:rPr lang="en-US" b="1" dirty="0" smtClean="0">
                <a:solidFill>
                  <a:srgbClr val="002060"/>
                </a:solidFill>
              </a:rPr>
              <a:t>GIT – Distributed Version Control System</a:t>
            </a:r>
          </a:p>
          <a:p>
            <a:pPr lvl="1"/>
            <a:r>
              <a:rPr lang="en-US" b="1" dirty="0" smtClean="0">
                <a:solidFill>
                  <a:srgbClr val="002060"/>
                </a:solidFill>
              </a:rPr>
              <a:t>JENKINS – Continuous Integration Tool</a:t>
            </a:r>
          </a:p>
          <a:p>
            <a:pPr lvl="1"/>
            <a:r>
              <a:rPr lang="en-US" b="1" dirty="0" smtClean="0">
                <a:solidFill>
                  <a:srgbClr val="002060"/>
                </a:solidFill>
              </a:rPr>
              <a:t>ANSIBLE – Push Configuration Management Tool</a:t>
            </a:r>
          </a:p>
          <a:p>
            <a:pPr lvl="1"/>
            <a:r>
              <a:rPr lang="en-US" b="1" dirty="0" smtClean="0">
                <a:solidFill>
                  <a:srgbClr val="002060"/>
                </a:solidFill>
              </a:rPr>
              <a:t>SALT STACK – Push and Pull CMT</a:t>
            </a:r>
          </a:p>
          <a:p>
            <a:pPr lvl="1"/>
            <a:r>
              <a:rPr lang="en-US" b="1" dirty="0" smtClean="0">
                <a:solidFill>
                  <a:srgbClr val="002060"/>
                </a:solidFill>
              </a:rPr>
              <a:t>DOCKER – Containerization [ Deployment tool]</a:t>
            </a:r>
          </a:p>
          <a:p>
            <a:pPr lvl="1"/>
            <a:r>
              <a:rPr lang="en-US" b="1" dirty="0" smtClean="0">
                <a:solidFill>
                  <a:srgbClr val="002060"/>
                </a:solidFill>
              </a:rPr>
              <a:t>KUBERNETES – Container  Management tool</a:t>
            </a:r>
          </a:p>
          <a:p>
            <a:pPr lvl="1"/>
            <a:r>
              <a:rPr lang="en-US" b="1" dirty="0" smtClean="0">
                <a:solidFill>
                  <a:srgbClr val="002060"/>
                </a:solidFill>
              </a:rPr>
              <a:t>SPLUNK – Monitoring Tool</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533400"/>
          </a:xfrm>
        </p:spPr>
        <p:txBody>
          <a:bodyPr>
            <a:noAutofit/>
          </a:bodyPr>
          <a:lstStyle/>
          <a:p>
            <a:pPr marL="514350" indent="-514350"/>
            <a:r>
              <a:rPr lang="en-US" sz="3600" b="1" dirty="0" smtClean="0"/>
              <a:t>USE CASE: DARK LAUNCHING   </a:t>
            </a:r>
          </a:p>
        </p:txBody>
      </p:sp>
      <p:pic>
        <p:nvPicPr>
          <p:cNvPr id="5122" name="Picture 2"/>
          <p:cNvPicPr>
            <a:picLocks noChangeAspect="1" noChangeArrowheads="1"/>
          </p:cNvPicPr>
          <p:nvPr/>
        </p:nvPicPr>
        <p:blipFill>
          <a:blip r:embed="rId2"/>
          <a:srcRect/>
          <a:stretch>
            <a:fillRect/>
          </a:stretch>
        </p:blipFill>
        <p:spPr bwMode="auto">
          <a:xfrm>
            <a:off x="1524000" y="1066800"/>
            <a:ext cx="2466975" cy="247650"/>
          </a:xfrm>
          <a:prstGeom prst="rect">
            <a:avLst/>
          </a:prstGeom>
          <a:noFill/>
          <a:ln w="9525">
            <a:noFill/>
            <a:miter lim="800000"/>
            <a:headEnd/>
            <a:tailEnd/>
          </a:ln>
          <a:effectLst/>
        </p:spPr>
      </p:pic>
      <p:sp>
        <p:nvSpPr>
          <p:cNvPr id="8" name="Content Placeholder 7"/>
          <p:cNvSpPr>
            <a:spLocks noGrp="1"/>
          </p:cNvSpPr>
          <p:nvPr>
            <p:ph idx="1"/>
          </p:nvPr>
        </p:nvSpPr>
        <p:spPr>
          <a:xfrm>
            <a:off x="457200" y="4648200"/>
            <a:ext cx="8229600" cy="1676400"/>
          </a:xfrm>
        </p:spPr>
        <p:txBody>
          <a:bodyPr/>
          <a:lstStyle/>
          <a:p>
            <a:pPr>
              <a:buNone/>
            </a:pPr>
            <a:endParaRPr lang="en-US" dirty="0" smtClean="0"/>
          </a:p>
          <a:p>
            <a:pPr>
              <a:buNone/>
            </a:pPr>
            <a:endParaRPr lang="en-US" dirty="0"/>
          </a:p>
        </p:txBody>
      </p:sp>
      <p:pic>
        <p:nvPicPr>
          <p:cNvPr id="19" name="Picture 1"/>
          <p:cNvPicPr>
            <a:picLocks noChangeAspect="1" noChangeArrowheads="1"/>
          </p:cNvPicPr>
          <p:nvPr/>
        </p:nvPicPr>
        <p:blipFill>
          <a:blip r:embed="rId3"/>
          <a:srcRect/>
          <a:stretch>
            <a:fillRect/>
          </a:stretch>
        </p:blipFill>
        <p:spPr bwMode="auto">
          <a:xfrm>
            <a:off x="685800" y="1371600"/>
            <a:ext cx="76200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TextBox 19"/>
          <p:cNvSpPr txBox="1"/>
          <p:nvPr/>
        </p:nvSpPr>
        <p:spPr>
          <a:xfrm>
            <a:off x="609599" y="4800600"/>
            <a:ext cx="7772401"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rgbClr val="FF0000"/>
                </a:solidFill>
              </a:rPr>
              <a:t>SINGLE USER BASE and CI CD</a:t>
            </a:r>
          </a:p>
          <a:p>
            <a:r>
              <a:rPr lang="en-US" smtClean="0"/>
              <a:t>In 2011, </a:t>
            </a:r>
            <a:r>
              <a:rPr lang="en-US" dirty="0" smtClean="0"/>
              <a:t>Facebook decided to undergo huge change</a:t>
            </a:r>
          </a:p>
          <a:p>
            <a:r>
              <a:rPr lang="en-US" dirty="0" smtClean="0"/>
              <a:t>Single user base Technique</a:t>
            </a:r>
          </a:p>
          <a:p>
            <a:r>
              <a:rPr lang="en-US" dirty="0" smtClean="0"/>
              <a:t>Everything done on a continuous fashion and moved the build to production once all issues recovered.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533400"/>
          </a:xfrm>
        </p:spPr>
        <p:txBody>
          <a:bodyPr>
            <a:noAutofit/>
          </a:bodyPr>
          <a:lstStyle/>
          <a:p>
            <a:r>
              <a:rPr lang="en-US" sz="3600" b="1" dirty="0" smtClean="0"/>
              <a:t>DIFFRENCES ON SDLC’s</a:t>
            </a:r>
            <a:endParaRPr lang="en-US" sz="3600" b="1" dirty="0"/>
          </a:p>
        </p:txBody>
      </p:sp>
      <p:pic>
        <p:nvPicPr>
          <p:cNvPr id="5122" name="Picture 2" descr="C:\Users\admin\Desktop\diff bet all three models.png"/>
          <p:cNvPicPr>
            <a:picLocks noChangeAspect="1" noChangeArrowheads="1"/>
          </p:cNvPicPr>
          <p:nvPr/>
        </p:nvPicPr>
        <p:blipFill>
          <a:blip r:embed="rId2"/>
          <a:srcRect/>
          <a:stretch>
            <a:fillRect/>
          </a:stretch>
        </p:blipFill>
        <p:spPr bwMode="auto">
          <a:xfrm>
            <a:off x="990601" y="1981201"/>
            <a:ext cx="7086599" cy="3276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normAutofit/>
          </a:bodyPr>
          <a:lstStyle/>
          <a:p>
            <a:r>
              <a:rPr lang="en-US" sz="3600" b="1" dirty="0" smtClean="0"/>
              <a:t>CI CD FLOW</a:t>
            </a:r>
            <a:endParaRPr lang="en-US" sz="3600" b="1" dirty="0"/>
          </a:p>
        </p:txBody>
      </p:sp>
      <p:pic>
        <p:nvPicPr>
          <p:cNvPr id="6146" name="Picture 2" descr="C:\Users\admin\Desktop\CICD_Image_Lifecycle.jpg"/>
          <p:cNvPicPr>
            <a:picLocks noChangeAspect="1" noChangeArrowheads="1"/>
          </p:cNvPicPr>
          <p:nvPr/>
        </p:nvPicPr>
        <p:blipFill>
          <a:blip r:embed="rId2"/>
          <a:srcRect/>
          <a:stretch>
            <a:fillRect/>
          </a:stretch>
        </p:blipFill>
        <p:spPr bwMode="auto">
          <a:xfrm>
            <a:off x="457200" y="1066800"/>
            <a:ext cx="4038600" cy="2544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8" name="Picture 4" descr="C:\Users\admin\Desktop\cicd.png"/>
          <p:cNvPicPr>
            <a:picLocks noChangeAspect="1" noChangeArrowheads="1"/>
          </p:cNvPicPr>
          <p:nvPr/>
        </p:nvPicPr>
        <p:blipFill>
          <a:blip r:embed="rId3"/>
          <a:srcRect/>
          <a:stretch>
            <a:fillRect/>
          </a:stretch>
        </p:blipFill>
        <p:spPr bwMode="auto">
          <a:xfrm>
            <a:off x="4800600" y="1066800"/>
            <a:ext cx="41910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3" name="Picture 1"/>
          <p:cNvPicPr>
            <a:picLocks noChangeAspect="1" noChangeArrowheads="1"/>
          </p:cNvPicPr>
          <p:nvPr/>
        </p:nvPicPr>
        <p:blipFill>
          <a:blip r:embed="rId4"/>
          <a:srcRect/>
          <a:stretch>
            <a:fillRect/>
          </a:stretch>
        </p:blipFill>
        <p:spPr bwMode="auto">
          <a:xfrm>
            <a:off x="1905000" y="4114800"/>
            <a:ext cx="51816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85800"/>
          </a:xfrm>
        </p:spPr>
        <p:txBody>
          <a:bodyPr>
            <a:normAutofit/>
          </a:bodyPr>
          <a:lstStyle/>
          <a:p>
            <a:r>
              <a:rPr lang="en-US" sz="3600" b="1" dirty="0" smtClean="0"/>
              <a:t>DEVOPS SCOPE</a:t>
            </a:r>
            <a:endParaRPr lang="en-US" sz="3600" dirty="0"/>
          </a:p>
        </p:txBody>
      </p:sp>
      <p:sp>
        <p:nvSpPr>
          <p:cNvPr id="3" name="Content Placeholder 2"/>
          <p:cNvSpPr>
            <a:spLocks noGrp="1"/>
          </p:cNvSpPr>
          <p:nvPr>
            <p:ph idx="1"/>
          </p:nvPr>
        </p:nvSpPr>
        <p:spPr>
          <a:xfrm>
            <a:off x="1295400" y="3124200"/>
            <a:ext cx="7391400" cy="3200400"/>
          </a:xfrm>
        </p:spPr>
        <p:txBody>
          <a:bodyPr>
            <a:normAutofit/>
          </a:bodyPr>
          <a:lstStyle/>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NEXGEN</a:t>
            </a:r>
            <a:endParaRPr lang="en-US" b="1" dirty="0">
              <a:solidFill>
                <a:srgbClr val="FF0000"/>
              </a:solidFill>
            </a:endParaRPr>
          </a:p>
        </p:txBody>
      </p:sp>
      <p:pic>
        <p:nvPicPr>
          <p:cNvPr id="4" name="Picture 3" descr="C:\Users\admin\Desktop\Devops adoption.png"/>
          <p:cNvPicPr>
            <a:picLocks noChangeAspect="1" noChangeArrowheads="1"/>
          </p:cNvPicPr>
          <p:nvPr/>
        </p:nvPicPr>
        <p:blipFill>
          <a:blip r:embed="rId2"/>
          <a:srcRect/>
          <a:stretch>
            <a:fillRect/>
          </a:stretch>
        </p:blipFill>
        <p:spPr bwMode="auto">
          <a:xfrm>
            <a:off x="762000" y="1752601"/>
            <a:ext cx="7727950" cy="3200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US" sz="3600" b="1" dirty="0" smtClean="0">
                <a:solidFill>
                  <a:schemeClr val="bg2">
                    <a:lumMod val="25000"/>
                  </a:schemeClr>
                </a:solidFill>
              </a:rPr>
              <a:t>THANK YOU</a:t>
            </a:r>
            <a:endParaRPr lang="en-US" sz="3600" b="1"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600" b="1" dirty="0" smtClean="0"/>
              <a:t>AGENDA</a:t>
            </a:r>
            <a:endParaRPr lang="en-US" sz="3600" b="1"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Autofit/>
          </a:bodyPr>
          <a:lstStyle/>
          <a:p>
            <a:pPr marL="1428750" lvl="3" indent="-514350">
              <a:buFont typeface="Wingdings" pitchFamily="2" charset="2"/>
              <a:buChar char="Ø"/>
            </a:pPr>
            <a:endParaRPr lang="en-US" sz="2200" b="1" dirty="0" smtClean="0">
              <a:solidFill>
                <a:srgbClr val="002060"/>
              </a:solidFill>
            </a:endParaRPr>
          </a:p>
          <a:p>
            <a:pPr marL="1428750" lvl="3" indent="-514350">
              <a:buFont typeface="Wingdings" pitchFamily="2" charset="2"/>
              <a:buChar char="Ø"/>
            </a:pPr>
            <a:r>
              <a:rPr lang="en-US" sz="2200" b="1" dirty="0" smtClean="0">
                <a:solidFill>
                  <a:srgbClr val="002060"/>
                </a:solidFill>
              </a:rPr>
              <a:t>SDLC PHASES</a:t>
            </a:r>
          </a:p>
          <a:p>
            <a:pPr marL="1428750" lvl="3" indent="-514350">
              <a:buFont typeface="Wingdings" pitchFamily="2" charset="2"/>
              <a:buChar char="Ø"/>
            </a:pPr>
            <a:r>
              <a:rPr lang="en-US" sz="2200" b="1" dirty="0" smtClean="0">
                <a:solidFill>
                  <a:srgbClr val="002060"/>
                </a:solidFill>
              </a:rPr>
              <a:t>WATERFALL  SDLC  MODEL </a:t>
            </a:r>
          </a:p>
          <a:p>
            <a:pPr marL="1428750" lvl="3" indent="-514350">
              <a:buFont typeface="Wingdings" pitchFamily="2" charset="2"/>
              <a:buChar char="Ø"/>
            </a:pPr>
            <a:r>
              <a:rPr lang="en-US" sz="2200" b="1" dirty="0" smtClean="0">
                <a:solidFill>
                  <a:srgbClr val="002060"/>
                </a:solidFill>
              </a:rPr>
              <a:t>AGILE  SDLC MODEL</a:t>
            </a:r>
          </a:p>
          <a:p>
            <a:pPr marL="1428750" lvl="3" indent="-514350">
              <a:buFont typeface="Wingdings" pitchFamily="2" charset="2"/>
              <a:buChar char="Ø"/>
            </a:pPr>
            <a:r>
              <a:rPr lang="en-US" sz="2200" b="1" dirty="0" smtClean="0">
                <a:solidFill>
                  <a:srgbClr val="002060"/>
                </a:solidFill>
              </a:rPr>
              <a:t>DEVOPS  METHODOLOGY</a:t>
            </a:r>
          </a:p>
          <a:p>
            <a:pPr marL="1428750" lvl="3" indent="-514350">
              <a:buFont typeface="Wingdings" pitchFamily="2" charset="2"/>
              <a:buChar char="Ø"/>
            </a:pPr>
            <a:r>
              <a:rPr lang="en-US" sz="2200" b="1" dirty="0" smtClean="0">
                <a:solidFill>
                  <a:srgbClr val="002060"/>
                </a:solidFill>
              </a:rPr>
              <a:t>WHY DEVOPS</a:t>
            </a:r>
          </a:p>
          <a:p>
            <a:pPr marL="1428750" lvl="3" indent="-514350">
              <a:buFont typeface="Wingdings" pitchFamily="2" charset="2"/>
              <a:buChar char="Ø"/>
            </a:pPr>
            <a:r>
              <a:rPr lang="en-US" sz="2200" b="1" dirty="0" smtClean="0">
                <a:solidFill>
                  <a:srgbClr val="002060"/>
                </a:solidFill>
              </a:rPr>
              <a:t>DEVOPS PERIODIC TABLE</a:t>
            </a:r>
          </a:p>
          <a:p>
            <a:pPr marL="1428750" lvl="3" indent="-514350">
              <a:buFont typeface="Wingdings" pitchFamily="2" charset="2"/>
              <a:buChar char="Ø"/>
            </a:pPr>
            <a:r>
              <a:rPr lang="en-US" sz="2200" b="1" dirty="0" smtClean="0">
                <a:solidFill>
                  <a:srgbClr val="002060"/>
                </a:solidFill>
              </a:rPr>
              <a:t>DEVOPS TOOLS</a:t>
            </a:r>
          </a:p>
          <a:p>
            <a:pPr marL="1428750" lvl="3" indent="-514350">
              <a:buFont typeface="Wingdings" pitchFamily="2" charset="2"/>
              <a:buChar char="Ø"/>
            </a:pPr>
            <a:r>
              <a:rPr lang="en-US" sz="2200" b="1" dirty="0" smtClean="0">
                <a:solidFill>
                  <a:srgbClr val="002060"/>
                </a:solidFill>
              </a:rPr>
              <a:t>USE CASE: DARK LAUNCHING</a:t>
            </a:r>
          </a:p>
          <a:p>
            <a:pPr marL="1428750" lvl="3" indent="-514350">
              <a:buFont typeface="Wingdings" pitchFamily="2" charset="2"/>
              <a:buChar char="Ø"/>
            </a:pPr>
            <a:r>
              <a:rPr lang="en-US" sz="2200" b="1" dirty="0" smtClean="0">
                <a:solidFill>
                  <a:srgbClr val="002060"/>
                </a:solidFill>
              </a:rPr>
              <a:t>DIFFRENCES ON SDLC’s </a:t>
            </a:r>
          </a:p>
          <a:p>
            <a:pPr marL="1428750" lvl="3" indent="-514350">
              <a:buFont typeface="Wingdings" pitchFamily="2" charset="2"/>
              <a:buChar char="Ø"/>
            </a:pPr>
            <a:r>
              <a:rPr lang="en-US" sz="2200" b="1" dirty="0" smtClean="0">
                <a:solidFill>
                  <a:srgbClr val="002060"/>
                </a:solidFill>
              </a:rPr>
              <a:t>CI CD FLOW</a:t>
            </a:r>
          </a:p>
          <a:p>
            <a:pPr marL="1428750" lvl="3" indent="-514350">
              <a:buFont typeface="Wingdings" pitchFamily="2" charset="2"/>
              <a:buChar char="Ø"/>
            </a:pPr>
            <a:r>
              <a:rPr lang="en-US" sz="2200" b="1" dirty="0" smtClean="0">
                <a:solidFill>
                  <a:srgbClr val="002060"/>
                </a:solidFill>
              </a:rPr>
              <a:t>DEVOPS SCOPE </a:t>
            </a:r>
          </a:p>
          <a:p>
            <a:pPr marL="1428750" lvl="3" indent="-514350">
              <a:buFont typeface="Wingdings" pitchFamily="2" charset="2"/>
              <a:buChar char="Ø"/>
            </a:pPr>
            <a:r>
              <a:rPr lang="en-US" sz="2200" b="1" dirty="0" smtClean="0">
                <a:solidFill>
                  <a:srgbClr val="002060"/>
                </a:solidFill>
              </a:rPr>
              <a:t>SUPPORTIVE DOCUMENTS</a:t>
            </a:r>
            <a:endParaRPr lang="en-US" sz="2200"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85800"/>
          </a:xfrm>
        </p:spPr>
        <p:txBody>
          <a:bodyPr>
            <a:normAutofit/>
          </a:bodyPr>
          <a:lstStyle/>
          <a:p>
            <a:r>
              <a:rPr lang="en-US" sz="3600" b="1" dirty="0" smtClean="0"/>
              <a:t>SDLC PHASES</a:t>
            </a:r>
            <a:endParaRPr lang="en-US" sz="3600" b="1" dirty="0"/>
          </a:p>
        </p:txBody>
      </p:sp>
      <p:sp>
        <p:nvSpPr>
          <p:cNvPr id="3" name="Content Placeholder 2"/>
          <p:cNvSpPr>
            <a:spLocks noGrp="1"/>
          </p:cNvSpPr>
          <p:nvPr>
            <p:ph idx="1"/>
          </p:nvPr>
        </p:nvSpPr>
        <p:spPr>
          <a:xfrm>
            <a:off x="457200" y="685800"/>
            <a:ext cx="8229600" cy="6019800"/>
          </a:xfrm>
        </p:spPr>
        <p:txBody>
          <a:bodyPr>
            <a:normAutofit lnSpcReduction="10000"/>
          </a:bodyPr>
          <a:lstStyle/>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REQUIRMENT GATHERING</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PLANNING </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DESIGN </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CODING </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IMPLEMENTATION</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TESTING</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DEPLOYMENT</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MAINTAINENCE</a:t>
            </a:r>
          </a:p>
          <a:p>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09600"/>
          </a:xfrm>
        </p:spPr>
        <p:txBody>
          <a:bodyPr>
            <a:normAutofit/>
          </a:bodyPr>
          <a:lstStyle/>
          <a:p>
            <a:pPr marL="514350" indent="-514350"/>
            <a:r>
              <a:rPr lang="en-US" sz="3600" b="1" dirty="0" smtClean="0"/>
              <a:t>WATERFALL  SDLC  MODEL </a:t>
            </a:r>
          </a:p>
        </p:txBody>
      </p:sp>
      <p:sp>
        <p:nvSpPr>
          <p:cNvPr id="3" name="Content Placeholder 2"/>
          <p:cNvSpPr>
            <a:spLocks noGrp="1"/>
          </p:cNvSpPr>
          <p:nvPr>
            <p:ph idx="1"/>
          </p:nvPr>
        </p:nvSpPr>
        <p:spPr/>
        <p:txBody>
          <a:bodyPr>
            <a:normAutofit fontScale="62500" lnSpcReduction="20000"/>
          </a:bodyPr>
          <a:lstStyle/>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r>
              <a:rPr lang="en-US" sz="3800" b="1" dirty="0" smtClean="0">
                <a:solidFill>
                  <a:srgbClr val="FF0000"/>
                </a:solidFill>
              </a:rPr>
              <a:t>What is WATERFALL</a:t>
            </a:r>
          </a:p>
          <a:p>
            <a:pPr lvl="1"/>
            <a:r>
              <a:rPr lang="en-US" sz="3400" dirty="0" smtClean="0"/>
              <a:t>First documented SDLC ,introduced on 1970</a:t>
            </a:r>
          </a:p>
          <a:p>
            <a:pPr lvl="1"/>
            <a:r>
              <a:rPr lang="en-US" sz="3400" dirty="0" smtClean="0"/>
              <a:t>Linear Sequential manner or Ladder kind of SDLC Model</a:t>
            </a:r>
            <a:endParaRPr lang="en-US" dirty="0" smtClean="0"/>
          </a:p>
          <a:p>
            <a:r>
              <a:rPr lang="en-US" sz="3800" b="1" dirty="0" smtClean="0">
                <a:solidFill>
                  <a:srgbClr val="FF0000"/>
                </a:solidFill>
              </a:rPr>
              <a:t>Limitations or Challenges</a:t>
            </a:r>
          </a:p>
          <a:p>
            <a:pPr lvl="1"/>
            <a:r>
              <a:rPr lang="en-US" sz="3400" dirty="0" smtClean="0"/>
              <a:t>Test result, Bug fixing, Slow in software delivery, No frequent Feedback to developers and notifications, Time consuming</a:t>
            </a:r>
          </a:p>
          <a:p>
            <a:pPr lvl="1"/>
            <a:r>
              <a:rPr lang="en-US" sz="3400" dirty="0" smtClean="0"/>
              <a:t>Not portable to Moderate to high risk changes  </a:t>
            </a:r>
          </a:p>
          <a:p>
            <a:endParaRPr lang="en-US" sz="3600" b="1" dirty="0" smtClean="0"/>
          </a:p>
          <a:p>
            <a:endParaRPr lang="en-US" dirty="0" smtClean="0"/>
          </a:p>
          <a:p>
            <a:endParaRPr lang="en-US" dirty="0" smtClean="0"/>
          </a:p>
        </p:txBody>
      </p:sp>
      <p:pic>
        <p:nvPicPr>
          <p:cNvPr id="8194" name="Picture 2" descr="C:\Users\admin\Desktop\water.jpg"/>
          <p:cNvPicPr>
            <a:picLocks noChangeAspect="1" noChangeArrowheads="1"/>
          </p:cNvPicPr>
          <p:nvPr/>
        </p:nvPicPr>
        <p:blipFill>
          <a:blip r:embed="rId2"/>
          <a:srcRect/>
          <a:stretch>
            <a:fillRect/>
          </a:stretch>
        </p:blipFill>
        <p:spPr bwMode="auto">
          <a:xfrm>
            <a:off x="4038600" y="838200"/>
            <a:ext cx="48006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609600"/>
          </a:xfrm>
        </p:spPr>
        <p:txBody>
          <a:bodyPr>
            <a:normAutofit/>
          </a:bodyPr>
          <a:lstStyle/>
          <a:p>
            <a:r>
              <a:rPr lang="en-US" sz="3600" b="1" dirty="0" smtClean="0"/>
              <a:t>AGILE  SDLC MODEL</a:t>
            </a:r>
            <a:endParaRPr lang="en-US" sz="3600" dirty="0"/>
          </a:p>
        </p:txBody>
      </p:sp>
      <p:sp>
        <p:nvSpPr>
          <p:cNvPr id="3" name="Content Placeholder 2"/>
          <p:cNvSpPr>
            <a:spLocks noGrp="1"/>
          </p:cNvSpPr>
          <p:nvPr>
            <p:ph idx="1"/>
          </p:nvPr>
        </p:nvSpPr>
        <p:spPr/>
        <p:txBody>
          <a:bodyPr>
            <a:normAutofit fontScale="62500" lnSpcReduction="20000"/>
          </a:bodyPr>
          <a:lstStyle/>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r>
              <a:rPr lang="en-US" sz="3800" b="1" dirty="0" smtClean="0">
                <a:solidFill>
                  <a:srgbClr val="FF0000"/>
                </a:solidFill>
              </a:rPr>
              <a:t>What is AGILE</a:t>
            </a:r>
          </a:p>
          <a:p>
            <a:pPr lvl="1"/>
            <a:r>
              <a:rPr lang="en-US" sz="2600" dirty="0" smtClean="0"/>
              <a:t>Agile is an combination of iterations and incremental process and mainly it focuses on process adoptability and Customer Satisfaction. Agile divides the build into incremental builds and same will be provided to iterations</a:t>
            </a:r>
          </a:p>
          <a:p>
            <a:endParaRPr lang="en-US" dirty="0" smtClean="0"/>
          </a:p>
          <a:p>
            <a:r>
              <a:rPr lang="en-US" sz="3800" b="1" dirty="0" smtClean="0">
                <a:solidFill>
                  <a:srgbClr val="FF0000"/>
                </a:solidFill>
              </a:rPr>
              <a:t>AGILE MANIFESTO PRINCIPLE</a:t>
            </a:r>
          </a:p>
          <a:p>
            <a:pPr lvl="1"/>
            <a:r>
              <a:rPr lang="en-US" sz="2600" dirty="0" smtClean="0"/>
              <a:t>Individual &amp;Interactions; Working Software Copy Demo</a:t>
            </a:r>
          </a:p>
          <a:p>
            <a:pPr lvl="1"/>
            <a:r>
              <a:rPr lang="en-US" sz="2600" dirty="0" smtClean="0"/>
              <a:t>Customer collaboration; Respond to change</a:t>
            </a:r>
          </a:p>
          <a:p>
            <a:pPr lvl="1"/>
            <a:r>
              <a:rPr lang="en-US" sz="2600" dirty="0" smtClean="0"/>
              <a:t>Cross functional  Training and It has only  CI; Each Iteration complete in 2-3 months</a:t>
            </a:r>
          </a:p>
          <a:p>
            <a:pPr lvl="1"/>
            <a:r>
              <a:rPr lang="en-US" sz="2600" dirty="0" smtClean="0"/>
              <a:t>Final build holds the entire requirement of the customers.</a:t>
            </a:r>
          </a:p>
          <a:p>
            <a:endParaRPr lang="en-US" sz="3400" dirty="0" smtClean="0"/>
          </a:p>
          <a:p>
            <a:endParaRPr lang="en-US" sz="3400" dirty="0" smtClean="0"/>
          </a:p>
          <a:p>
            <a:endParaRPr lang="en-US" dirty="0" smtClean="0"/>
          </a:p>
        </p:txBody>
      </p:sp>
      <p:pic>
        <p:nvPicPr>
          <p:cNvPr id="4" name="Picture 2" descr="C:\Users\admin\Desktop\agile.png"/>
          <p:cNvPicPr>
            <a:picLocks noChangeAspect="1" noChangeArrowheads="1"/>
          </p:cNvPicPr>
          <p:nvPr/>
        </p:nvPicPr>
        <p:blipFill>
          <a:blip r:embed="rId2"/>
          <a:srcRect/>
          <a:stretch>
            <a:fillRect/>
          </a:stretch>
        </p:blipFill>
        <p:spPr bwMode="auto">
          <a:xfrm>
            <a:off x="1600200" y="1066800"/>
            <a:ext cx="58674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609600"/>
          </a:xfrm>
        </p:spPr>
        <p:txBody>
          <a:bodyPr>
            <a:normAutofit/>
          </a:bodyPr>
          <a:lstStyle/>
          <a:p>
            <a:pPr marL="514350" indent="-514350"/>
            <a:r>
              <a:rPr lang="en-US" sz="3600" b="1" dirty="0" smtClean="0"/>
              <a:t>AGILE  SDLC MODEL</a:t>
            </a:r>
          </a:p>
        </p:txBody>
      </p:sp>
      <p:sp>
        <p:nvSpPr>
          <p:cNvPr id="3" name="Content Placeholder 2"/>
          <p:cNvSpPr>
            <a:spLocks noGrp="1"/>
          </p:cNvSpPr>
          <p:nvPr>
            <p:ph idx="1"/>
          </p:nvPr>
        </p:nvSpPr>
        <p:spPr>
          <a:xfrm>
            <a:off x="381000" y="990600"/>
            <a:ext cx="8229600" cy="5562600"/>
          </a:xfrm>
        </p:spPr>
        <p:txBody>
          <a:bodyPr>
            <a:normAutofit fontScale="70000" lnSpcReduction="20000"/>
          </a:bodyPr>
          <a:lstStyle/>
          <a:p>
            <a:r>
              <a:rPr lang="en-US" sz="3800" b="1" dirty="0" smtClean="0">
                <a:solidFill>
                  <a:srgbClr val="FF0000"/>
                </a:solidFill>
              </a:rPr>
              <a:t>Advantages</a:t>
            </a:r>
          </a:p>
          <a:p>
            <a:pPr lvl="1"/>
            <a:r>
              <a:rPr lang="en-US" sz="2900" dirty="0" smtClean="0"/>
              <a:t>Realistic,  Need Min manpower or resource</a:t>
            </a:r>
          </a:p>
          <a:p>
            <a:pPr lvl="1"/>
            <a:r>
              <a:rPr lang="en-US" sz="2900" dirty="0" smtClean="0"/>
              <a:t>no planning or zero planning and low doc</a:t>
            </a:r>
          </a:p>
          <a:p>
            <a:pPr lvl="1"/>
            <a:r>
              <a:rPr lang="en-US" sz="2900" dirty="0" smtClean="0"/>
              <a:t>Quick response to change or Release &amp; Easy to manage</a:t>
            </a:r>
          </a:p>
          <a:p>
            <a:pPr lvl="1"/>
            <a:r>
              <a:rPr lang="en-US" sz="2900" dirty="0" smtClean="0"/>
              <a:t>Cross functional training and Frequent Working copy demo</a:t>
            </a:r>
          </a:p>
          <a:p>
            <a:endParaRPr lang="en-US" sz="3800" b="1" dirty="0" smtClean="0">
              <a:solidFill>
                <a:srgbClr val="FF0000"/>
              </a:solidFill>
            </a:endParaRPr>
          </a:p>
          <a:p>
            <a:r>
              <a:rPr lang="en-US" sz="3800" b="1" dirty="0" smtClean="0">
                <a:solidFill>
                  <a:srgbClr val="FF0000"/>
                </a:solidFill>
              </a:rPr>
              <a:t>Disadvantages</a:t>
            </a:r>
          </a:p>
          <a:p>
            <a:pPr lvl="1"/>
            <a:r>
              <a:rPr lang="en-US" sz="2900" dirty="0" smtClean="0"/>
              <a:t>Customer Dependency , KT  is a challenge due to lack of docs</a:t>
            </a:r>
          </a:p>
          <a:p>
            <a:pPr lvl="1"/>
            <a:r>
              <a:rPr lang="en-US" sz="2900" dirty="0" smtClean="0"/>
              <a:t>More risk in maintainability / extendibility, handling complex business solution  is challenge</a:t>
            </a:r>
          </a:p>
          <a:p>
            <a:pPr lvl="1"/>
            <a:r>
              <a:rPr lang="en-US" sz="2900" dirty="0" smtClean="0"/>
              <a:t>Conflicts and Configuration mismatches</a:t>
            </a:r>
          </a:p>
          <a:p>
            <a:pPr lvl="1"/>
            <a:r>
              <a:rPr lang="en-US" sz="2900" dirty="0" smtClean="0"/>
              <a:t>Ops looks stability and Dev looks changes</a:t>
            </a:r>
          </a:p>
          <a:p>
            <a:endParaRPr lang="en-US" sz="3600" b="1" dirty="0" smtClean="0">
              <a:solidFill>
                <a:srgbClr val="FF0000"/>
              </a:solidFill>
            </a:endParaRPr>
          </a:p>
          <a:p>
            <a:r>
              <a:rPr lang="en-US" sz="3600" b="1" dirty="0" smtClean="0">
                <a:solidFill>
                  <a:srgbClr val="FF0000"/>
                </a:solidFill>
              </a:rPr>
              <a:t>Real-time challenges</a:t>
            </a:r>
          </a:p>
          <a:p>
            <a:pPr lvl="1"/>
            <a:r>
              <a:rPr lang="en-US" sz="2900" dirty="0" smtClean="0"/>
              <a:t>No Continuous deployment</a:t>
            </a:r>
          </a:p>
          <a:p>
            <a:pPr lvl="1"/>
            <a:r>
              <a:rPr lang="en-US" sz="2900" dirty="0" smtClean="0"/>
              <a:t>Test result, Bug Fixing, Slow in software delivery, No frequent feedback</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09600"/>
          </a:xfrm>
        </p:spPr>
        <p:txBody>
          <a:bodyPr>
            <a:normAutofit/>
          </a:bodyPr>
          <a:lstStyle/>
          <a:p>
            <a:pPr marL="514350" indent="-514350"/>
            <a:r>
              <a:rPr lang="en-US" sz="3600" b="1" dirty="0" smtClean="0"/>
              <a:t>DEVOPS  METHODOLOGY</a:t>
            </a:r>
          </a:p>
        </p:txBody>
      </p:sp>
      <p:sp>
        <p:nvSpPr>
          <p:cNvPr id="4" name="Content Placeholder 3"/>
          <p:cNvSpPr>
            <a:spLocks noGrp="1"/>
          </p:cNvSpPr>
          <p:nvPr>
            <p:ph idx="1"/>
          </p:nvPr>
        </p:nvSpPr>
        <p:spPr>
          <a:xfrm>
            <a:off x="457200" y="1935480"/>
            <a:ext cx="8229600" cy="4693920"/>
          </a:xfrm>
        </p:spPr>
        <p:txBody>
          <a:bodyPr>
            <a:normAutofit fontScale="92500" lnSpcReduction="20000"/>
          </a:bodyPr>
          <a:lstStyle/>
          <a:p>
            <a:pPr>
              <a:buNone/>
            </a:pPr>
            <a:r>
              <a:rPr lang="en-US" sz="1800" dirty="0" smtClean="0"/>
              <a:t>     </a:t>
            </a:r>
          </a:p>
          <a:p>
            <a:pPr>
              <a:buNone/>
            </a:pPr>
            <a:endParaRPr lang="en-US" sz="1800" dirty="0" smtClean="0"/>
          </a:p>
          <a:p>
            <a:pPr>
              <a:buNone/>
            </a:pPr>
            <a:r>
              <a:rPr lang="en-US" sz="1800" dirty="0" smtClean="0"/>
              <a:t>     </a:t>
            </a:r>
          </a:p>
          <a:p>
            <a:pPr>
              <a:buNone/>
            </a:pPr>
            <a:r>
              <a:rPr lang="en-US" sz="1800" dirty="0" smtClean="0"/>
              <a:t>     </a:t>
            </a:r>
            <a:r>
              <a:rPr lang="en-US" sz="2300" dirty="0" smtClean="0"/>
              <a:t>DevOps is an enterprise software development Life cycle means to have an agile relationship between Development and Operation teams and which also act like a bridge between both business units.</a:t>
            </a:r>
          </a:p>
          <a:p>
            <a:pPr>
              <a:buNone/>
            </a:pPr>
            <a:r>
              <a:rPr lang="en-US" sz="2300" dirty="0" smtClean="0"/>
              <a:t>     </a:t>
            </a:r>
          </a:p>
          <a:p>
            <a:pPr lvl="1">
              <a:buNone/>
            </a:pPr>
            <a:endParaRPr lang="en-US" sz="2600" b="1" i="1" dirty="0" smtClean="0">
              <a:solidFill>
                <a:schemeClr val="accent1">
                  <a:lumMod val="75000"/>
                </a:schemeClr>
              </a:solidFill>
            </a:endParaRPr>
          </a:p>
          <a:p>
            <a:pPr lvl="1">
              <a:buNone/>
            </a:pPr>
            <a:r>
              <a:rPr lang="en-US" sz="2600" b="1" i="1" dirty="0" smtClean="0">
                <a:solidFill>
                  <a:schemeClr val="accent1">
                    <a:lumMod val="75000"/>
                  </a:schemeClr>
                </a:solidFill>
              </a:rPr>
              <a:t>                                   =&gt;       Automation and tools + AGILE</a:t>
            </a:r>
          </a:p>
          <a:p>
            <a:pPr lvl="1">
              <a:buNone/>
            </a:pPr>
            <a:r>
              <a:rPr lang="en-US" sz="3000" b="1" i="1" dirty="0" smtClean="0">
                <a:solidFill>
                  <a:schemeClr val="accent1">
                    <a:lumMod val="75000"/>
                  </a:schemeClr>
                </a:solidFill>
              </a:rPr>
              <a:t> </a:t>
            </a:r>
          </a:p>
          <a:p>
            <a:pPr lvl="1">
              <a:buNone/>
            </a:pPr>
            <a:r>
              <a:rPr lang="en-US" sz="3000" b="1" i="1" dirty="0" smtClean="0">
                <a:solidFill>
                  <a:schemeClr val="accent1">
                    <a:lumMod val="75000"/>
                  </a:schemeClr>
                </a:solidFill>
              </a:rPr>
              <a:t>Set the Roadmap to software delivery</a:t>
            </a:r>
          </a:p>
          <a:p>
            <a:pPr lvl="1">
              <a:buNone/>
            </a:pPr>
            <a:r>
              <a:rPr lang="en-US" sz="2300" b="1" dirty="0" smtClean="0">
                <a:solidFill>
                  <a:srgbClr val="FF0000"/>
                </a:solidFill>
              </a:rPr>
              <a:t>Preferred Skill: </a:t>
            </a:r>
            <a:r>
              <a:rPr lang="en-US" sz="2300" dirty="0" smtClean="0"/>
              <a:t>Communication, Collaboration and Philosophies </a:t>
            </a:r>
          </a:p>
          <a:p>
            <a:pPr lvl="1">
              <a:buNone/>
            </a:pPr>
            <a:r>
              <a:rPr lang="en-US" sz="2300" b="1" dirty="0" smtClean="0">
                <a:solidFill>
                  <a:srgbClr val="FF0000"/>
                </a:solidFill>
              </a:rPr>
              <a:t>Usage</a:t>
            </a:r>
            <a:r>
              <a:rPr lang="en-US" sz="2300" dirty="0" smtClean="0"/>
              <a:t>: Enables Organization ability to deliver the high end project</a:t>
            </a:r>
          </a:p>
          <a:p>
            <a:pPr lvl="1">
              <a:buNone/>
            </a:pPr>
            <a:r>
              <a:rPr lang="en-US" sz="2300" b="1" dirty="0" smtClean="0">
                <a:solidFill>
                  <a:srgbClr val="FF0000"/>
                </a:solidFill>
              </a:rPr>
              <a:t>Objective /Goal</a:t>
            </a:r>
            <a:r>
              <a:rPr lang="en-US" sz="2300" dirty="0" smtClean="0">
                <a:solidFill>
                  <a:srgbClr val="FF0000"/>
                </a:solidFill>
              </a:rPr>
              <a:t>:  </a:t>
            </a:r>
            <a:r>
              <a:rPr lang="en-US" sz="2300" dirty="0" smtClean="0"/>
              <a:t>Eliminate wastages from Project via CSI [ITIL]</a:t>
            </a:r>
          </a:p>
          <a:p>
            <a:pPr lvl="1">
              <a:buNone/>
            </a:pPr>
            <a:endParaRPr lang="en-US" sz="2300" dirty="0" smtClean="0"/>
          </a:p>
          <a:p>
            <a:pPr lvl="1">
              <a:buNone/>
            </a:pPr>
            <a:endParaRPr lang="en-US" dirty="0" smtClean="0"/>
          </a:p>
        </p:txBody>
      </p:sp>
      <p:pic>
        <p:nvPicPr>
          <p:cNvPr id="1026" name="Picture 2" descr="C:\Users\admin\Desktop\devops.jpg"/>
          <p:cNvPicPr>
            <a:picLocks noChangeAspect="1" noChangeArrowheads="1"/>
          </p:cNvPicPr>
          <p:nvPr/>
        </p:nvPicPr>
        <p:blipFill>
          <a:blip r:embed="rId2"/>
          <a:srcRect/>
          <a:stretch>
            <a:fillRect/>
          </a:stretch>
        </p:blipFill>
        <p:spPr bwMode="auto">
          <a:xfrm>
            <a:off x="685800" y="3810000"/>
            <a:ext cx="2667000" cy="121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7" name="Picture 3" descr="C:\Users\admin\Desktop\what devops.png"/>
          <p:cNvPicPr>
            <a:picLocks noChangeAspect="1" noChangeArrowheads="1"/>
          </p:cNvPicPr>
          <p:nvPr/>
        </p:nvPicPr>
        <p:blipFill>
          <a:blip r:embed="rId3"/>
          <a:srcRect/>
          <a:stretch>
            <a:fillRect/>
          </a:stretch>
        </p:blipFill>
        <p:spPr bwMode="auto">
          <a:xfrm>
            <a:off x="2133600" y="838200"/>
            <a:ext cx="4572000" cy="1600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09600"/>
          </a:xfrm>
        </p:spPr>
        <p:txBody>
          <a:bodyPr>
            <a:normAutofit/>
          </a:bodyPr>
          <a:lstStyle/>
          <a:p>
            <a:pPr marL="514350" indent="-514350"/>
            <a:r>
              <a:rPr lang="en-US" sz="3600" b="1" dirty="0" smtClean="0"/>
              <a:t>WHY DEVOPS</a:t>
            </a:r>
          </a:p>
        </p:txBody>
      </p:sp>
      <p:sp>
        <p:nvSpPr>
          <p:cNvPr id="4" name="Content Placeholder 3"/>
          <p:cNvSpPr>
            <a:spLocks noGrp="1"/>
          </p:cNvSpPr>
          <p:nvPr>
            <p:ph idx="1"/>
          </p:nvPr>
        </p:nvSpPr>
        <p:spPr/>
        <p:txBody>
          <a:bodyPr>
            <a:normAutofit/>
          </a:bodyPr>
          <a:lstStyle/>
          <a:p>
            <a:pPr>
              <a:buNone/>
            </a:pPr>
            <a:endParaRPr lang="en-US" sz="1800" dirty="0" smtClean="0"/>
          </a:p>
          <a:p>
            <a:pPr>
              <a:buNone/>
            </a:pPr>
            <a:endParaRPr lang="en-US" sz="1800" b="1" dirty="0" smtClean="0">
              <a:solidFill>
                <a:srgbClr val="FF0000"/>
              </a:solidFill>
            </a:endParaRPr>
          </a:p>
          <a:p>
            <a:pPr>
              <a:buNone/>
            </a:pPr>
            <a:endParaRPr lang="en-US" sz="1800" b="1" dirty="0" smtClean="0">
              <a:solidFill>
                <a:srgbClr val="FF0000"/>
              </a:solidFill>
            </a:endParaRPr>
          </a:p>
          <a:p>
            <a:pPr>
              <a:buNone/>
            </a:pPr>
            <a:endParaRPr lang="en-US" sz="1800" dirty="0" smtClean="0"/>
          </a:p>
        </p:txBody>
      </p:sp>
      <p:pic>
        <p:nvPicPr>
          <p:cNvPr id="3076" name="Picture 4" descr="C:\Users\admin\Desktop\why devops.jpg"/>
          <p:cNvPicPr>
            <a:picLocks noChangeAspect="1" noChangeArrowheads="1"/>
          </p:cNvPicPr>
          <p:nvPr/>
        </p:nvPicPr>
        <p:blipFill>
          <a:blip r:embed="rId2"/>
          <a:srcRect/>
          <a:stretch>
            <a:fillRect/>
          </a:stretch>
        </p:blipFill>
        <p:spPr bwMode="auto">
          <a:xfrm>
            <a:off x="1752600" y="1371600"/>
            <a:ext cx="57150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7" name="Picture 5" descr="C:\Users\admin\Desktop\why devops2.jpg"/>
          <p:cNvPicPr>
            <a:picLocks noChangeAspect="1" noChangeArrowheads="1"/>
          </p:cNvPicPr>
          <p:nvPr/>
        </p:nvPicPr>
        <p:blipFill>
          <a:blip r:embed="rId3"/>
          <a:srcRect/>
          <a:stretch>
            <a:fillRect/>
          </a:stretch>
        </p:blipFill>
        <p:spPr bwMode="auto">
          <a:xfrm>
            <a:off x="1752599" y="3962400"/>
            <a:ext cx="5715001"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09600"/>
          </a:xfrm>
        </p:spPr>
        <p:txBody>
          <a:bodyPr>
            <a:normAutofit/>
          </a:bodyPr>
          <a:lstStyle/>
          <a:p>
            <a:r>
              <a:rPr lang="en-US" sz="3600" b="1" dirty="0" smtClean="0"/>
              <a:t>DEVOPS PERIODIC TABLE</a:t>
            </a:r>
            <a:endParaRPr lang="en-US" sz="3600" b="1" dirty="0"/>
          </a:p>
        </p:txBody>
      </p:sp>
      <p:pic>
        <p:nvPicPr>
          <p:cNvPr id="2053" name="Picture 5" descr="C:\Users\admin\Desktop\devops-landscape-2-638.jpg"/>
          <p:cNvPicPr>
            <a:picLocks noChangeAspect="1" noChangeArrowheads="1"/>
          </p:cNvPicPr>
          <p:nvPr/>
        </p:nvPicPr>
        <p:blipFill>
          <a:blip r:embed="rId2"/>
          <a:srcRect/>
          <a:stretch>
            <a:fillRect/>
          </a:stretch>
        </p:blipFill>
        <p:spPr bwMode="auto">
          <a:xfrm>
            <a:off x="609600" y="1524000"/>
            <a:ext cx="792480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487</TotalTime>
  <Words>460</Words>
  <Application>Microsoft Office PowerPoint</Application>
  <PresentationFormat>On-screen Show (4:3)</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DEVOPS INTRODUCTION</vt:lpstr>
      <vt:lpstr>AGENDA</vt:lpstr>
      <vt:lpstr>SDLC PHASES</vt:lpstr>
      <vt:lpstr>WATERFALL  SDLC  MODEL </vt:lpstr>
      <vt:lpstr>AGILE  SDLC MODEL</vt:lpstr>
      <vt:lpstr>AGILE  SDLC MODEL</vt:lpstr>
      <vt:lpstr>DEVOPS  METHODOLOGY</vt:lpstr>
      <vt:lpstr>WHY DEVOPS</vt:lpstr>
      <vt:lpstr>DEVOPS PERIODIC TABLE</vt:lpstr>
      <vt:lpstr>DEVOPS TOOLS</vt:lpstr>
      <vt:lpstr>USE CASE: DARK LAUNCHING   </vt:lpstr>
      <vt:lpstr>DIFFRENCES ON SDLC’s</vt:lpstr>
      <vt:lpstr>CI CD FLOW</vt:lpstr>
      <vt:lpstr>DEVOPS SCOPE</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DEMO</dc:title>
  <dc:creator>admin</dc:creator>
  <cp:lastModifiedBy>admin</cp:lastModifiedBy>
  <cp:revision>71</cp:revision>
  <dcterms:created xsi:type="dcterms:W3CDTF">2019-10-21T14:58:09Z</dcterms:created>
  <dcterms:modified xsi:type="dcterms:W3CDTF">2021-11-09T04:24:54Z</dcterms:modified>
</cp:coreProperties>
</file>