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481" r:id="rId4"/>
    <p:sldId id="320" r:id="rId5"/>
    <p:sldId id="574" r:id="rId6"/>
    <p:sldId id="264" r:id="rId7"/>
    <p:sldId id="542" r:id="rId8"/>
    <p:sldId id="575" r:id="rId9"/>
    <p:sldId id="576" r:id="rId10"/>
    <p:sldId id="577" r:id="rId11"/>
    <p:sldId id="579" r:id="rId12"/>
    <p:sldId id="578" r:id="rId13"/>
    <p:sldId id="580" r:id="rId14"/>
    <p:sldId id="581" r:id="rId15"/>
    <p:sldId id="582" r:id="rId16"/>
    <p:sldId id="583" r:id="rId17"/>
    <p:sldId id="584" r:id="rId18"/>
    <p:sldId id="585" r:id="rId19"/>
    <p:sldId id="587" r:id="rId20"/>
    <p:sldId id="586" r:id="rId21"/>
    <p:sldId id="588" r:id="rId22"/>
    <p:sldId id="589" r:id="rId23"/>
    <p:sldId id="590" r:id="rId24"/>
    <p:sldId id="592" r:id="rId25"/>
    <p:sldId id="591" r:id="rId26"/>
    <p:sldId id="593" r:id="rId27"/>
    <p:sldId id="594" r:id="rId28"/>
    <p:sldId id="595" r:id="rId29"/>
    <p:sldId id="596" r:id="rId30"/>
  </p:sldIdLst>
  <p:sldSz cx="9144000" cy="5143500" type="screen16x9"/>
  <p:notesSz cx="6797675" cy="9926638"/>
  <p:defaultTextStyle>
    <a:defPPr>
      <a:defRPr lang="fr-FR"/>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134A6F"/>
    <a:srgbClr val="196293"/>
    <a:srgbClr val="78B64E"/>
    <a:srgbClr val="00CC66"/>
    <a:srgbClr val="66FF33"/>
    <a:srgbClr val="25115F"/>
    <a:srgbClr val="453A76"/>
    <a:srgbClr val="4B436D"/>
    <a:srgbClr val="A5BBE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2017" autoAdjust="0"/>
    <p:restoredTop sz="90795" autoAdjust="0"/>
  </p:normalViewPr>
  <p:slideViewPr>
    <p:cSldViewPr snapToGrid="0">
      <p:cViewPr varScale="1">
        <p:scale>
          <a:sx n="126" d="100"/>
          <a:sy n="126" d="100"/>
        </p:scale>
        <p:origin x="-96" y="-22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97E2909-1790-44D4-8856-37EF1B1B6A0E}" type="datetimeFigureOut">
              <a:rPr lang="fr-FR" smtClean="0"/>
              <a:pPr/>
              <a:t>01/09/2020</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604CD2F3-941E-4711-B760-1F59BAACE79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04CD2F3-941E-4711-B760-1F59BAACE797}" type="slidenum">
              <a:rPr lang="fr-FR" smtClean="0"/>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135115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119847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279647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117945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381441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416183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388017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320809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152170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282251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4095C-12C7-4260-A8D0-039EE7F224D3}" type="datetimeFigureOut">
              <a:rPr lang="fr-FR" smtClean="0"/>
              <a:pPr/>
              <a:t>01/09/2020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107424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1F4095C-12C7-4260-A8D0-039EE7F224D3}" type="datetimeFigureOut">
              <a:rPr lang="fr-FR" smtClean="0"/>
              <a:pPr/>
              <a:t>01/09/2020</a:t>
            </a:fld>
            <a:endParaRPr lang="fr-F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58D2CCA-73BF-4486-A6C1-C2DE20E9C5F4}" type="slidenum">
              <a:rPr lang="fr-FR" smtClean="0"/>
              <a:pPr/>
              <a:t>‹N°›</a:t>
            </a:fld>
            <a:endParaRPr lang="fr-FR"/>
          </a:p>
        </p:txBody>
      </p:sp>
    </p:spTree>
    <p:extLst>
      <p:ext uri="{BB962C8B-B14F-4D97-AF65-F5344CB8AC3E}">
        <p14:creationId xmlns:p14="http://schemas.microsoft.com/office/powerpoint/2010/main" xmlns="" val="164429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archive.ics.uci.edu/ml/datasets/Breast+Cancer+Wisconsin+(Diagnosti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629163" y="2966475"/>
            <a:ext cx="3697749" cy="722929"/>
            <a:chOff x="628786" y="2936925"/>
            <a:chExt cx="3420000" cy="722929"/>
          </a:xfrm>
        </p:grpSpPr>
        <p:sp>
          <p:nvSpPr>
            <p:cNvPr id="5" name="Rectangle 4"/>
            <p:cNvSpPr/>
            <p:nvPr/>
          </p:nvSpPr>
          <p:spPr>
            <a:xfrm>
              <a:off x="628786" y="2936925"/>
              <a:ext cx="3420000"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dirty="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7" name="Rectangle 6"/>
            <p:cNvSpPr/>
            <p:nvPr/>
          </p:nvSpPr>
          <p:spPr>
            <a:xfrm>
              <a:off x="682779" y="3043489"/>
              <a:ext cx="3355048" cy="616365"/>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r>
                <a:rPr lang="fr-FR" sz="2000" dirty="0"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rPr>
                <a:t>Aymen </a:t>
              </a:r>
              <a:r>
                <a:rPr lang="fr-FR" sz="2000" dirty="0" err="1"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rPr>
                <a:t>Ragguem</a:t>
              </a:r>
              <a:endParaRPr lang="fr-FR" sz="2000" dirty="0"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a:p>
              <a:pPr algn="ctr" defTabSz="914286"/>
              <a:r>
                <a:rPr lang="fr-FR" sz="2000" dirty="0"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rPr>
                <a:t>Junior Data </a:t>
              </a:r>
              <a:r>
                <a:rPr lang="fr-FR" sz="2000" dirty="0" err="1"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rPr>
                <a:t>Scientist</a:t>
              </a:r>
              <a:endParaRPr lang="fr-FR" sz="2000" dirty="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sp>
        <p:nvSpPr>
          <p:cNvPr id="11" name="Sous-titre 3"/>
          <p:cNvSpPr txBox="1">
            <a:spLocks/>
          </p:cNvSpPr>
          <p:nvPr/>
        </p:nvSpPr>
        <p:spPr bwMode="auto">
          <a:xfrm>
            <a:off x="214685" y="1624139"/>
            <a:ext cx="8722581" cy="769864"/>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buNone/>
            </a:pPr>
            <a:r>
              <a:rPr lang="en-US" sz="2800" b="1" dirty="0" smtClean="0"/>
              <a:t>IBM Advance Data Science Capstone Project</a:t>
            </a:r>
            <a:endParaRPr lang="en-US" sz="2800" b="1" dirty="0"/>
          </a:p>
        </p:txBody>
      </p:sp>
      <p:grpSp>
        <p:nvGrpSpPr>
          <p:cNvPr id="19" name="组合 10"/>
          <p:cNvGrpSpPr/>
          <p:nvPr/>
        </p:nvGrpSpPr>
        <p:grpSpPr>
          <a:xfrm>
            <a:off x="7438030" y="3719015"/>
            <a:ext cx="429855" cy="377726"/>
            <a:chOff x="304800" y="673100"/>
            <a:chExt cx="4000500" cy="4000500"/>
          </a:xfrm>
          <a:solidFill>
            <a:srgbClr val="134A6F"/>
          </a:solidFill>
          <a:effectLst>
            <a:outerShdw blurRad="444500" dist="254000" dir="8100000" algn="tr" rotWithShape="0">
              <a:prstClr val="black">
                <a:alpha val="50000"/>
              </a:prstClr>
            </a:outerShdw>
          </a:effectLst>
        </p:grpSpPr>
        <p:sp>
          <p:nvSpPr>
            <p:cNvPr id="20" name="同心圆 11"/>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1" name="椭圆 12"/>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22" name="组合 13"/>
          <p:cNvGrpSpPr/>
          <p:nvPr/>
        </p:nvGrpSpPr>
        <p:grpSpPr>
          <a:xfrm>
            <a:off x="4636013" y="4256923"/>
            <a:ext cx="630230" cy="556858"/>
            <a:chOff x="304800" y="673100"/>
            <a:chExt cx="4000500" cy="4000500"/>
          </a:xfrm>
          <a:solidFill>
            <a:srgbClr val="134A6F"/>
          </a:solidFill>
          <a:effectLst>
            <a:outerShdw blurRad="444500" dist="254000" dir="8100000" algn="tr" rotWithShape="0">
              <a:prstClr val="black">
                <a:alpha val="50000"/>
              </a:prstClr>
            </a:outerShdw>
          </a:effectLst>
        </p:grpSpPr>
        <p:sp>
          <p:nvSpPr>
            <p:cNvPr id="23" name="同心圆 14"/>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4" name="椭圆 15"/>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25" name="组合 16"/>
          <p:cNvGrpSpPr/>
          <p:nvPr/>
        </p:nvGrpSpPr>
        <p:grpSpPr>
          <a:xfrm>
            <a:off x="6317913" y="4172438"/>
            <a:ext cx="676565" cy="576984"/>
            <a:chOff x="304800" y="673100"/>
            <a:chExt cx="4000500" cy="4000500"/>
          </a:xfrm>
          <a:solidFill>
            <a:srgbClr val="134A6F"/>
          </a:solidFill>
          <a:effectLst>
            <a:outerShdw blurRad="444500" dist="254000" dir="8100000" algn="tr" rotWithShape="0">
              <a:prstClr val="black">
                <a:alpha val="50000"/>
              </a:prstClr>
            </a:outerShdw>
          </a:effectLst>
        </p:grpSpPr>
        <p:sp>
          <p:nvSpPr>
            <p:cNvPr id="26" name="同心圆 17"/>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椭圆 18"/>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28" name="组合 19"/>
          <p:cNvGrpSpPr/>
          <p:nvPr/>
        </p:nvGrpSpPr>
        <p:grpSpPr>
          <a:xfrm>
            <a:off x="8374285" y="4252152"/>
            <a:ext cx="685800" cy="605959"/>
            <a:chOff x="304800" y="673100"/>
            <a:chExt cx="4000500" cy="4000500"/>
          </a:xfrm>
          <a:solidFill>
            <a:srgbClr val="134A6F"/>
          </a:solidFill>
          <a:effectLst>
            <a:outerShdw blurRad="444500" dist="254000" dir="8100000" algn="tr" rotWithShape="0">
              <a:prstClr val="black">
                <a:alpha val="50000"/>
              </a:prstClr>
            </a:outerShdw>
          </a:effectLst>
        </p:grpSpPr>
        <p:sp>
          <p:nvSpPr>
            <p:cNvPr id="29" name="同心圆 20"/>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30" name="椭圆 21"/>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31" name="组合 22"/>
          <p:cNvGrpSpPr/>
          <p:nvPr/>
        </p:nvGrpSpPr>
        <p:grpSpPr>
          <a:xfrm>
            <a:off x="172895" y="3757902"/>
            <a:ext cx="588857" cy="520302"/>
            <a:chOff x="304800" y="673100"/>
            <a:chExt cx="4000500" cy="4000500"/>
          </a:xfrm>
          <a:solidFill>
            <a:srgbClr val="134A6F"/>
          </a:solidFill>
          <a:effectLst>
            <a:outerShdw blurRad="444500" dist="254000" dir="8100000" algn="tr" rotWithShape="0">
              <a:prstClr val="black">
                <a:alpha val="50000"/>
              </a:prstClr>
            </a:outerShdw>
          </a:effectLst>
        </p:grpSpPr>
        <p:sp>
          <p:nvSpPr>
            <p:cNvPr id="32" name="同心圆 23"/>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33" name="椭圆 24"/>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34" name="组合 25"/>
          <p:cNvGrpSpPr/>
          <p:nvPr/>
        </p:nvGrpSpPr>
        <p:grpSpPr>
          <a:xfrm>
            <a:off x="3226215" y="4204393"/>
            <a:ext cx="252491" cy="223096"/>
            <a:chOff x="304800" y="673100"/>
            <a:chExt cx="4000500" cy="4000500"/>
          </a:xfrm>
          <a:solidFill>
            <a:srgbClr val="134A6F"/>
          </a:solidFill>
          <a:effectLst>
            <a:outerShdw blurRad="444500" dist="254000" dir="8100000" algn="tr" rotWithShape="0">
              <a:prstClr val="black">
                <a:alpha val="50000"/>
              </a:prstClr>
            </a:outerShdw>
          </a:effectLst>
        </p:grpSpPr>
        <p:sp>
          <p:nvSpPr>
            <p:cNvPr id="35" name="同心圆 26"/>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36" name="椭圆 27"/>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37" name="组合 28"/>
          <p:cNvGrpSpPr/>
          <p:nvPr/>
        </p:nvGrpSpPr>
        <p:grpSpPr>
          <a:xfrm>
            <a:off x="2526711" y="4136150"/>
            <a:ext cx="529075" cy="467480"/>
            <a:chOff x="304800" y="673100"/>
            <a:chExt cx="4000500" cy="4000500"/>
          </a:xfrm>
          <a:solidFill>
            <a:srgbClr val="134A6F"/>
          </a:solidFill>
          <a:effectLst>
            <a:outerShdw blurRad="444500" dist="254000" dir="8100000" algn="tr" rotWithShape="0">
              <a:prstClr val="black">
                <a:alpha val="50000"/>
              </a:prstClr>
            </a:outerShdw>
          </a:effectLst>
        </p:grpSpPr>
        <p:sp>
          <p:nvSpPr>
            <p:cNvPr id="38" name="同心圆 29"/>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39" name="椭圆 30"/>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43" name="组合 34"/>
          <p:cNvGrpSpPr/>
          <p:nvPr/>
        </p:nvGrpSpPr>
        <p:grpSpPr>
          <a:xfrm>
            <a:off x="3806245" y="4439812"/>
            <a:ext cx="223080" cy="197109"/>
            <a:chOff x="304800" y="673100"/>
            <a:chExt cx="4000500" cy="4000500"/>
          </a:xfrm>
          <a:solidFill>
            <a:srgbClr val="134A6F"/>
          </a:solidFill>
          <a:effectLst>
            <a:outerShdw blurRad="444500" dist="254000" dir="8100000" algn="tr" rotWithShape="0">
              <a:prstClr val="black">
                <a:alpha val="50000"/>
              </a:prstClr>
            </a:outerShdw>
          </a:effectLst>
        </p:grpSpPr>
        <p:sp>
          <p:nvSpPr>
            <p:cNvPr id="44" name="同心圆 35"/>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45" name="椭圆 36"/>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49" name="组合 40"/>
          <p:cNvGrpSpPr/>
          <p:nvPr/>
        </p:nvGrpSpPr>
        <p:grpSpPr>
          <a:xfrm>
            <a:off x="1548371" y="4366942"/>
            <a:ext cx="520192" cy="459631"/>
            <a:chOff x="304800" y="673100"/>
            <a:chExt cx="4000500" cy="4000500"/>
          </a:xfrm>
          <a:solidFill>
            <a:srgbClr val="134A6F"/>
          </a:solidFill>
          <a:effectLst>
            <a:outerShdw blurRad="444500" dist="254000" dir="8100000" algn="tr" rotWithShape="0">
              <a:prstClr val="black">
                <a:alpha val="50000"/>
              </a:prstClr>
            </a:outerShdw>
          </a:effectLst>
        </p:grpSpPr>
        <p:sp>
          <p:nvSpPr>
            <p:cNvPr id="50" name="同心圆 41"/>
            <p:cNvSpPr/>
            <p:nvPr/>
          </p:nvSpPr>
          <p:spPr>
            <a:xfrm>
              <a:off x="304800" y="673100"/>
              <a:ext cx="4000500" cy="4000500"/>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51" name="椭圆 42"/>
            <p:cNvSpPr/>
            <p:nvPr/>
          </p:nvSpPr>
          <p:spPr>
            <a:xfrm>
              <a:off x="392112" y="760412"/>
              <a:ext cx="3825874" cy="3825874"/>
            </a:xfrm>
            <a:prstGeom prst="hexagon">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R="0" lvl="0" indent="0" algn="ctr" defTabSz="914286" fontAlgn="auto">
                <a:lnSpc>
                  <a:spcPct val="100000"/>
                </a:lnSpc>
                <a:spcBef>
                  <a:spcPts val="0"/>
                </a:spcBef>
                <a:spcAft>
                  <a:spcPts val="0"/>
                </a:spcAft>
                <a:buClrTx/>
                <a:buSzTx/>
                <a:buFontTx/>
                <a:buNone/>
                <a:tabLst/>
                <a:defRPr/>
              </a:pPr>
              <a:endParaRPr lang="zh-CN" altLang="en-US" sz="2800" dirty="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grpSp>
        <p:nvGrpSpPr>
          <p:cNvPr id="40"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41" name="Rectangle 40"/>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42" name="Rectangle 41"/>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46" name="Rectangle 45"/>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47" name="Image 46" descr="1.png"/>
          <p:cNvPicPr>
            <a:picLocks noChangeAspect="1"/>
          </p:cNvPicPr>
          <p:nvPr/>
        </p:nvPicPr>
        <p:blipFill>
          <a:blip r:embed="rId2" cstate="print"/>
          <a:stretch>
            <a:fillRect/>
          </a:stretch>
        </p:blipFill>
        <p:spPr>
          <a:xfrm>
            <a:off x="174929" y="379387"/>
            <a:ext cx="475304" cy="462458"/>
          </a:xfrm>
          <a:prstGeom prst="rect">
            <a:avLst/>
          </a:prstGeom>
        </p:spPr>
      </p:pic>
      <p:sp>
        <p:nvSpPr>
          <p:cNvPr id="55" name="ZoneTexte 54"/>
          <p:cNvSpPr txBox="1"/>
          <p:nvPr/>
        </p:nvSpPr>
        <p:spPr>
          <a:xfrm>
            <a:off x="1942155" y="2138638"/>
            <a:ext cx="5123663" cy="461665"/>
          </a:xfrm>
          <a:prstGeom prst="rect">
            <a:avLst/>
          </a:prstGeom>
          <a:noFill/>
        </p:spPr>
        <p:txBody>
          <a:bodyPr wrap="square" rtlCol="0">
            <a:spAutoFit/>
          </a:bodyPr>
          <a:lstStyle/>
          <a:p>
            <a:pPr algn="ctr"/>
            <a:r>
              <a:rPr lang="fr-FR" sz="2400" b="1" u="sng" dirty="0" err="1" smtClean="0">
                <a:latin typeface="Times New Roman" pitchFamily="18" charset="0"/>
                <a:cs typeface="Times New Roman" pitchFamily="18" charset="0"/>
              </a:rPr>
              <a:t>Breast</a:t>
            </a:r>
            <a:r>
              <a:rPr lang="fr-FR" sz="2400" b="1" u="sng" dirty="0" smtClean="0">
                <a:latin typeface="Times New Roman" pitchFamily="18" charset="0"/>
                <a:cs typeface="Times New Roman" pitchFamily="18" charset="0"/>
              </a:rPr>
              <a:t> Cancer </a:t>
            </a:r>
            <a:r>
              <a:rPr lang="fr-FR" sz="2400" b="1" u="sng" dirty="0" err="1" smtClean="0">
                <a:latin typeface="Times New Roman" pitchFamily="18" charset="0"/>
                <a:cs typeface="Times New Roman" pitchFamily="18" charset="0"/>
              </a:rPr>
              <a:t>Prediction</a:t>
            </a:r>
            <a:endParaRPr lang="fr-FR" sz="2400" b="1"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206013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ppt_x</p:attrName>
                                        </p:attrNameLst>
                                      </p:cBhvr>
                                      <p:tavLst>
                                        <p:tav tm="0">
                                          <p:val>
                                            <p:fltVal val="0.5"/>
                                          </p:val>
                                        </p:tav>
                                        <p:tav tm="100000">
                                          <p:val>
                                            <p:strVal val="#ppt_x"/>
                                          </p:val>
                                        </p:tav>
                                      </p:tavLst>
                                    </p:anim>
                                    <p:anim calcmode="lin" valueType="num">
                                      <p:cBhvr>
                                        <p:cTn id="10" dur="500" fill="hold"/>
                                        <p:tgtEl>
                                          <p:spTgt spid="19"/>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30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 calcmode="lin" valueType="num">
                                      <p:cBhvr>
                                        <p:cTn id="15" dur="500" fill="hold"/>
                                        <p:tgtEl>
                                          <p:spTgt spid="22"/>
                                        </p:tgtEl>
                                        <p:attrNameLst>
                                          <p:attrName>ppt_x</p:attrName>
                                        </p:attrNameLst>
                                      </p:cBhvr>
                                      <p:tavLst>
                                        <p:tav tm="0">
                                          <p:val>
                                            <p:fltVal val="0.5"/>
                                          </p:val>
                                        </p:tav>
                                        <p:tav tm="100000">
                                          <p:val>
                                            <p:strVal val="#ppt_x"/>
                                          </p:val>
                                        </p:tav>
                                      </p:tavLst>
                                    </p:anim>
                                    <p:anim calcmode="lin" valueType="num">
                                      <p:cBhvr>
                                        <p:cTn id="16" dur="500" fill="hold"/>
                                        <p:tgtEl>
                                          <p:spTgt spid="22"/>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70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 calcmode="lin" valueType="num">
                                      <p:cBhvr>
                                        <p:cTn id="21" dur="500" fill="hold"/>
                                        <p:tgtEl>
                                          <p:spTgt spid="25"/>
                                        </p:tgtEl>
                                        <p:attrNameLst>
                                          <p:attrName>ppt_x</p:attrName>
                                        </p:attrNameLst>
                                      </p:cBhvr>
                                      <p:tavLst>
                                        <p:tav tm="0">
                                          <p:val>
                                            <p:fltVal val="0.5"/>
                                          </p:val>
                                        </p:tav>
                                        <p:tav tm="100000">
                                          <p:val>
                                            <p:strVal val="#ppt_x"/>
                                          </p:val>
                                        </p:tav>
                                      </p:tavLst>
                                    </p:anim>
                                    <p:anim calcmode="lin" valueType="num">
                                      <p:cBhvr>
                                        <p:cTn id="22" dur="500" fill="hold"/>
                                        <p:tgtEl>
                                          <p:spTgt spid="25"/>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30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 calcmode="lin" valueType="num">
                                      <p:cBhvr>
                                        <p:cTn id="27" dur="500" fill="hold"/>
                                        <p:tgtEl>
                                          <p:spTgt spid="28"/>
                                        </p:tgtEl>
                                        <p:attrNameLst>
                                          <p:attrName>ppt_x</p:attrName>
                                        </p:attrNameLst>
                                      </p:cBhvr>
                                      <p:tavLst>
                                        <p:tav tm="0">
                                          <p:val>
                                            <p:fltVal val="0.5"/>
                                          </p:val>
                                        </p:tav>
                                        <p:tav tm="100000">
                                          <p:val>
                                            <p:strVal val="#ppt_x"/>
                                          </p:val>
                                        </p:tav>
                                      </p:tavLst>
                                    </p:anim>
                                    <p:anim calcmode="lin" valueType="num">
                                      <p:cBhvr>
                                        <p:cTn id="28" dur="500" fill="hold"/>
                                        <p:tgtEl>
                                          <p:spTgt spid="28"/>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10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 calcmode="lin" valueType="num">
                                      <p:cBhvr>
                                        <p:cTn id="33" dur="500" fill="hold"/>
                                        <p:tgtEl>
                                          <p:spTgt spid="31"/>
                                        </p:tgtEl>
                                        <p:attrNameLst>
                                          <p:attrName>ppt_x</p:attrName>
                                        </p:attrNameLst>
                                      </p:cBhvr>
                                      <p:tavLst>
                                        <p:tav tm="0">
                                          <p:val>
                                            <p:fltVal val="0.5"/>
                                          </p:val>
                                        </p:tav>
                                        <p:tav tm="100000">
                                          <p:val>
                                            <p:strVal val="#ppt_x"/>
                                          </p:val>
                                        </p:tav>
                                      </p:tavLst>
                                    </p:anim>
                                    <p:anim calcmode="lin" valueType="num">
                                      <p:cBhvr>
                                        <p:cTn id="34" dur="500" fill="hold"/>
                                        <p:tgtEl>
                                          <p:spTgt spid="31"/>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60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 calcmode="lin" valueType="num">
                                      <p:cBhvr>
                                        <p:cTn id="39" dur="500" fill="hold"/>
                                        <p:tgtEl>
                                          <p:spTgt spid="34"/>
                                        </p:tgtEl>
                                        <p:attrNameLst>
                                          <p:attrName>ppt_x</p:attrName>
                                        </p:attrNameLst>
                                      </p:cBhvr>
                                      <p:tavLst>
                                        <p:tav tm="0">
                                          <p:val>
                                            <p:fltVal val="0.5"/>
                                          </p:val>
                                        </p:tav>
                                        <p:tav tm="100000">
                                          <p:val>
                                            <p:strVal val="#ppt_x"/>
                                          </p:val>
                                        </p:tav>
                                      </p:tavLst>
                                    </p:anim>
                                    <p:anim calcmode="lin" valueType="num">
                                      <p:cBhvr>
                                        <p:cTn id="40" dur="500" fill="hold"/>
                                        <p:tgtEl>
                                          <p:spTgt spid="34"/>
                                        </p:tgtEl>
                                        <p:attrNameLst>
                                          <p:attrName>ppt_y</p:attrName>
                                        </p:attrNameLst>
                                      </p:cBhvr>
                                      <p:tavLst>
                                        <p:tav tm="0">
                                          <p:val>
                                            <p:fltVal val="0.5"/>
                                          </p:val>
                                        </p:tav>
                                        <p:tav tm="100000">
                                          <p:val>
                                            <p:strVal val="#ppt_y"/>
                                          </p:val>
                                        </p:tav>
                                      </p:tavLst>
                                    </p:anim>
                                  </p:childTnLst>
                                </p:cTn>
                              </p:par>
                              <p:par>
                                <p:cTn id="41" presetID="23" presetClass="entr" presetSubtype="528" fill="hold" nodeType="withEffect">
                                  <p:stCondLst>
                                    <p:cond delay="300"/>
                                  </p:st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 calcmode="lin" valueType="num">
                                      <p:cBhvr>
                                        <p:cTn id="45" dur="500" fill="hold"/>
                                        <p:tgtEl>
                                          <p:spTgt spid="37"/>
                                        </p:tgtEl>
                                        <p:attrNameLst>
                                          <p:attrName>ppt_x</p:attrName>
                                        </p:attrNameLst>
                                      </p:cBhvr>
                                      <p:tavLst>
                                        <p:tav tm="0">
                                          <p:val>
                                            <p:fltVal val="0.5"/>
                                          </p:val>
                                        </p:tav>
                                        <p:tav tm="100000">
                                          <p:val>
                                            <p:strVal val="#ppt_x"/>
                                          </p:val>
                                        </p:tav>
                                      </p:tavLst>
                                    </p:anim>
                                    <p:anim calcmode="lin" valueType="num">
                                      <p:cBhvr>
                                        <p:cTn id="46" dur="500" fill="hold"/>
                                        <p:tgtEl>
                                          <p:spTgt spid="37"/>
                                        </p:tgtEl>
                                        <p:attrNameLst>
                                          <p:attrName>ppt_y</p:attrName>
                                        </p:attrNameLst>
                                      </p:cBhvr>
                                      <p:tavLst>
                                        <p:tav tm="0">
                                          <p:val>
                                            <p:fltVal val="0.5"/>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 calcmode="lin" valueType="num">
                                      <p:cBhvr>
                                        <p:cTn id="51" dur="500" fill="hold"/>
                                        <p:tgtEl>
                                          <p:spTgt spid="43"/>
                                        </p:tgtEl>
                                        <p:attrNameLst>
                                          <p:attrName>ppt_x</p:attrName>
                                        </p:attrNameLst>
                                      </p:cBhvr>
                                      <p:tavLst>
                                        <p:tav tm="0">
                                          <p:val>
                                            <p:fltVal val="0.5"/>
                                          </p:val>
                                        </p:tav>
                                        <p:tav tm="100000">
                                          <p:val>
                                            <p:strVal val="#ppt_x"/>
                                          </p:val>
                                        </p:tav>
                                      </p:tavLst>
                                    </p:anim>
                                    <p:anim calcmode="lin" valueType="num">
                                      <p:cBhvr>
                                        <p:cTn id="52" dur="500"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nodeType="withEffect">
                                  <p:stCondLst>
                                    <p:cond delay="300"/>
                                  </p:stCondLst>
                                  <p:childTnLst>
                                    <p:set>
                                      <p:cBhvr>
                                        <p:cTn id="54" dur="1" fill="hold">
                                          <p:stCondLst>
                                            <p:cond delay="0"/>
                                          </p:stCondLst>
                                        </p:cTn>
                                        <p:tgtEl>
                                          <p:spTgt spid="49"/>
                                        </p:tgtEl>
                                        <p:attrNameLst>
                                          <p:attrName>style.visibility</p:attrName>
                                        </p:attrNameLst>
                                      </p:cBhvr>
                                      <p:to>
                                        <p:strVal val="visible"/>
                                      </p:to>
                                    </p:set>
                                    <p:anim calcmode="lin" valueType="num">
                                      <p:cBhvr>
                                        <p:cTn id="55" dur="500" fill="hold"/>
                                        <p:tgtEl>
                                          <p:spTgt spid="49"/>
                                        </p:tgtEl>
                                        <p:attrNameLst>
                                          <p:attrName>ppt_w</p:attrName>
                                        </p:attrNameLst>
                                      </p:cBhvr>
                                      <p:tavLst>
                                        <p:tav tm="0">
                                          <p:val>
                                            <p:fltVal val="0"/>
                                          </p:val>
                                        </p:tav>
                                        <p:tav tm="100000">
                                          <p:val>
                                            <p:strVal val="#ppt_w"/>
                                          </p:val>
                                        </p:tav>
                                      </p:tavLst>
                                    </p:anim>
                                    <p:anim calcmode="lin" valueType="num">
                                      <p:cBhvr>
                                        <p:cTn id="56" dur="500" fill="hold"/>
                                        <p:tgtEl>
                                          <p:spTgt spid="49"/>
                                        </p:tgtEl>
                                        <p:attrNameLst>
                                          <p:attrName>ppt_h</p:attrName>
                                        </p:attrNameLst>
                                      </p:cBhvr>
                                      <p:tavLst>
                                        <p:tav tm="0">
                                          <p:val>
                                            <p:fltVal val="0"/>
                                          </p:val>
                                        </p:tav>
                                        <p:tav tm="100000">
                                          <p:val>
                                            <p:strVal val="#ppt_h"/>
                                          </p:val>
                                        </p:tav>
                                      </p:tavLst>
                                    </p:anim>
                                    <p:anim calcmode="lin" valueType="num">
                                      <p:cBhvr>
                                        <p:cTn id="57" dur="500" fill="hold"/>
                                        <p:tgtEl>
                                          <p:spTgt spid="49"/>
                                        </p:tgtEl>
                                        <p:attrNameLst>
                                          <p:attrName>ppt_x</p:attrName>
                                        </p:attrNameLst>
                                      </p:cBhvr>
                                      <p:tavLst>
                                        <p:tav tm="0">
                                          <p:val>
                                            <p:fltVal val="0.5"/>
                                          </p:val>
                                        </p:tav>
                                        <p:tav tm="100000">
                                          <p:val>
                                            <p:strVal val="#ppt_x"/>
                                          </p:val>
                                        </p:tav>
                                      </p:tavLst>
                                    </p:anim>
                                    <p:anim calcmode="lin" valueType="num">
                                      <p:cBhvr>
                                        <p:cTn id="58" dur="500" fill="hold"/>
                                        <p:tgtEl>
                                          <p:spTgt spid="49"/>
                                        </p:tgtEl>
                                        <p:attrNameLst>
                                          <p:attrName>ppt_y</p:attrName>
                                        </p:attrNameLst>
                                      </p:cBhvr>
                                      <p:tavLst>
                                        <p:tav tm="0">
                                          <p:val>
                                            <p:fltVal val="0.5"/>
                                          </p:val>
                                        </p:tav>
                                        <p:tav tm="100000">
                                          <p:val>
                                            <p:strVal val="#ppt_y"/>
                                          </p:val>
                                        </p:tav>
                                      </p:tavLst>
                                    </p:anim>
                                  </p:childTnLst>
                                </p:cTn>
                              </p:par>
                              <p:par>
                                <p:cTn id="59" presetID="26" presetClass="emph" presetSubtype="0" repeatCount="3000" fill="hold" nodeType="withEffect">
                                  <p:stCondLst>
                                    <p:cond delay="600"/>
                                  </p:stCondLst>
                                  <p:childTnLst>
                                    <p:animEffect transition="out" filter="fade">
                                      <p:cBhvr>
                                        <p:cTn id="60" dur="500" tmFilter="0, 0; .2, .5; .8, .5; 1, 0"/>
                                        <p:tgtEl>
                                          <p:spTgt spid="19"/>
                                        </p:tgtEl>
                                      </p:cBhvr>
                                    </p:animEffect>
                                    <p:animScale>
                                      <p:cBhvr>
                                        <p:cTn id="61" dur="250" autoRev="1" fill="hold"/>
                                        <p:tgtEl>
                                          <p:spTgt spid="19"/>
                                        </p:tgtEl>
                                      </p:cBhvr>
                                      <p:by x="105000" y="105000"/>
                                    </p:animScale>
                                  </p:childTnLst>
                                </p:cTn>
                              </p:par>
                              <p:par>
                                <p:cTn id="62" presetID="26" presetClass="emph" presetSubtype="0" repeatCount="3000" fill="hold" nodeType="withEffect">
                                  <p:stCondLst>
                                    <p:cond delay="810"/>
                                  </p:stCondLst>
                                  <p:childTnLst>
                                    <p:animEffect transition="out" filter="fade">
                                      <p:cBhvr>
                                        <p:cTn id="63" dur="500" tmFilter="0, 0; .2, .5; .8, .5; 1, 0"/>
                                        <p:tgtEl>
                                          <p:spTgt spid="49"/>
                                        </p:tgtEl>
                                      </p:cBhvr>
                                    </p:animEffect>
                                    <p:animScale>
                                      <p:cBhvr>
                                        <p:cTn id="64"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DATA SET - USE CASE</a:t>
            </a:r>
          </a:p>
        </p:txBody>
      </p:sp>
      <p:sp>
        <p:nvSpPr>
          <p:cNvPr id="15" name="ZoneTexte 14"/>
          <p:cNvSpPr txBox="1"/>
          <p:nvPr/>
        </p:nvSpPr>
        <p:spPr>
          <a:xfrm>
            <a:off x="-27296" y="4916010"/>
            <a:ext cx="520277"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10</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508883" y="1233411"/>
            <a:ext cx="8388626" cy="646331"/>
          </a:xfrm>
          <a:prstGeom prst="rect">
            <a:avLst/>
          </a:prstGeom>
        </p:spPr>
        <p:txBody>
          <a:bodyPr wrap="square">
            <a:spAutoFit/>
          </a:bodyPr>
          <a:lstStyle/>
          <a:p>
            <a:r>
              <a:rPr lang="en-GB" sz="1800" dirty="0" smtClean="0">
                <a:latin typeface="Times New Roman" pitchFamily="18" charset="0"/>
                <a:cs typeface="Times New Roman" pitchFamily="18" charset="0"/>
              </a:rPr>
              <a:t>Breast Cancer dataset is available In </a:t>
            </a:r>
            <a:r>
              <a:rPr lang="en-GB" sz="1800" b="1" u="sng" dirty="0" smtClean="0">
                <a:latin typeface="Times New Roman" pitchFamily="18" charset="0"/>
                <a:cs typeface="Times New Roman" pitchFamily="18" charset="0"/>
              </a:rPr>
              <a:t>Kaggle.com</a:t>
            </a:r>
            <a:r>
              <a:rPr lang="en-GB" sz="1800" dirty="0" smtClean="0">
                <a:latin typeface="Times New Roman" pitchFamily="18" charset="0"/>
                <a:cs typeface="Times New Roman" pitchFamily="18" charset="0"/>
              </a:rPr>
              <a:t> it is a </a:t>
            </a:r>
            <a:r>
              <a:rPr lang="en-GB" sz="1800" dirty="0" err="1" smtClean="0">
                <a:latin typeface="Times New Roman" pitchFamily="18" charset="0"/>
                <a:cs typeface="Times New Roman" pitchFamily="18" charset="0"/>
              </a:rPr>
              <a:t>csv</a:t>
            </a:r>
            <a:r>
              <a:rPr lang="en-GB" sz="1800" dirty="0" smtClean="0">
                <a:latin typeface="Times New Roman" pitchFamily="18" charset="0"/>
                <a:cs typeface="Times New Roman" pitchFamily="18" charset="0"/>
              </a:rPr>
              <a:t> file that contain 569 rows with 32 features.</a:t>
            </a:r>
            <a:endParaRPr lang="fr-FR" sz="1800" dirty="0">
              <a:latin typeface="Times New Roman" pitchFamily="18" charset="0"/>
              <a:cs typeface="Times New Roman" pitchFamily="18" charset="0"/>
            </a:endParaRPr>
          </a:p>
        </p:txBody>
      </p:sp>
      <p:pic>
        <p:nvPicPr>
          <p:cNvPr id="12" name="Image 11" descr="1.png"/>
          <p:cNvPicPr>
            <a:picLocks noChangeAspect="1"/>
          </p:cNvPicPr>
          <p:nvPr/>
        </p:nvPicPr>
        <p:blipFill>
          <a:blip r:embed="rId3"/>
          <a:stretch>
            <a:fillRect/>
          </a:stretch>
        </p:blipFill>
        <p:spPr>
          <a:xfrm>
            <a:off x="168980" y="2353586"/>
            <a:ext cx="8815993" cy="1351722"/>
          </a:xfrm>
          <a:prstGeom prst="rect">
            <a:avLst/>
          </a:prstGeom>
        </p:spPr>
      </p:pic>
      <p:sp>
        <p:nvSpPr>
          <p:cNvPr id="13" name="Rectangle 12"/>
          <p:cNvSpPr/>
          <p:nvPr/>
        </p:nvSpPr>
        <p:spPr>
          <a:xfrm>
            <a:off x="266368" y="4067122"/>
            <a:ext cx="8766314" cy="507831"/>
          </a:xfrm>
          <a:prstGeom prst="rect">
            <a:avLst/>
          </a:prstGeom>
        </p:spPr>
        <p:txBody>
          <a:bodyPr wrap="square">
            <a:spAutoFit/>
          </a:bodyPr>
          <a:lstStyle/>
          <a:p>
            <a:r>
              <a:rPr lang="en-US" b="1" dirty="0" smtClean="0">
                <a:latin typeface="Times New Roman" pitchFamily="18" charset="0"/>
                <a:cs typeface="Times New Roman" pitchFamily="18" charset="0"/>
              </a:rPr>
              <a:t>The </a:t>
            </a:r>
            <a:r>
              <a:rPr lang="en-US" b="1" u="sng" dirty="0" smtClean="0">
                <a:latin typeface="Times New Roman" pitchFamily="18" charset="0"/>
                <a:cs typeface="Times New Roman" pitchFamily="18" charset="0"/>
                <a:hlinkClick r:id="rId4"/>
              </a:rPr>
              <a:t>Breast Cancer</a:t>
            </a:r>
            <a:r>
              <a:rPr lang="en-US" b="1" dirty="0" smtClean="0">
                <a:latin typeface="Times New Roman" pitchFamily="18" charset="0"/>
                <a:cs typeface="Times New Roman" pitchFamily="18" charset="0"/>
              </a:rPr>
              <a:t> datasets is available machine learning repository maintained by the University of California, Irvine</a:t>
            </a:r>
            <a:endParaRPr lang="fr-FR"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DATA SET - USE CASE</a:t>
            </a:r>
          </a:p>
        </p:txBody>
      </p:sp>
      <p:sp>
        <p:nvSpPr>
          <p:cNvPr id="15" name="ZoneTexte 14"/>
          <p:cNvSpPr txBox="1"/>
          <p:nvPr/>
        </p:nvSpPr>
        <p:spPr>
          <a:xfrm>
            <a:off x="-27296" y="4916010"/>
            <a:ext cx="480520"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11</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326003" y="865406"/>
            <a:ext cx="8388626" cy="4031873"/>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The Goal is to train a model with the capability to classify the diagnosis by making predictions based on the dataset</a:t>
            </a:r>
          </a:p>
          <a:p>
            <a:pPr algn="just">
              <a:lnSpc>
                <a:spcPct val="150000"/>
              </a:lnSpc>
            </a:pPr>
            <a:r>
              <a:rPr lang="en-US" sz="1600" b="1" u="sng" dirty="0" smtClean="0">
                <a:latin typeface="Times New Roman" pitchFamily="18" charset="0"/>
                <a:cs typeface="Times New Roman" pitchFamily="18" charset="0"/>
              </a:rPr>
              <a:t>Evaluation Metrics</a:t>
            </a:r>
          </a:p>
          <a:p>
            <a:pPr algn="just">
              <a:lnSpc>
                <a:spcPct val="150000"/>
              </a:lnSpc>
            </a:pPr>
            <a:r>
              <a:rPr lang="en-US" sz="1600" dirty="0" smtClean="0">
                <a:latin typeface="Times New Roman" pitchFamily="18" charset="0"/>
                <a:cs typeface="Times New Roman" pitchFamily="18" charset="0"/>
              </a:rPr>
              <a:t>To validate the model and determine its performance, the actual information from the data will be compared with the predictions, and the Recall and precision will be analyzed. Those two are calculated by looking at four things: True positive-False positive-True negative -False negative </a:t>
            </a:r>
          </a:p>
          <a:p>
            <a:r>
              <a:rPr lang="en-US" sz="1600" b="1" u="sng" dirty="0" smtClean="0">
                <a:latin typeface="Times New Roman" pitchFamily="18" charset="0"/>
                <a:cs typeface="Times New Roman" pitchFamily="18" charset="0"/>
              </a:rPr>
              <a:t>Project Design</a:t>
            </a:r>
          </a:p>
          <a:p>
            <a:pPr>
              <a:lnSpc>
                <a:spcPct val="150000"/>
              </a:lnSpc>
            </a:pPr>
            <a:r>
              <a:rPr lang="en-US" sz="1600" dirty="0" smtClean="0">
                <a:latin typeface="Times New Roman" pitchFamily="18" charset="0"/>
                <a:cs typeface="Times New Roman" pitchFamily="18" charset="0"/>
              </a:rPr>
              <a:t>Data Preprocessing : Will check the data and prepare it by removing data input errors, missing values. Also checking for outliers and removing 10% - 25% or the leading and tailing data narrow the outliers</a:t>
            </a:r>
          </a:p>
          <a:p>
            <a:pPr algn="just">
              <a:lnSpc>
                <a:spcPct val="15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DATA SET - USE CASE</a:t>
            </a:r>
          </a:p>
        </p:txBody>
      </p:sp>
      <p:sp>
        <p:nvSpPr>
          <p:cNvPr id="15" name="ZoneTexte 14"/>
          <p:cNvSpPr txBox="1"/>
          <p:nvPr/>
        </p:nvSpPr>
        <p:spPr>
          <a:xfrm>
            <a:off x="-27296" y="4916010"/>
            <a:ext cx="536179"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12</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286246" y="1517413"/>
            <a:ext cx="8388626" cy="2800767"/>
          </a:xfrm>
          <a:prstGeom prst="rect">
            <a:avLst/>
          </a:prstGeom>
        </p:spPr>
        <p:txBody>
          <a:bodyPr wrap="square">
            <a:spAutoFit/>
          </a:bodyPr>
          <a:lstStyle/>
          <a:p>
            <a:endParaRPr lang="en-US" sz="1600" dirty="0" smtClean="0">
              <a:latin typeface="Times New Roman" pitchFamily="18" charset="0"/>
              <a:cs typeface="Times New Roman" pitchFamily="18" charset="0"/>
            </a:endParaRPr>
          </a:p>
          <a:p>
            <a:pPr>
              <a:lnSpc>
                <a:spcPct val="150000"/>
              </a:lnSpc>
            </a:pPr>
            <a:r>
              <a:rPr lang="en-US" sz="1600" b="1" u="sng" dirty="0" smtClean="0">
                <a:latin typeface="Times New Roman" pitchFamily="18" charset="0"/>
                <a:cs typeface="Times New Roman" pitchFamily="18" charset="0"/>
              </a:rPr>
              <a:t>Data Processing </a:t>
            </a:r>
            <a:r>
              <a:rPr lang="en-US" sz="1600" dirty="0" smtClean="0">
                <a:latin typeface="Times New Roman" pitchFamily="18" charset="0"/>
                <a:cs typeface="Times New Roman" pitchFamily="18" charset="0"/>
              </a:rPr>
              <a:t>: Will visualize the data and check the correlation and try to find pattern first visually. After that one of the supervised learning Algorithm will be use. It is yet uncertain whether supervised learning will be employed.</a:t>
            </a:r>
          </a:p>
          <a:p>
            <a:pPr>
              <a:lnSpc>
                <a:spcPct val="150000"/>
              </a:lnSpc>
            </a:pPr>
            <a:endParaRPr lang="en-US" sz="1600" dirty="0" smtClean="0">
              <a:latin typeface="Times New Roman" pitchFamily="18" charset="0"/>
              <a:cs typeface="Times New Roman" pitchFamily="18" charset="0"/>
            </a:endParaRPr>
          </a:p>
          <a:p>
            <a:pPr>
              <a:lnSpc>
                <a:spcPct val="150000"/>
              </a:lnSpc>
            </a:pPr>
            <a:r>
              <a:rPr lang="en-US" sz="1600" b="1" u="sng" dirty="0" smtClean="0">
                <a:latin typeface="Times New Roman" pitchFamily="18" charset="0"/>
                <a:cs typeface="Times New Roman" pitchFamily="18" charset="0"/>
              </a:rPr>
              <a:t>Training and Testing </a:t>
            </a:r>
            <a:r>
              <a:rPr lang="en-US" sz="1600" dirty="0" smtClean="0">
                <a:latin typeface="Times New Roman" pitchFamily="18" charset="0"/>
                <a:cs typeface="Times New Roman" pitchFamily="18" charset="0"/>
              </a:rPr>
              <a:t>: will split the data and do 70% training and 30% for testing and to ensure the model is robust and we getting a result we can trust a cross validation will be applied.</a:t>
            </a:r>
          </a:p>
          <a:p>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82976" y="1965277"/>
            <a:ext cx="5641405" cy="1146218"/>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defTabSz="914286"/>
            <a:endParaRPr lang="ar-TN" sz="2000" dirty="0"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a:p>
            <a:pPr algn="ctr">
              <a:buClrTx/>
            </a:pPr>
            <a:r>
              <a:rPr lang="en-US" altLang="en-US" sz="2800" dirty="0" smtClean="0">
                <a:latin typeface="Times New Roman" pitchFamily="18" charset="0"/>
                <a:cs typeface="Times New Roman" pitchFamily="18" charset="0"/>
              </a:rPr>
              <a:t>DATA EXPLORATION</a:t>
            </a:r>
            <a:endParaRPr lang="fr-FR" altLang="en-US" sz="2800" dirty="0">
              <a:latin typeface="Times New Roman" pitchFamily="18" charset="0"/>
              <a:cs typeface="Times New Roman" pitchFamily="18"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14" name="Rectangle 1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7" name="Rectangle 16"/>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8" name="Rectangle 17"/>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8" name="Image 7"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DATA EXPLORATION</a:t>
            </a:r>
            <a:endParaRPr lang="fr-FR" altLang="en-US" sz="2800" dirty="0">
              <a:latin typeface="Times New Roman" pitchFamily="18" charset="0"/>
              <a:cs typeface="Times New Roman" pitchFamily="18" charset="0"/>
            </a:endParaRPr>
          </a:p>
        </p:txBody>
      </p:sp>
      <p:sp>
        <p:nvSpPr>
          <p:cNvPr id="15" name="ZoneTexte 14"/>
          <p:cNvSpPr txBox="1"/>
          <p:nvPr/>
        </p:nvSpPr>
        <p:spPr>
          <a:xfrm>
            <a:off x="-27296" y="4916010"/>
            <a:ext cx="472569"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14</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143122" y="857455"/>
            <a:ext cx="8714631" cy="1200329"/>
          </a:xfrm>
          <a:prstGeom prst="rect">
            <a:avLst/>
          </a:prstGeom>
        </p:spPr>
        <p:txBody>
          <a:bodyPr wrap="square">
            <a:spAutoFit/>
          </a:bodyPr>
          <a:lstStyle/>
          <a:p>
            <a:endParaRPr lang="en-US" sz="1600" dirty="0" smtClean="0">
              <a:latin typeface="Times New Roman" pitchFamily="18" charset="0"/>
              <a:cs typeface="Times New Roman" pitchFamily="18" charset="0"/>
            </a:endParaRPr>
          </a:p>
          <a:p>
            <a:pPr>
              <a:lnSpc>
                <a:spcPct val="150000"/>
              </a:lnSpc>
            </a:pPr>
            <a:r>
              <a:rPr lang="en-US" sz="1600" b="1" u="sng" dirty="0" smtClean="0">
                <a:latin typeface="Times New Roman" pitchFamily="18" charset="0"/>
                <a:cs typeface="Times New Roman" pitchFamily="18" charset="0"/>
              </a:rPr>
              <a:t>Features description:</a:t>
            </a:r>
          </a:p>
          <a:p>
            <a:pPr algn="just"/>
            <a:r>
              <a:rPr lang="en-US" sz="1600" dirty="0" smtClean="0">
                <a:latin typeface="Times New Roman" pitchFamily="18" charset="0"/>
                <a:cs typeface="Times New Roman" pitchFamily="18" charset="0"/>
              </a:rPr>
              <a:t>There are two approached used to examine the data using: </a:t>
            </a:r>
            <a:r>
              <a:rPr lang="en-US" sz="1600" b="1" i="1" dirty="0" smtClean="0">
                <a:latin typeface="Times New Roman" pitchFamily="18" charset="0"/>
                <a:cs typeface="Times New Roman" pitchFamily="18" charset="0"/>
              </a:rPr>
              <a:t>Descriptive statistics and Visualization</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pic>
        <p:nvPicPr>
          <p:cNvPr id="10" name="Image 9" descr="2.png"/>
          <p:cNvPicPr>
            <a:picLocks noChangeAspect="1"/>
          </p:cNvPicPr>
          <p:nvPr/>
        </p:nvPicPr>
        <p:blipFill>
          <a:blip r:embed="rId3"/>
          <a:stretch>
            <a:fillRect/>
          </a:stretch>
        </p:blipFill>
        <p:spPr>
          <a:xfrm>
            <a:off x="0" y="1829298"/>
            <a:ext cx="9144000" cy="960120"/>
          </a:xfrm>
          <a:prstGeom prst="rect">
            <a:avLst/>
          </a:prstGeom>
        </p:spPr>
      </p:pic>
      <p:pic>
        <p:nvPicPr>
          <p:cNvPr id="12" name="Image 11" descr="3.png"/>
          <p:cNvPicPr>
            <a:picLocks noChangeAspect="1"/>
          </p:cNvPicPr>
          <p:nvPr/>
        </p:nvPicPr>
        <p:blipFill>
          <a:blip r:embed="rId4"/>
          <a:stretch>
            <a:fillRect/>
          </a:stretch>
        </p:blipFill>
        <p:spPr>
          <a:xfrm>
            <a:off x="2679590" y="2867864"/>
            <a:ext cx="5987332" cy="1875550"/>
          </a:xfrm>
          <a:prstGeom prst="rect">
            <a:avLst/>
          </a:prstGeom>
        </p:spPr>
      </p:pic>
      <p:sp>
        <p:nvSpPr>
          <p:cNvPr id="13" name="ZoneTexte 12"/>
          <p:cNvSpPr txBox="1"/>
          <p:nvPr/>
        </p:nvSpPr>
        <p:spPr>
          <a:xfrm>
            <a:off x="222637" y="3554233"/>
            <a:ext cx="2178657" cy="300082"/>
          </a:xfrm>
          <a:prstGeom prst="rect">
            <a:avLst/>
          </a:prstGeom>
          <a:noFill/>
        </p:spPr>
        <p:txBody>
          <a:bodyPr wrap="square" rtlCol="0">
            <a:spAutoFit/>
          </a:bodyPr>
          <a:lstStyle/>
          <a:p>
            <a:r>
              <a:rPr lang="fr-FR" dirty="0" smtClean="0">
                <a:latin typeface="Times New Roman" pitchFamily="18" charset="0"/>
                <a:cs typeface="Times New Roman" pitchFamily="18" charset="0"/>
              </a:rPr>
              <a:t>Data description</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DATA EXPLORATION</a:t>
            </a:r>
            <a:endParaRPr lang="fr-FR" altLang="en-US" sz="28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15</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143122" y="857455"/>
            <a:ext cx="8714631" cy="1200329"/>
          </a:xfrm>
          <a:prstGeom prst="rect">
            <a:avLst/>
          </a:prstGeom>
        </p:spPr>
        <p:txBody>
          <a:bodyPr wrap="square">
            <a:spAutoFit/>
          </a:bodyPr>
          <a:lstStyle/>
          <a:p>
            <a:endParaRPr lang="en-US" sz="1600" dirty="0" smtClean="0">
              <a:latin typeface="Times New Roman" pitchFamily="18" charset="0"/>
              <a:cs typeface="Times New Roman" pitchFamily="18" charset="0"/>
            </a:endParaRPr>
          </a:p>
          <a:p>
            <a:pPr>
              <a:lnSpc>
                <a:spcPct val="150000"/>
              </a:lnSpc>
            </a:pPr>
            <a:r>
              <a:rPr lang="en-US" sz="1600" b="1" u="sng" dirty="0" smtClean="0">
                <a:latin typeface="Times New Roman" pitchFamily="18" charset="0"/>
                <a:cs typeface="Times New Roman" pitchFamily="18" charset="0"/>
              </a:rPr>
              <a:t>Features description:</a:t>
            </a:r>
          </a:p>
          <a:p>
            <a:pPr algn="just"/>
            <a:r>
              <a:rPr lang="en-US" sz="1600" dirty="0" smtClean="0">
                <a:latin typeface="Times New Roman" pitchFamily="18" charset="0"/>
                <a:cs typeface="Times New Roman" pitchFamily="18" charset="0"/>
              </a:rPr>
              <a:t>There are two approached used to examine the data using: </a:t>
            </a:r>
            <a:r>
              <a:rPr lang="en-US" sz="1600" b="1" i="1" dirty="0" smtClean="0">
                <a:latin typeface="Times New Roman" pitchFamily="18" charset="0"/>
                <a:cs typeface="Times New Roman" pitchFamily="18" charset="0"/>
              </a:rPr>
              <a:t>Descriptive statistics and Visualization</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pic>
        <p:nvPicPr>
          <p:cNvPr id="10" name="Image 9" descr="2.png"/>
          <p:cNvPicPr>
            <a:picLocks noChangeAspect="1"/>
          </p:cNvPicPr>
          <p:nvPr/>
        </p:nvPicPr>
        <p:blipFill>
          <a:blip r:embed="rId3"/>
          <a:stretch>
            <a:fillRect/>
          </a:stretch>
        </p:blipFill>
        <p:spPr>
          <a:xfrm>
            <a:off x="0" y="1829298"/>
            <a:ext cx="9144000" cy="960120"/>
          </a:xfrm>
          <a:prstGeom prst="rect">
            <a:avLst/>
          </a:prstGeom>
        </p:spPr>
      </p:pic>
      <p:pic>
        <p:nvPicPr>
          <p:cNvPr id="12" name="Image 11" descr="3.png"/>
          <p:cNvPicPr>
            <a:picLocks noChangeAspect="1"/>
          </p:cNvPicPr>
          <p:nvPr/>
        </p:nvPicPr>
        <p:blipFill>
          <a:blip r:embed="rId4"/>
          <a:stretch>
            <a:fillRect/>
          </a:stretch>
        </p:blipFill>
        <p:spPr>
          <a:xfrm>
            <a:off x="2679590" y="2867864"/>
            <a:ext cx="5987332" cy="1875550"/>
          </a:xfrm>
          <a:prstGeom prst="rect">
            <a:avLst/>
          </a:prstGeom>
        </p:spPr>
      </p:pic>
      <p:sp>
        <p:nvSpPr>
          <p:cNvPr id="13" name="ZoneTexte 12"/>
          <p:cNvSpPr txBox="1"/>
          <p:nvPr/>
        </p:nvSpPr>
        <p:spPr>
          <a:xfrm>
            <a:off x="222637" y="3554233"/>
            <a:ext cx="2178657" cy="300082"/>
          </a:xfrm>
          <a:prstGeom prst="rect">
            <a:avLst/>
          </a:prstGeom>
          <a:noFill/>
        </p:spPr>
        <p:txBody>
          <a:bodyPr wrap="square" rtlCol="0">
            <a:spAutoFit/>
          </a:bodyPr>
          <a:lstStyle/>
          <a:p>
            <a:r>
              <a:rPr lang="fr-FR" dirty="0" smtClean="0">
                <a:latin typeface="Times New Roman" pitchFamily="18" charset="0"/>
                <a:cs typeface="Times New Roman" pitchFamily="18" charset="0"/>
              </a:rPr>
              <a:t>Data description</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DATA EXPLORATION</a:t>
            </a:r>
            <a:endParaRPr lang="fr-FR" altLang="en-US" sz="28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16</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222636" y="1938832"/>
            <a:ext cx="5645427" cy="2431435"/>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pPr algn="just">
              <a:lnSpc>
                <a:spcPct val="150000"/>
              </a:lnSpc>
            </a:pPr>
            <a:r>
              <a:rPr lang="en-US" sz="1600" b="1" u="sng" dirty="0" smtClean="0">
                <a:latin typeface="Times New Roman" pitchFamily="18" charset="0"/>
                <a:cs typeface="Times New Roman" pitchFamily="18" charset="0"/>
              </a:rPr>
              <a:t>Features description:</a:t>
            </a:r>
          </a:p>
          <a:p>
            <a:pPr algn="just"/>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skew</a:t>
            </a:r>
            <a:r>
              <a:rPr lang="en-US" sz="1600" dirty="0" smtClean="0">
                <a:latin typeface="Times New Roman" pitchFamily="18" charset="0"/>
                <a:cs typeface="Times New Roman" pitchFamily="18" charset="0"/>
              </a:rPr>
              <a:t> result show a positive (right) or negative (left) skew. </a:t>
            </a:r>
          </a:p>
          <a:p>
            <a:pPr algn="just"/>
            <a:r>
              <a:rPr lang="en-US" sz="1600" dirty="0" smtClean="0">
                <a:latin typeface="Times New Roman" pitchFamily="18" charset="0"/>
                <a:cs typeface="Times New Roman" pitchFamily="18" charset="0"/>
              </a:rPr>
              <a:t>Values closer to zero show less skew. From the graphs, we can see that </a:t>
            </a:r>
            <a:r>
              <a:rPr lang="en-US" sz="1600" b="1" dirty="0" err="1" smtClean="0">
                <a:latin typeface="Times New Roman" pitchFamily="18" charset="0"/>
                <a:cs typeface="Times New Roman" pitchFamily="18" charset="0"/>
              </a:rPr>
              <a:t>radius_mean</a:t>
            </a: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perimeter_mean</a:t>
            </a: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area_mean</a:t>
            </a: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concavity_mean</a:t>
            </a:r>
            <a:r>
              <a:rPr lang="en-US" sz="1600" dirty="0" smtClean="0">
                <a:latin typeface="Times New Roman" pitchFamily="18" charset="0"/>
                <a:cs typeface="Times New Roman" pitchFamily="18" charset="0"/>
              </a:rPr>
              <a:t> and </a:t>
            </a:r>
            <a:r>
              <a:rPr lang="en-US" sz="1600" b="1" dirty="0" err="1" smtClean="0">
                <a:latin typeface="Times New Roman" pitchFamily="18" charset="0"/>
                <a:cs typeface="Times New Roman" pitchFamily="18" charset="0"/>
              </a:rPr>
              <a:t>concave_points_mean</a:t>
            </a:r>
            <a:r>
              <a:rPr lang="en-US" sz="1600" dirty="0" smtClean="0">
                <a:latin typeface="Times New Roman" pitchFamily="18" charset="0"/>
                <a:cs typeface="Times New Roman" pitchFamily="18" charset="0"/>
              </a:rPr>
              <a:t> are useful in predicting cancer type due to the distinct grouping between malignant and benign cancer types in these features. We can also see that </a:t>
            </a:r>
            <a:r>
              <a:rPr lang="en-US" sz="1600" dirty="0" err="1" smtClean="0">
                <a:latin typeface="Times New Roman" pitchFamily="18" charset="0"/>
                <a:cs typeface="Times New Roman" pitchFamily="18" charset="0"/>
              </a:rPr>
              <a:t>area_worst</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perimeter_worst</a:t>
            </a:r>
            <a:r>
              <a:rPr lang="en-US" sz="1600" dirty="0" smtClean="0">
                <a:latin typeface="Times New Roman" pitchFamily="18" charset="0"/>
                <a:cs typeface="Times New Roman" pitchFamily="18" charset="0"/>
              </a:rPr>
              <a:t> are also quite useful.</a:t>
            </a:r>
          </a:p>
        </p:txBody>
      </p:sp>
      <p:pic>
        <p:nvPicPr>
          <p:cNvPr id="16" name="Image 15" descr="4.png"/>
          <p:cNvPicPr>
            <a:picLocks noChangeAspect="1"/>
          </p:cNvPicPr>
          <p:nvPr/>
        </p:nvPicPr>
        <p:blipFill>
          <a:blip r:embed="rId3"/>
          <a:stretch>
            <a:fillRect/>
          </a:stretch>
        </p:blipFill>
        <p:spPr>
          <a:xfrm>
            <a:off x="6308602" y="850789"/>
            <a:ext cx="2716129" cy="4038269"/>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DATA EXPLORATION</a:t>
            </a:r>
            <a:endParaRPr lang="fr-FR" altLang="en-US" sz="28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17</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318052" y="2129664"/>
            <a:ext cx="2274073" cy="1323439"/>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r>
              <a:rPr lang="fr-FR" sz="1600" b="1" dirty="0" smtClean="0">
                <a:latin typeface="Times New Roman" pitchFamily="18" charset="0"/>
                <a:cs typeface="Times New Roman" pitchFamily="18" charset="0"/>
              </a:rPr>
              <a:t>Visualise distribution :</a:t>
            </a:r>
          </a:p>
          <a:p>
            <a:r>
              <a:rPr lang="en-US" sz="1600" dirty="0" smtClean="0">
                <a:latin typeface="Times New Roman" pitchFamily="18" charset="0"/>
                <a:cs typeface="Times New Roman" pitchFamily="18" charset="0"/>
              </a:rPr>
              <a:t>Histogram the "_mean" suffix </a:t>
            </a:r>
            <a:r>
              <a:rPr lang="en-US" sz="1600" dirty="0" err="1" smtClean="0">
                <a:latin typeface="Times New Roman" pitchFamily="18" charset="0"/>
                <a:cs typeface="Times New Roman" pitchFamily="18" charset="0"/>
              </a:rPr>
              <a:t>designition</a:t>
            </a:r>
            <a:endParaRPr lang="en-US" sz="1600" dirty="0" smtClean="0">
              <a:latin typeface="Times New Roman" pitchFamily="18" charset="0"/>
              <a:cs typeface="Times New Roman" pitchFamily="18" charset="0"/>
            </a:endParaRPr>
          </a:p>
          <a:p>
            <a:endParaRPr lang="fr-FR" sz="1600" b="1" dirty="0" smtClean="0">
              <a:latin typeface="Times New Roman" pitchFamily="18" charset="0"/>
              <a:cs typeface="Times New Roman" pitchFamily="18" charset="0"/>
            </a:endParaRPr>
          </a:p>
        </p:txBody>
      </p:sp>
      <p:pic>
        <p:nvPicPr>
          <p:cNvPr id="11" name="Image 10" descr="5.png"/>
          <p:cNvPicPr>
            <a:picLocks noChangeAspect="1"/>
          </p:cNvPicPr>
          <p:nvPr/>
        </p:nvPicPr>
        <p:blipFill>
          <a:blip r:embed="rId3"/>
          <a:stretch>
            <a:fillRect/>
          </a:stretch>
        </p:blipFill>
        <p:spPr>
          <a:xfrm>
            <a:off x="2631882" y="982243"/>
            <a:ext cx="5821000" cy="3397931"/>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DATA EXPLORATION</a:t>
            </a:r>
            <a:endParaRPr lang="fr-FR" altLang="en-US" sz="28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18</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318052" y="2129664"/>
            <a:ext cx="2274073" cy="2800767"/>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r>
              <a:rPr lang="fr-FR" sz="1600" b="1" dirty="0" err="1" smtClean="0">
                <a:latin typeface="Times New Roman" pitchFamily="18" charset="0"/>
                <a:cs typeface="Times New Roman" pitchFamily="18" charset="0"/>
              </a:rPr>
              <a:t>Features</a:t>
            </a:r>
            <a:r>
              <a:rPr lang="fr-FR" sz="1600" b="1" dirty="0" smtClean="0">
                <a:latin typeface="Times New Roman" pitchFamily="18" charset="0"/>
                <a:cs typeface="Times New Roman" pitchFamily="18" charset="0"/>
              </a:rPr>
              <a:t> </a:t>
            </a:r>
            <a:r>
              <a:rPr lang="fr-FR" sz="1600" b="1" dirty="0" err="1" smtClean="0">
                <a:latin typeface="Times New Roman" pitchFamily="18" charset="0"/>
                <a:cs typeface="Times New Roman" pitchFamily="18" charset="0"/>
              </a:rPr>
              <a:t>Correlation</a:t>
            </a:r>
            <a:r>
              <a:rPr lang="fr-FR" sz="1600" b="1"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Histogram the "_mean" suffix </a:t>
            </a:r>
            <a:r>
              <a:rPr lang="en-US" sz="1600" dirty="0" err="1" smtClean="0">
                <a:latin typeface="Times New Roman" pitchFamily="18" charset="0"/>
                <a:cs typeface="Times New Roman" pitchFamily="18" charset="0"/>
              </a:rPr>
              <a:t>designition</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lgn="just"/>
            <a:r>
              <a:rPr lang="en-US" sz="1600" i="1" dirty="0" smtClean="0">
                <a:latin typeface="Times New Roman" pitchFamily="18" charset="0"/>
                <a:cs typeface="Times New Roman" pitchFamily="18" charset="0"/>
              </a:rPr>
              <a:t>We can see strong positive relationship exists with mean values </a:t>
            </a:r>
            <a:r>
              <a:rPr lang="en-US" sz="1600" i="1" dirty="0" err="1" smtClean="0">
                <a:latin typeface="Times New Roman" pitchFamily="18" charset="0"/>
                <a:cs typeface="Times New Roman" pitchFamily="18" charset="0"/>
              </a:rPr>
              <a:t>paramaters</a:t>
            </a:r>
            <a:r>
              <a:rPr lang="en-US" sz="1600" i="1" dirty="0" smtClean="0">
                <a:latin typeface="Times New Roman" pitchFamily="18" charset="0"/>
                <a:cs typeface="Times New Roman" pitchFamily="18" charset="0"/>
              </a:rPr>
              <a:t> between 1-0.75;</a:t>
            </a:r>
          </a:p>
          <a:p>
            <a:endParaRPr lang="fr-FR" sz="1600" b="1"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3034444" y="985962"/>
            <a:ext cx="5545013" cy="3787886"/>
          </a:xfrm>
          <a:prstGeom prst="rect">
            <a:avLst/>
          </a:prstGeom>
          <a:noFill/>
          <a:ln w="9525">
            <a:noFill/>
            <a:miter lim="800000"/>
            <a:headEnd/>
            <a:tailEnd/>
          </a:ln>
          <a:effectLst/>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82976" y="1965277"/>
            <a:ext cx="5641405" cy="1146218"/>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buClrTx/>
            </a:pPr>
            <a:r>
              <a:rPr lang="en-US" altLang="en-US" sz="2800" dirty="0" smtClean="0">
                <a:latin typeface="Times New Roman" pitchFamily="18" charset="0"/>
                <a:cs typeface="Times New Roman" pitchFamily="18" charset="0"/>
              </a:rPr>
              <a:t>DATA CLEANSING </a:t>
            </a:r>
          </a:p>
          <a:p>
            <a:pPr algn="ctr">
              <a:buClrTx/>
            </a:pPr>
            <a:r>
              <a:rPr lang="en-US" altLang="en-US" sz="2800" dirty="0" smtClean="0">
                <a:latin typeface="Times New Roman" pitchFamily="18" charset="0"/>
                <a:cs typeface="Times New Roman" pitchFamily="18" charset="0"/>
              </a:rPr>
              <a:t> DATA  AGGREGATION</a:t>
            </a:r>
            <a:endParaRPr lang="en-US" altLang="en-US" sz="2800" dirty="0">
              <a:latin typeface="Times New Roman" pitchFamily="18" charset="0"/>
              <a:cs typeface="Times New Roman" pitchFamily="18"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14" name="Rectangle 1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7" name="Rectangle 16"/>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8" name="Rectangle 17"/>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8" name="Image 7"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2942903" y="87514"/>
            <a:ext cx="3060000"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000" dirty="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88" name="Rectangle 87"/>
          <p:cNvSpPr/>
          <p:nvPr/>
        </p:nvSpPr>
        <p:spPr>
          <a:xfrm>
            <a:off x="3304215" y="204341"/>
            <a:ext cx="2237844" cy="461665"/>
          </a:xfrm>
          <a:prstGeom prst="rect">
            <a:avLst/>
          </a:prstGeom>
        </p:spPr>
        <p:txBody>
          <a:bodyPr wrap="square">
            <a:spAutoFit/>
          </a:bodyPr>
          <a:lstStyle/>
          <a:p>
            <a:pPr algn="ctr" defTabSz="914286"/>
            <a:r>
              <a:rPr lang="en-US" altLang="en-US" sz="2400" dirty="0"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rPr>
              <a:t>OUTLINES</a:t>
            </a:r>
            <a:endParaRPr lang="fr-FR" sz="2000" dirty="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nvGrpSpPr>
          <p:cNvPr id="67" name="Groupe 66"/>
          <p:cNvGrpSpPr/>
          <p:nvPr/>
        </p:nvGrpSpPr>
        <p:grpSpPr>
          <a:xfrm>
            <a:off x="810648" y="1285655"/>
            <a:ext cx="7774131" cy="431075"/>
            <a:chOff x="810649" y="919909"/>
            <a:chExt cx="7094756" cy="431075"/>
          </a:xfrm>
        </p:grpSpPr>
        <p:grpSp>
          <p:nvGrpSpPr>
            <p:cNvPr id="22" name="Groupe 50"/>
            <p:cNvGrpSpPr>
              <a:grpSpLocks/>
            </p:cNvGrpSpPr>
            <p:nvPr/>
          </p:nvGrpSpPr>
          <p:grpSpPr bwMode="auto">
            <a:xfrm>
              <a:off x="820057" y="919909"/>
              <a:ext cx="7085348" cy="431075"/>
              <a:chOff x="777500" y="640834"/>
              <a:chExt cx="4019815" cy="575271"/>
            </a:xfrm>
          </p:grpSpPr>
          <p:sp>
            <p:nvSpPr>
              <p:cNvPr id="23" name="Rectangle: Rounded Corners 19"/>
              <p:cNvSpPr/>
              <p:nvPr/>
            </p:nvSpPr>
            <p:spPr>
              <a:xfrm flipH="1">
                <a:off x="777500" y="640834"/>
                <a:ext cx="4019815" cy="575271"/>
              </a:xfrm>
              <a:prstGeom prst="roundRect">
                <a:avLst>
                  <a:gd name="adj" fmla="val 50000"/>
                </a:avLst>
              </a:prstGeom>
              <a:solidFill>
                <a:schemeClr val="bg1">
                  <a:lumMod val="95000"/>
                  <a:alpha val="35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27" name="Rectangle 26"/>
              <p:cNvSpPr/>
              <p:nvPr/>
            </p:nvSpPr>
            <p:spPr>
              <a:xfrm>
                <a:off x="1234659" y="666005"/>
                <a:ext cx="2214478" cy="492875"/>
              </a:xfrm>
              <a:prstGeom prst="rect">
                <a:avLst/>
              </a:prstGeom>
            </p:spPr>
            <p:txBody>
              <a:bodyPr wrap="square">
                <a:spAutoFit/>
              </a:bodyPr>
              <a:lstStyle/>
              <a:p>
                <a:pPr>
                  <a:buClrTx/>
                </a:pPr>
                <a:r>
                  <a:rPr lang="en-US" altLang="en-US" sz="1800" dirty="0" smtClean="0">
                    <a:latin typeface="Times New Roman" pitchFamily="18" charset="0"/>
                    <a:cs typeface="Times New Roman" pitchFamily="18" charset="0"/>
                  </a:rPr>
                  <a:t>DOMAIN BACKGROUND</a:t>
                </a:r>
                <a:endParaRPr lang="en-US" altLang="en-US" sz="1800" dirty="0">
                  <a:latin typeface="Times New Roman" pitchFamily="18" charset="0"/>
                  <a:cs typeface="Times New Roman" pitchFamily="18" charset="0"/>
                </a:endParaRPr>
              </a:p>
            </p:txBody>
          </p:sp>
        </p:grpSp>
        <p:sp>
          <p:nvSpPr>
            <p:cNvPr id="93" name="Oval 59"/>
            <p:cNvSpPr/>
            <p:nvPr/>
          </p:nvSpPr>
          <p:spPr bwMode="auto">
            <a:xfrm flipH="1">
              <a:off x="810649" y="970224"/>
              <a:ext cx="366892" cy="34536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grpSp>
      <p:grpSp>
        <p:nvGrpSpPr>
          <p:cNvPr id="74" name="Groupe 73"/>
          <p:cNvGrpSpPr/>
          <p:nvPr/>
        </p:nvGrpSpPr>
        <p:grpSpPr>
          <a:xfrm>
            <a:off x="1323994" y="2262840"/>
            <a:ext cx="6182444" cy="363725"/>
            <a:chOff x="1255586" y="2395246"/>
            <a:chExt cx="6182444" cy="363725"/>
          </a:xfrm>
        </p:grpSpPr>
        <p:grpSp>
          <p:nvGrpSpPr>
            <p:cNvPr id="46" name="Groupe 61"/>
            <p:cNvGrpSpPr>
              <a:grpSpLocks/>
            </p:cNvGrpSpPr>
            <p:nvPr/>
          </p:nvGrpSpPr>
          <p:grpSpPr bwMode="auto">
            <a:xfrm>
              <a:off x="1255586" y="2395246"/>
              <a:ext cx="6182444" cy="363725"/>
              <a:chOff x="-3413355" y="1333525"/>
              <a:chExt cx="7494811" cy="578650"/>
            </a:xfrm>
            <a:solidFill>
              <a:schemeClr val="bg1">
                <a:lumMod val="95000"/>
                <a:alpha val="35000"/>
              </a:schemeClr>
            </a:solidFill>
          </p:grpSpPr>
          <p:sp>
            <p:nvSpPr>
              <p:cNvPr id="47" name="Rectangle: Rounded Corners 20"/>
              <p:cNvSpPr/>
              <p:nvPr/>
            </p:nvSpPr>
            <p:spPr>
              <a:xfrm flipH="1">
                <a:off x="-3413355" y="1333525"/>
                <a:ext cx="7494811" cy="575272"/>
              </a:xfrm>
              <a:prstGeom prst="roundRect">
                <a:avLst>
                  <a:gd name="adj" fmla="val 50000"/>
                </a:avLst>
              </a:prstGeom>
              <a:grp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51" name="Rectangle 50"/>
              <p:cNvSpPr/>
              <p:nvPr/>
            </p:nvSpPr>
            <p:spPr>
              <a:xfrm>
                <a:off x="3359916" y="1373570"/>
                <a:ext cx="223944" cy="538605"/>
              </a:xfrm>
              <a:prstGeom prst="rect">
                <a:avLst/>
              </a:prstGeom>
              <a:noFill/>
            </p:spPr>
            <p:txBody>
              <a:bodyPr wrap="none">
                <a:spAutoFit/>
              </a:bodyPr>
              <a:lstStyle/>
              <a:p>
                <a:pPr marL="400050" indent="-400050" algn="r" rtl="1"/>
                <a:endParaRPr lang="ar-SA" sz="1600" b="1" dirty="0" smtClean="0">
                  <a:effectLst>
                    <a:outerShdw blurRad="38100" dist="38100" dir="2700000" algn="tl">
                      <a:srgbClr val="000000">
                        <a:alpha val="43137"/>
                      </a:srgbClr>
                    </a:outerShdw>
                  </a:effectLst>
                  <a:latin typeface="Arial" charset="0"/>
                  <a:cs typeface="Sultan Medium" pitchFamily="2" charset="-78"/>
                </a:endParaRPr>
              </a:p>
            </p:txBody>
          </p:sp>
        </p:grpSp>
        <p:sp>
          <p:nvSpPr>
            <p:cNvPr id="94" name="Oval 59"/>
            <p:cNvSpPr/>
            <p:nvPr/>
          </p:nvSpPr>
          <p:spPr bwMode="auto">
            <a:xfrm flipH="1">
              <a:off x="1258227" y="2447519"/>
              <a:ext cx="296626" cy="277412"/>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grpSp>
      <p:sp>
        <p:nvSpPr>
          <p:cNvPr id="44" name="ZoneTexte 43"/>
          <p:cNvSpPr txBox="1"/>
          <p:nvPr/>
        </p:nvSpPr>
        <p:spPr>
          <a:xfrm>
            <a:off x="-27296" y="4916010"/>
            <a:ext cx="320723"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a:t>
            </a:fld>
            <a:endParaRPr lang="fr-FR" b="1" dirty="0">
              <a:latin typeface="Arial" pitchFamily="34" charset="0"/>
              <a:cs typeface="Arial" pitchFamily="34" charset="0"/>
            </a:endParaRPr>
          </a:p>
        </p:txBody>
      </p:sp>
      <p:grpSp>
        <p:nvGrpSpPr>
          <p:cNvPr id="78" name="Groupe 77"/>
          <p:cNvGrpSpPr/>
          <p:nvPr/>
        </p:nvGrpSpPr>
        <p:grpSpPr>
          <a:xfrm>
            <a:off x="932502" y="3652535"/>
            <a:ext cx="7212312" cy="431006"/>
            <a:chOff x="177420" y="4282360"/>
            <a:chExt cx="7710456" cy="431006"/>
          </a:xfrm>
        </p:grpSpPr>
        <p:sp>
          <p:nvSpPr>
            <p:cNvPr id="42" name="Rectangle: Rounded Corners 21"/>
            <p:cNvSpPr/>
            <p:nvPr/>
          </p:nvSpPr>
          <p:spPr bwMode="auto">
            <a:xfrm flipH="1">
              <a:off x="177420" y="4282360"/>
              <a:ext cx="7710456" cy="431006"/>
            </a:xfrm>
            <a:prstGeom prst="roundRect">
              <a:avLst>
                <a:gd name="adj" fmla="val 50000"/>
              </a:avLst>
            </a:prstGeom>
            <a:solidFill>
              <a:schemeClr val="bg1">
                <a:lumMod val="95000"/>
                <a:alpha val="35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56" name="Oval 59"/>
            <p:cNvSpPr/>
            <p:nvPr/>
          </p:nvSpPr>
          <p:spPr bwMode="auto">
            <a:xfrm flipH="1">
              <a:off x="186898" y="4320806"/>
              <a:ext cx="366892" cy="34536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43" name="Rectangle 42"/>
            <p:cNvSpPr/>
            <p:nvPr/>
          </p:nvSpPr>
          <p:spPr bwMode="auto">
            <a:xfrm>
              <a:off x="653765" y="4313292"/>
              <a:ext cx="6389411" cy="369332"/>
            </a:xfrm>
            <a:prstGeom prst="rect">
              <a:avLst/>
            </a:prstGeom>
            <a:noFill/>
          </p:spPr>
          <p:txBody>
            <a:bodyPr wrap="square">
              <a:spAutoFit/>
            </a:bodyPr>
            <a:lstStyle/>
            <a:p>
              <a:pPr>
                <a:buClrTx/>
              </a:pPr>
              <a:r>
                <a:rPr lang="en-US" altLang="en-US" sz="1800" dirty="0" smtClean="0">
                  <a:latin typeface="Times New Roman" pitchFamily="18" charset="0"/>
                  <a:cs typeface="Times New Roman" pitchFamily="18" charset="0"/>
                </a:rPr>
                <a:t>MODEL DEFINITION AND TRAINING</a:t>
              </a:r>
              <a:endParaRPr lang="en-US" altLang="en-US" sz="1800" dirty="0">
                <a:latin typeface="Times New Roman" pitchFamily="18" charset="0"/>
                <a:cs typeface="Times New Roman" pitchFamily="18" charset="0"/>
              </a:endParaRPr>
            </a:p>
          </p:txBody>
        </p:sp>
      </p:grpSp>
      <p:grpSp>
        <p:nvGrpSpPr>
          <p:cNvPr id="69" name="Groupe 68"/>
          <p:cNvGrpSpPr/>
          <p:nvPr/>
        </p:nvGrpSpPr>
        <p:grpSpPr>
          <a:xfrm>
            <a:off x="1172418" y="1771414"/>
            <a:ext cx="6913599" cy="433984"/>
            <a:chOff x="1263102" y="1888705"/>
            <a:chExt cx="6665047" cy="433984"/>
          </a:xfrm>
        </p:grpSpPr>
        <p:grpSp>
          <p:nvGrpSpPr>
            <p:cNvPr id="60" name="Groupe 50"/>
            <p:cNvGrpSpPr>
              <a:grpSpLocks/>
            </p:cNvGrpSpPr>
            <p:nvPr/>
          </p:nvGrpSpPr>
          <p:grpSpPr bwMode="auto">
            <a:xfrm>
              <a:off x="1264691" y="1888705"/>
              <a:ext cx="6663458" cy="433984"/>
              <a:chOff x="777500" y="636952"/>
              <a:chExt cx="4019815" cy="579153"/>
            </a:xfrm>
            <a:solidFill>
              <a:schemeClr val="bg1">
                <a:lumMod val="95000"/>
                <a:alpha val="35000"/>
              </a:schemeClr>
            </a:solidFill>
          </p:grpSpPr>
          <p:sp>
            <p:nvSpPr>
              <p:cNvPr id="61" name="Rectangle: Rounded Corners 19"/>
              <p:cNvSpPr/>
              <p:nvPr/>
            </p:nvSpPr>
            <p:spPr>
              <a:xfrm flipH="1">
                <a:off x="777500" y="640834"/>
                <a:ext cx="4019815" cy="575271"/>
              </a:xfrm>
              <a:prstGeom prst="roundRect">
                <a:avLst>
                  <a:gd name="adj" fmla="val 50000"/>
                </a:avLst>
              </a:prstGeom>
              <a:grp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62" name="Rectangle 61"/>
              <p:cNvSpPr/>
              <p:nvPr/>
            </p:nvSpPr>
            <p:spPr>
              <a:xfrm>
                <a:off x="1629634" y="636952"/>
                <a:ext cx="2916702" cy="492875"/>
              </a:xfrm>
              <a:prstGeom prst="rect">
                <a:avLst/>
              </a:prstGeom>
              <a:noFill/>
            </p:spPr>
            <p:txBody>
              <a:bodyPr wrap="square">
                <a:spAutoFit/>
              </a:bodyPr>
              <a:lstStyle/>
              <a:p>
                <a:pPr>
                  <a:buClrTx/>
                </a:pPr>
                <a:r>
                  <a:rPr lang="en-US" altLang="en-US" sz="1800" dirty="0" smtClean="0">
                    <a:latin typeface="Times New Roman" pitchFamily="18" charset="0"/>
                    <a:cs typeface="Times New Roman" pitchFamily="18" charset="0"/>
                  </a:rPr>
                  <a:t>PROBLEM STATEMENT</a:t>
                </a:r>
                <a:endParaRPr lang="en-US" altLang="en-US" sz="1800" dirty="0">
                  <a:latin typeface="Times New Roman" pitchFamily="18" charset="0"/>
                  <a:cs typeface="Times New Roman" pitchFamily="18" charset="0"/>
                </a:endParaRPr>
              </a:p>
            </p:txBody>
          </p:sp>
        </p:grpSp>
        <p:sp>
          <p:nvSpPr>
            <p:cNvPr id="63" name="Oval 59"/>
            <p:cNvSpPr/>
            <p:nvPr/>
          </p:nvSpPr>
          <p:spPr bwMode="auto">
            <a:xfrm flipH="1">
              <a:off x="1263102" y="1931718"/>
              <a:ext cx="366892" cy="34536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grpSp>
      <p:grpSp>
        <p:nvGrpSpPr>
          <p:cNvPr id="75" name="Groupe 74"/>
          <p:cNvGrpSpPr/>
          <p:nvPr/>
        </p:nvGrpSpPr>
        <p:grpSpPr>
          <a:xfrm>
            <a:off x="1428263" y="2710343"/>
            <a:ext cx="6300394" cy="370563"/>
            <a:chOff x="1443378" y="2850307"/>
            <a:chExt cx="6300394" cy="370563"/>
          </a:xfrm>
        </p:grpSpPr>
        <p:grpSp>
          <p:nvGrpSpPr>
            <p:cNvPr id="40" name="Groupe 58"/>
            <p:cNvGrpSpPr>
              <a:grpSpLocks/>
            </p:cNvGrpSpPr>
            <p:nvPr/>
          </p:nvGrpSpPr>
          <p:grpSpPr bwMode="auto">
            <a:xfrm>
              <a:off x="1460301" y="2850307"/>
              <a:ext cx="6283471" cy="370563"/>
              <a:chOff x="90458" y="2035754"/>
              <a:chExt cx="3922810" cy="604984"/>
            </a:xfrm>
            <a:solidFill>
              <a:schemeClr val="bg1">
                <a:lumMod val="95000"/>
                <a:alpha val="35000"/>
              </a:schemeClr>
            </a:solidFill>
          </p:grpSpPr>
          <p:sp>
            <p:nvSpPr>
              <p:cNvPr id="41" name="Rectangle: Rounded Corners 21"/>
              <p:cNvSpPr/>
              <p:nvPr/>
            </p:nvSpPr>
            <p:spPr>
              <a:xfrm flipH="1">
                <a:off x="90458" y="2065466"/>
                <a:ext cx="3703593" cy="575272"/>
              </a:xfrm>
              <a:prstGeom prst="roundRect">
                <a:avLst>
                  <a:gd name="adj" fmla="val 50000"/>
                </a:avLst>
              </a:prstGeom>
              <a:grp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45" name="Rectangle 44"/>
              <p:cNvSpPr/>
              <p:nvPr/>
            </p:nvSpPr>
            <p:spPr>
              <a:xfrm>
                <a:off x="1089941" y="2035754"/>
                <a:ext cx="2923327" cy="602974"/>
              </a:xfrm>
              <a:prstGeom prst="rect">
                <a:avLst/>
              </a:prstGeom>
              <a:noFill/>
            </p:spPr>
            <p:txBody>
              <a:bodyPr wrap="square">
                <a:spAutoFit/>
              </a:bodyPr>
              <a:lstStyle/>
              <a:p>
                <a:pPr>
                  <a:buClrTx/>
                </a:pPr>
                <a:r>
                  <a:rPr lang="en-US" altLang="en-US" sz="1800" dirty="0" smtClean="0">
                    <a:latin typeface="Times New Roman" pitchFamily="18" charset="0"/>
                    <a:cs typeface="Times New Roman" pitchFamily="18" charset="0"/>
                  </a:rPr>
                  <a:t>DATA  EXPLORATION</a:t>
                </a:r>
                <a:endParaRPr lang="en-US" altLang="en-US" sz="1800" dirty="0">
                  <a:latin typeface="Times New Roman" pitchFamily="18" charset="0"/>
                  <a:cs typeface="Times New Roman" pitchFamily="18" charset="0"/>
                </a:endParaRPr>
              </a:p>
            </p:txBody>
          </p:sp>
        </p:grpSp>
        <p:sp>
          <p:nvSpPr>
            <p:cNvPr id="64" name="Oval 59"/>
            <p:cNvSpPr/>
            <p:nvPr/>
          </p:nvSpPr>
          <p:spPr bwMode="auto">
            <a:xfrm flipH="1">
              <a:off x="1443378" y="2897971"/>
              <a:ext cx="296626" cy="277412"/>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grpSp>
      <p:grpSp>
        <p:nvGrpSpPr>
          <p:cNvPr id="72" name="Groupe 71"/>
          <p:cNvGrpSpPr/>
          <p:nvPr/>
        </p:nvGrpSpPr>
        <p:grpSpPr>
          <a:xfrm>
            <a:off x="1308489" y="3187638"/>
            <a:ext cx="6293878" cy="389014"/>
            <a:chOff x="1308489" y="3320044"/>
            <a:chExt cx="6083511" cy="389014"/>
          </a:xfrm>
        </p:grpSpPr>
        <p:grpSp>
          <p:nvGrpSpPr>
            <p:cNvPr id="31" name="Groupe 58"/>
            <p:cNvGrpSpPr>
              <a:grpSpLocks/>
            </p:cNvGrpSpPr>
            <p:nvPr/>
          </p:nvGrpSpPr>
          <p:grpSpPr bwMode="auto">
            <a:xfrm>
              <a:off x="1310176" y="3320044"/>
              <a:ext cx="6081824" cy="389014"/>
              <a:chOff x="90459" y="2056350"/>
              <a:chExt cx="3703593" cy="613363"/>
            </a:xfrm>
            <a:solidFill>
              <a:schemeClr val="bg1">
                <a:lumMod val="95000"/>
                <a:alpha val="35000"/>
              </a:schemeClr>
            </a:solidFill>
          </p:grpSpPr>
          <p:sp>
            <p:nvSpPr>
              <p:cNvPr id="32" name="Rectangle: Rounded Corners 21"/>
              <p:cNvSpPr/>
              <p:nvPr/>
            </p:nvSpPr>
            <p:spPr>
              <a:xfrm flipH="1">
                <a:off x="90459" y="2056350"/>
                <a:ext cx="3703593" cy="575269"/>
              </a:xfrm>
              <a:prstGeom prst="roundRect">
                <a:avLst>
                  <a:gd name="adj" fmla="val 50000"/>
                </a:avLst>
              </a:prstGeom>
              <a:grp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33" name="Rectangle 32"/>
              <p:cNvSpPr/>
              <p:nvPr/>
            </p:nvSpPr>
            <p:spPr>
              <a:xfrm>
                <a:off x="706487" y="2087384"/>
                <a:ext cx="3031113" cy="582329"/>
              </a:xfrm>
              <a:prstGeom prst="rect">
                <a:avLst/>
              </a:prstGeom>
              <a:noFill/>
            </p:spPr>
            <p:txBody>
              <a:bodyPr wrap="square">
                <a:spAutoFit/>
              </a:bodyPr>
              <a:lstStyle/>
              <a:p>
                <a:pPr>
                  <a:buClrTx/>
                </a:pPr>
                <a:r>
                  <a:rPr lang="en-US" altLang="en-US" sz="1800" dirty="0" smtClean="0">
                    <a:latin typeface="Times New Roman" pitchFamily="18" charset="0"/>
                    <a:cs typeface="Times New Roman" pitchFamily="18" charset="0"/>
                  </a:rPr>
                  <a:t>DATA CLEANSING - DATA  AGGREGATION</a:t>
                </a:r>
                <a:endParaRPr lang="en-US" altLang="en-US" sz="1800" dirty="0">
                  <a:latin typeface="Times New Roman" pitchFamily="18" charset="0"/>
                  <a:cs typeface="Times New Roman" pitchFamily="18" charset="0"/>
                </a:endParaRPr>
              </a:p>
            </p:txBody>
          </p:sp>
        </p:grpSp>
        <p:sp>
          <p:nvSpPr>
            <p:cNvPr id="65" name="Oval 59"/>
            <p:cNvSpPr/>
            <p:nvPr/>
          </p:nvSpPr>
          <p:spPr bwMode="auto">
            <a:xfrm flipH="1">
              <a:off x="1308489" y="3348346"/>
              <a:ext cx="296626" cy="277412"/>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grpSp>
      <p:sp>
        <p:nvSpPr>
          <p:cNvPr id="57" name="Rectangle 56"/>
          <p:cNvSpPr/>
          <p:nvPr/>
        </p:nvSpPr>
        <p:spPr bwMode="auto">
          <a:xfrm>
            <a:off x="2924010" y="2261789"/>
            <a:ext cx="4473078" cy="369332"/>
          </a:xfrm>
          <a:prstGeom prst="rect">
            <a:avLst/>
          </a:prstGeom>
          <a:noFill/>
        </p:spPr>
        <p:txBody>
          <a:bodyPr wrap="square">
            <a:spAutoFit/>
          </a:bodyPr>
          <a:lstStyle/>
          <a:p>
            <a:pPr>
              <a:buClrTx/>
            </a:pPr>
            <a:r>
              <a:rPr lang="en-US" altLang="en-US" sz="1800" dirty="0" smtClean="0">
                <a:latin typeface="Times New Roman" pitchFamily="18" charset="0"/>
                <a:cs typeface="Times New Roman" pitchFamily="18" charset="0"/>
              </a:rPr>
              <a:t>DATA SET - USE CASE</a:t>
            </a:r>
            <a:endParaRPr lang="en-US" altLang="en-US" sz="1800" dirty="0">
              <a:latin typeface="Times New Roman" pitchFamily="18" charset="0"/>
              <a:cs typeface="Times New Roman" pitchFamily="18" charset="0"/>
            </a:endParaRPr>
          </a:p>
        </p:txBody>
      </p:sp>
      <p:sp>
        <p:nvSpPr>
          <p:cNvPr id="58" name="Rectangle: Rounded Corners 21"/>
          <p:cNvSpPr/>
          <p:nvPr/>
        </p:nvSpPr>
        <p:spPr bwMode="auto">
          <a:xfrm flipH="1">
            <a:off x="549671" y="4147232"/>
            <a:ext cx="8088007" cy="431006"/>
          </a:xfrm>
          <a:prstGeom prst="roundRect">
            <a:avLst>
              <a:gd name="adj" fmla="val 50000"/>
            </a:avLst>
          </a:prstGeom>
          <a:solidFill>
            <a:schemeClr val="bg1">
              <a:lumMod val="95000"/>
              <a:alpha val="35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54" name="Oval 59"/>
          <p:cNvSpPr/>
          <p:nvPr/>
        </p:nvSpPr>
        <p:spPr bwMode="auto">
          <a:xfrm flipH="1">
            <a:off x="558538" y="4209533"/>
            <a:ext cx="343188" cy="345369"/>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013"/>
          </a:p>
        </p:txBody>
      </p:sp>
      <p:sp>
        <p:nvSpPr>
          <p:cNvPr id="55" name="Rectangle 54"/>
          <p:cNvSpPr/>
          <p:nvPr/>
        </p:nvSpPr>
        <p:spPr bwMode="auto">
          <a:xfrm>
            <a:off x="931632" y="4162263"/>
            <a:ext cx="5976615" cy="369332"/>
          </a:xfrm>
          <a:prstGeom prst="rect">
            <a:avLst/>
          </a:prstGeom>
          <a:noFill/>
        </p:spPr>
        <p:txBody>
          <a:bodyPr wrap="square">
            <a:spAutoFit/>
          </a:bodyPr>
          <a:lstStyle/>
          <a:p>
            <a:pPr>
              <a:buClrTx/>
            </a:pPr>
            <a:r>
              <a:rPr lang="en-US" altLang="en-US" sz="1800" dirty="0" smtClean="0">
                <a:latin typeface="Times New Roman" pitchFamily="18" charset="0"/>
                <a:cs typeface="Times New Roman" pitchFamily="18" charset="0"/>
              </a:rPr>
              <a:t>MODEL EVALUATION - HYPER PARAMETER TUNING</a:t>
            </a:r>
          </a:p>
        </p:txBody>
      </p:sp>
      <p:pic>
        <p:nvPicPr>
          <p:cNvPr id="59" name="Image 58" descr="1.png"/>
          <p:cNvPicPr>
            <a:picLocks noChangeAspect="1"/>
          </p:cNvPicPr>
          <p:nvPr/>
        </p:nvPicPr>
        <p:blipFill>
          <a:blip r:embed="rId3" cstate="print"/>
          <a:stretch>
            <a:fillRect/>
          </a:stretch>
        </p:blipFill>
        <p:spPr>
          <a:xfrm>
            <a:off x="174929" y="379387"/>
            <a:ext cx="475304" cy="462458"/>
          </a:xfrm>
          <a:prstGeom prst="rect">
            <a:avLst/>
          </a:prstGeom>
        </p:spPr>
      </p:pic>
      <p:grpSp>
        <p:nvGrpSpPr>
          <p:cNvPr id="53"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66" name="Rectangle 65"/>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68" name="Rectangle 67"/>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70" name="Rectangle 69"/>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spTree>
    <p:extLst>
      <p:ext uri="{BB962C8B-B14F-4D97-AF65-F5344CB8AC3E}">
        <p14:creationId xmlns:p14="http://schemas.microsoft.com/office/powerpoint/2010/main" xmlns="" val="4192666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54" grpId="0" animBg="1"/>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400" dirty="0" smtClean="0">
                <a:latin typeface="Times New Roman" pitchFamily="18" charset="0"/>
                <a:cs typeface="Times New Roman" pitchFamily="18" charset="0"/>
              </a:rPr>
              <a:t>DATA CLEANSING </a:t>
            </a:r>
          </a:p>
          <a:p>
            <a:pPr algn="ctr">
              <a:buClrTx/>
            </a:pPr>
            <a:r>
              <a:rPr lang="en-US" altLang="en-US" sz="2400" dirty="0" smtClean="0">
                <a:latin typeface="Times New Roman" pitchFamily="18" charset="0"/>
                <a:cs typeface="Times New Roman" pitchFamily="18" charset="0"/>
              </a:rPr>
              <a:t> DATA  AGGREGATION</a:t>
            </a:r>
            <a:endParaRPr lang="en-US" altLang="en-US" sz="24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20</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341906" y="905163"/>
            <a:ext cx="8277308" cy="4524315"/>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r>
              <a:rPr lang="fr-FR" sz="1600" b="1" u="sng" dirty="0" smtClean="0">
                <a:latin typeface="Times New Roman" pitchFamily="18" charset="0"/>
                <a:cs typeface="Times New Roman" pitchFamily="18" charset="0"/>
              </a:rPr>
              <a:t>Label </a:t>
            </a:r>
            <a:r>
              <a:rPr lang="fr-FR" sz="1600" b="1" u="sng" dirty="0" err="1" smtClean="0">
                <a:latin typeface="Times New Roman" pitchFamily="18" charset="0"/>
                <a:cs typeface="Times New Roman" pitchFamily="18" charset="0"/>
              </a:rPr>
              <a:t>Encoding</a:t>
            </a:r>
            <a:r>
              <a:rPr lang="fr-FR" sz="1600" b="1" u="sng" dirty="0" smtClean="0">
                <a:latin typeface="Times New Roman" pitchFamily="18" charset="0"/>
                <a:cs typeface="Times New Roman" pitchFamily="18" charset="0"/>
              </a:rPr>
              <a:t>:</a:t>
            </a:r>
          </a:p>
          <a:p>
            <a:pPr lvl="1">
              <a:buFont typeface="Arial" pitchFamily="34" charset="0"/>
              <a:buChar char="•"/>
            </a:pPr>
            <a:r>
              <a:rPr lang="en-US" sz="1600" dirty="0" smtClean="0"/>
              <a:t> </a:t>
            </a:r>
            <a:r>
              <a:rPr lang="en-US" sz="1600" dirty="0" smtClean="0">
                <a:latin typeface="Times New Roman" pitchFamily="18" charset="0"/>
                <a:cs typeface="Times New Roman" pitchFamily="18" charset="0"/>
              </a:rPr>
              <a:t>I assign the 30 features to a </a:t>
            </a:r>
            <a:r>
              <a:rPr lang="en-US" sz="1600" dirty="0" err="1" smtClean="0">
                <a:latin typeface="Times New Roman" pitchFamily="18" charset="0"/>
                <a:cs typeface="Times New Roman" pitchFamily="18" charset="0"/>
              </a:rPr>
              <a:t>NumPy</a:t>
            </a:r>
            <a:r>
              <a:rPr lang="en-US" sz="1600" dirty="0" smtClean="0">
                <a:latin typeface="Times New Roman" pitchFamily="18" charset="0"/>
                <a:cs typeface="Times New Roman" pitchFamily="18" charset="0"/>
              </a:rPr>
              <a:t> array X, and transform the class labels from their original string representation (M and B) into integers</a:t>
            </a:r>
          </a:p>
          <a:p>
            <a:pPr algn="just"/>
            <a:endParaRPr lang="en-US" sz="1600" dirty="0" smtClean="0">
              <a:latin typeface="Times New Roman" pitchFamily="18" charset="0"/>
              <a:cs typeface="Times New Roman" pitchFamily="18" charset="0"/>
            </a:endParaRPr>
          </a:p>
          <a:p>
            <a:r>
              <a:rPr lang="en-US" sz="1600" b="1" u="sng" dirty="0" smtClean="0">
                <a:latin typeface="Times New Roman" pitchFamily="18" charset="0"/>
                <a:cs typeface="Times New Roman" pitchFamily="18" charset="0"/>
              </a:rPr>
              <a:t>Split data into training and test sets</a:t>
            </a:r>
            <a:r>
              <a:rPr lang="fr-FR" sz="1600" b="1" u="sng" dirty="0" smtClean="0">
                <a:latin typeface="Times New Roman" pitchFamily="18" charset="0"/>
                <a:cs typeface="Times New Roman" pitchFamily="18" charset="0"/>
              </a:rPr>
              <a:t>:</a:t>
            </a:r>
          </a:p>
          <a:p>
            <a:pPr lvl="1">
              <a:buFont typeface="Arial" pitchFamily="34" charset="0"/>
              <a:buChar char="•"/>
            </a:pPr>
            <a:r>
              <a:rPr lang="en-US" sz="1600" dirty="0" smtClean="0"/>
              <a:t> </a:t>
            </a:r>
            <a:r>
              <a:rPr lang="en-US" sz="1600" dirty="0" smtClean="0">
                <a:latin typeface="Times New Roman" pitchFamily="18" charset="0"/>
                <a:cs typeface="Times New Roman" pitchFamily="18" charset="0"/>
              </a:rPr>
              <a:t>Split the available data into a training set and a testing set. (70% training, 30% test)</a:t>
            </a:r>
          </a:p>
          <a:p>
            <a:endParaRPr lang="en-US" sz="1600" dirty="0" smtClean="0"/>
          </a:p>
          <a:p>
            <a:r>
              <a:rPr lang="fr-FR" sz="1600" b="1" u="sng" dirty="0" err="1" smtClean="0">
                <a:latin typeface="Times New Roman" pitchFamily="18" charset="0"/>
                <a:cs typeface="Times New Roman" pitchFamily="18" charset="0"/>
              </a:rPr>
              <a:t>Features</a:t>
            </a:r>
            <a:r>
              <a:rPr lang="fr-FR" sz="1600" b="1" u="sng" dirty="0" smtClean="0">
                <a:latin typeface="Times New Roman" pitchFamily="18" charset="0"/>
                <a:cs typeface="Times New Roman" pitchFamily="18" charset="0"/>
              </a:rPr>
              <a:t> Standardisation</a:t>
            </a:r>
            <a:endParaRPr lang="en-US" sz="1600" u="sng" dirty="0" smtClean="0"/>
          </a:p>
          <a:p>
            <a:endParaRPr lang="en-US" sz="1600" dirty="0" smtClean="0"/>
          </a:p>
          <a:p>
            <a:r>
              <a:rPr lang="en-US" sz="1600" b="1" u="sng" dirty="0" smtClean="0">
                <a:latin typeface="Times New Roman" pitchFamily="18" charset="0"/>
                <a:cs typeface="Times New Roman" pitchFamily="18" charset="0"/>
              </a:rPr>
              <a:t>Feature decomposition using Principal Component Analysis( PCA):</a:t>
            </a:r>
          </a:p>
          <a:p>
            <a:pPr lvl="1">
              <a:buFont typeface="Arial" pitchFamily="34" charset="0"/>
              <a:buChar char="•"/>
            </a:pPr>
            <a:r>
              <a:rPr lang="en-US" sz="1600" dirty="0" smtClean="0">
                <a:latin typeface="Times New Roman" pitchFamily="18" charset="0"/>
                <a:cs typeface="Times New Roman" pitchFamily="18" charset="0"/>
              </a:rPr>
              <a:t>  It makes sense to use one of the dimensionality reduction methods to try to use as many features as possible and maintain as much information as possible </a:t>
            </a:r>
            <a:endParaRPr lang="en-US" sz="1600" b="1" dirty="0" smtClean="0">
              <a:latin typeface="Times New Roman" pitchFamily="18" charset="0"/>
              <a:cs typeface="Times New Roman" pitchFamily="18" charset="0"/>
            </a:endParaRPr>
          </a:p>
          <a:p>
            <a:endParaRPr lang="en-US" sz="1600" dirty="0" smtClean="0"/>
          </a:p>
          <a:p>
            <a:endParaRPr lang="en-US" sz="1600" dirty="0" smtClean="0"/>
          </a:p>
          <a:p>
            <a:endParaRPr lang="en-US" sz="1600" dirty="0" smtClean="0"/>
          </a:p>
          <a:p>
            <a:endParaRPr lang="en-US" sz="1600" dirty="0" smtClean="0">
              <a:latin typeface="Times New Roman" pitchFamily="18" charset="0"/>
              <a:cs typeface="Times New Roman" pitchFamily="18" charset="0"/>
            </a:endParaRPr>
          </a:p>
          <a:p>
            <a:endParaRPr lang="fr-FR" sz="1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82976" y="1965277"/>
            <a:ext cx="5641405" cy="1146218"/>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buClrTx/>
            </a:pPr>
            <a:r>
              <a:rPr lang="en-US" altLang="en-US" sz="2800" dirty="0" smtClean="0">
                <a:latin typeface="Times New Roman" pitchFamily="18" charset="0"/>
                <a:cs typeface="Times New Roman" pitchFamily="18" charset="0"/>
              </a:rPr>
              <a:t>MODEL DEFINITION AND TRAINING</a:t>
            </a:r>
            <a:endParaRPr lang="en-US" altLang="en-US" sz="2800" dirty="0">
              <a:latin typeface="Times New Roman" pitchFamily="18" charset="0"/>
              <a:cs typeface="Times New Roman" pitchFamily="18"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14" name="Rectangle 1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7" name="Rectangle 16"/>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8" name="Rectangle 17"/>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8" name="Image 7"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400" dirty="0" smtClean="0">
                <a:latin typeface="Times New Roman" pitchFamily="18" charset="0"/>
                <a:cs typeface="Times New Roman" pitchFamily="18" charset="0"/>
              </a:rPr>
              <a:t>MODEL DEFINITION AND TRAINING</a:t>
            </a:r>
            <a:endParaRPr lang="en-US" altLang="en-US" sz="24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22</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341906" y="905163"/>
            <a:ext cx="8277308" cy="5262979"/>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r>
              <a:rPr lang="en-US" sz="1600" b="1" u="sng" dirty="0" smtClean="0">
                <a:latin typeface="Times New Roman" pitchFamily="18" charset="0"/>
                <a:cs typeface="Times New Roman" pitchFamily="18" charset="0"/>
              </a:rPr>
              <a:t>Predictive model using Support Vector Machine (SVM)</a:t>
            </a:r>
          </a:p>
          <a:p>
            <a:pPr algn="just">
              <a:lnSpc>
                <a:spcPct val="150000"/>
              </a:lnSpc>
            </a:pPr>
            <a:r>
              <a:rPr lang="en-US" sz="1600" dirty="0" smtClean="0">
                <a:latin typeface="Times New Roman" pitchFamily="18" charset="0"/>
                <a:cs typeface="Times New Roman" pitchFamily="18" charset="0"/>
              </a:rPr>
              <a:t>Support vector machines (SVMs) learning algorithm will be used to build the predictive model. SVMs are one of the most popular classification algorithms, and have an elegant way of transforming nonlinear data so that one can use a linear algorithm to fit a linear model to the data (Cortes and </a:t>
            </a:r>
            <a:r>
              <a:rPr lang="en-US" sz="1600" dirty="0" err="1" smtClean="0">
                <a:latin typeface="Times New Roman" pitchFamily="18" charset="0"/>
                <a:cs typeface="Times New Roman" pitchFamily="18" charset="0"/>
              </a:rPr>
              <a:t>Vapnik</a:t>
            </a:r>
            <a:r>
              <a:rPr lang="en-US" sz="1600" dirty="0" smtClean="0">
                <a:latin typeface="Times New Roman" pitchFamily="18" charset="0"/>
                <a:cs typeface="Times New Roman" pitchFamily="18" charset="0"/>
              </a:rPr>
              <a:t> 1995)</a:t>
            </a:r>
          </a:p>
          <a:p>
            <a:r>
              <a:rPr lang="en-US" sz="1600" b="1" u="sng" dirty="0" smtClean="0">
                <a:latin typeface="Times New Roman" pitchFamily="18" charset="0"/>
                <a:cs typeface="Times New Roman" pitchFamily="18" charset="0"/>
              </a:rPr>
              <a:t>Important Parameters</a:t>
            </a:r>
          </a:p>
          <a:p>
            <a:pPr>
              <a:lnSpc>
                <a:spcPct val="150000"/>
              </a:lnSpc>
            </a:pPr>
            <a:r>
              <a:rPr lang="en-US" sz="1600" dirty="0" smtClean="0">
                <a:latin typeface="Times New Roman" pitchFamily="18" charset="0"/>
                <a:cs typeface="Times New Roman" pitchFamily="18" charset="0"/>
              </a:rPr>
              <a:t>The important parameters in kernel SVMs are the</a:t>
            </a:r>
          </a:p>
          <a:p>
            <a:pPr lvl="1">
              <a:lnSpc>
                <a:spcPct val="150000"/>
              </a:lnSpc>
              <a:buClr>
                <a:srgbClr val="C00000"/>
              </a:buClr>
              <a:buFont typeface="Arial" pitchFamily="34" charset="0"/>
              <a:buChar char="•"/>
            </a:pPr>
            <a:r>
              <a:rPr lang="en-US" sz="1600" dirty="0" smtClean="0">
                <a:latin typeface="Times New Roman" pitchFamily="18" charset="0"/>
                <a:cs typeface="Times New Roman" pitchFamily="18" charset="0"/>
              </a:rPr>
              <a:t>Regularization parameter C,</a:t>
            </a:r>
          </a:p>
          <a:p>
            <a:pPr lvl="1">
              <a:lnSpc>
                <a:spcPct val="150000"/>
              </a:lnSpc>
              <a:buClr>
                <a:srgbClr val="C00000"/>
              </a:buClr>
              <a:buFont typeface="Arial" pitchFamily="34" charset="0"/>
              <a:buChar char="•"/>
            </a:pPr>
            <a:r>
              <a:rPr lang="en-US" sz="1600" dirty="0" smtClean="0">
                <a:latin typeface="Times New Roman" pitchFamily="18" charset="0"/>
                <a:cs typeface="Times New Roman" pitchFamily="18" charset="0"/>
              </a:rPr>
              <a:t>The choice of the kernel,(linear, radial basis function(RBF) or polynomial)</a:t>
            </a:r>
          </a:p>
          <a:p>
            <a:pPr lvl="1">
              <a:lnSpc>
                <a:spcPct val="150000"/>
              </a:lnSpc>
              <a:buClr>
                <a:srgbClr val="C00000"/>
              </a:buClr>
              <a:buFont typeface="Arial" pitchFamily="34" charset="0"/>
              <a:buChar char="•"/>
            </a:pPr>
            <a:r>
              <a:rPr lang="en-US" sz="1600" dirty="0" smtClean="0">
                <a:latin typeface="Times New Roman" pitchFamily="18" charset="0"/>
                <a:cs typeface="Times New Roman" pitchFamily="18" charset="0"/>
              </a:rPr>
              <a:t>Kernel-specific parameters.</a:t>
            </a:r>
          </a:p>
          <a:p>
            <a:r>
              <a:rPr lang="en-US" sz="1600" dirty="0" smtClean="0">
                <a:latin typeface="Times New Roman" pitchFamily="18" charset="0"/>
                <a:cs typeface="Times New Roman" pitchFamily="18" charset="0"/>
              </a:rPr>
              <a:t> </a:t>
            </a:r>
            <a:endParaRPr lang="en-US" sz="1600" b="1" dirty="0" smtClean="0">
              <a:latin typeface="Times New Roman" pitchFamily="18" charset="0"/>
              <a:cs typeface="Times New Roman" pitchFamily="18" charset="0"/>
            </a:endParaRPr>
          </a:p>
          <a:p>
            <a:endParaRPr lang="en-US" sz="1600" dirty="0" smtClean="0"/>
          </a:p>
          <a:p>
            <a:endParaRPr lang="en-US" sz="1600" dirty="0" smtClean="0"/>
          </a:p>
          <a:p>
            <a:endParaRPr lang="en-US" sz="1600" dirty="0" smtClean="0"/>
          </a:p>
          <a:p>
            <a:endParaRPr lang="en-US" sz="1600" dirty="0" smtClean="0">
              <a:latin typeface="Times New Roman" pitchFamily="18" charset="0"/>
              <a:cs typeface="Times New Roman" pitchFamily="18" charset="0"/>
            </a:endParaRPr>
          </a:p>
          <a:p>
            <a:endParaRPr lang="fr-FR" sz="1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400" dirty="0" smtClean="0">
                <a:latin typeface="Times New Roman" pitchFamily="18" charset="0"/>
                <a:cs typeface="Times New Roman" pitchFamily="18" charset="0"/>
              </a:rPr>
              <a:t>MODEL DEFINITION AND TRAINING</a:t>
            </a:r>
            <a:endParaRPr lang="en-US" altLang="en-US" sz="24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23</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341907" y="905163"/>
            <a:ext cx="1940118" cy="3293209"/>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pPr marL="342900" indent="-342900">
              <a:buFont typeface="+mj-lt"/>
              <a:buAutoNum type="arabicPeriod"/>
            </a:pPr>
            <a:r>
              <a:rPr lang="en-US" sz="1600" b="1" u="sng" dirty="0" smtClean="0">
                <a:latin typeface="Times New Roman" pitchFamily="18" charset="0"/>
                <a:cs typeface="Times New Roman" pitchFamily="18" charset="0"/>
              </a:rPr>
              <a:t>Predictive model using </a:t>
            </a:r>
            <a:r>
              <a:rPr lang="en-US" sz="1600" b="1" u="sng" dirty="0" smtClean="0">
                <a:solidFill>
                  <a:srgbClr val="C00000"/>
                </a:solidFill>
                <a:latin typeface="Times New Roman" pitchFamily="18" charset="0"/>
                <a:cs typeface="Times New Roman" pitchFamily="18" charset="0"/>
              </a:rPr>
              <a:t>Support Vector Machine (SVM)</a:t>
            </a:r>
          </a:p>
          <a:p>
            <a:r>
              <a:rPr lang="en-US" sz="1600" b="1" i="1" u="sng" dirty="0" smtClean="0">
                <a:latin typeface="Times New Roman" pitchFamily="18" charset="0"/>
                <a:cs typeface="Times New Roman" pitchFamily="18" charset="0"/>
              </a:rPr>
              <a:t>Results</a:t>
            </a:r>
            <a:r>
              <a:rPr lang="en-US" sz="1600" dirty="0" smtClean="0">
                <a:latin typeface="Times New Roman" pitchFamily="18" charset="0"/>
                <a:cs typeface="Times New Roman" pitchFamily="18" charset="0"/>
              </a:rPr>
              <a:t>: </a:t>
            </a:r>
          </a:p>
          <a:p>
            <a:r>
              <a:rPr lang="en-US" sz="1600" b="1" i="1" u="sng" dirty="0" smtClean="0">
                <a:latin typeface="Times New Roman" pitchFamily="18" charset="0"/>
                <a:cs typeface="Times New Roman" pitchFamily="18" charset="0"/>
              </a:rPr>
              <a:t>Results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Accuracy </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test: 0.95</a:t>
            </a:r>
          </a:p>
          <a:p>
            <a:endParaRPr lang="en-US" sz="1600" dirty="0" smtClean="0"/>
          </a:p>
          <a:p>
            <a:endParaRPr lang="en-US" sz="1600" dirty="0" smtClean="0"/>
          </a:p>
          <a:p>
            <a:endParaRPr lang="en-US" sz="1600" dirty="0" smtClean="0"/>
          </a:p>
          <a:p>
            <a:endParaRPr lang="en-US" sz="1600" dirty="0" smtClean="0">
              <a:latin typeface="Times New Roman" pitchFamily="18" charset="0"/>
              <a:cs typeface="Times New Roman" pitchFamily="18" charset="0"/>
            </a:endParaRPr>
          </a:p>
          <a:p>
            <a:endParaRPr lang="fr-FR" sz="1600" b="1" dirty="0" smtClean="0">
              <a:latin typeface="Times New Roman" pitchFamily="18" charset="0"/>
              <a:cs typeface="Times New Roman" pitchFamily="18" charset="0"/>
            </a:endParaRPr>
          </a:p>
        </p:txBody>
      </p:sp>
      <p:pic>
        <p:nvPicPr>
          <p:cNvPr id="10" name="Image 9" descr="7.png"/>
          <p:cNvPicPr>
            <a:picLocks noChangeAspect="1"/>
          </p:cNvPicPr>
          <p:nvPr/>
        </p:nvPicPr>
        <p:blipFill>
          <a:blip r:embed="rId3"/>
          <a:stretch>
            <a:fillRect/>
          </a:stretch>
        </p:blipFill>
        <p:spPr>
          <a:xfrm>
            <a:off x="3522637" y="882593"/>
            <a:ext cx="4468424" cy="4062123"/>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400" dirty="0" smtClean="0">
                <a:latin typeface="Times New Roman" pitchFamily="18" charset="0"/>
                <a:cs typeface="Times New Roman" pitchFamily="18" charset="0"/>
              </a:rPr>
              <a:t>MODEL DEFINITION AND TRAINING</a:t>
            </a:r>
            <a:endParaRPr lang="en-US" altLang="en-US" sz="24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24</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341906" y="905163"/>
            <a:ext cx="8277308" cy="5016758"/>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Support vector machines (SVMs) learning algorithm will be used to build the predictive model. SVMs are one of the most popular classification algorithms, and have an elegant way of transforming nonlinear data so that one can use a linear algorithm to fit a linear model to the data (Cortes and </a:t>
            </a:r>
            <a:r>
              <a:rPr lang="en-US" sz="1600" dirty="0" err="1" smtClean="0">
                <a:latin typeface="Times New Roman" pitchFamily="18" charset="0"/>
                <a:cs typeface="Times New Roman" pitchFamily="18" charset="0"/>
              </a:rPr>
              <a:t>Vapnik</a:t>
            </a:r>
            <a:r>
              <a:rPr lang="en-US" sz="1600" dirty="0" smtClean="0">
                <a:latin typeface="Times New Roman" pitchFamily="18" charset="0"/>
                <a:cs typeface="Times New Roman" pitchFamily="18" charset="0"/>
              </a:rPr>
              <a:t> 1995)</a:t>
            </a:r>
          </a:p>
          <a:p>
            <a:r>
              <a:rPr lang="en-US" sz="1600" b="1" u="sng" dirty="0" smtClean="0">
                <a:latin typeface="Times New Roman" pitchFamily="18" charset="0"/>
                <a:cs typeface="Times New Roman" pitchFamily="18" charset="0"/>
              </a:rPr>
              <a:t>Important Parameters</a:t>
            </a:r>
          </a:p>
          <a:p>
            <a:pPr>
              <a:lnSpc>
                <a:spcPct val="150000"/>
              </a:lnSpc>
            </a:pPr>
            <a:r>
              <a:rPr lang="en-US" sz="1600" dirty="0" smtClean="0">
                <a:latin typeface="Times New Roman" pitchFamily="18" charset="0"/>
                <a:cs typeface="Times New Roman" pitchFamily="18" charset="0"/>
              </a:rPr>
              <a:t>The important parameters in kernel SVMs are the</a:t>
            </a:r>
          </a:p>
          <a:p>
            <a:pPr lvl="1">
              <a:lnSpc>
                <a:spcPct val="150000"/>
              </a:lnSpc>
              <a:buClr>
                <a:srgbClr val="C00000"/>
              </a:buClr>
              <a:buFont typeface="Arial" pitchFamily="34" charset="0"/>
              <a:buChar char="•"/>
            </a:pPr>
            <a:r>
              <a:rPr lang="en-US" sz="1600" dirty="0" smtClean="0">
                <a:latin typeface="Times New Roman" pitchFamily="18" charset="0"/>
                <a:cs typeface="Times New Roman" pitchFamily="18" charset="0"/>
              </a:rPr>
              <a:t>Regularization parameter C,</a:t>
            </a:r>
          </a:p>
          <a:p>
            <a:pPr lvl="1">
              <a:lnSpc>
                <a:spcPct val="150000"/>
              </a:lnSpc>
              <a:buClr>
                <a:srgbClr val="C00000"/>
              </a:buClr>
              <a:buFont typeface="Arial" pitchFamily="34" charset="0"/>
              <a:buChar char="•"/>
            </a:pPr>
            <a:r>
              <a:rPr lang="en-US" sz="1600" dirty="0" smtClean="0">
                <a:latin typeface="Times New Roman" pitchFamily="18" charset="0"/>
                <a:cs typeface="Times New Roman" pitchFamily="18" charset="0"/>
              </a:rPr>
              <a:t>The choice of the kernel,(linear, radial basis function(RBF) or polynomial)</a:t>
            </a:r>
          </a:p>
          <a:p>
            <a:pPr lvl="1">
              <a:lnSpc>
                <a:spcPct val="150000"/>
              </a:lnSpc>
              <a:buClr>
                <a:srgbClr val="C00000"/>
              </a:buClr>
              <a:buFont typeface="Arial" pitchFamily="34" charset="0"/>
              <a:buChar char="•"/>
            </a:pPr>
            <a:r>
              <a:rPr lang="en-US" sz="1600" dirty="0" smtClean="0">
                <a:latin typeface="Times New Roman" pitchFamily="18" charset="0"/>
                <a:cs typeface="Times New Roman" pitchFamily="18" charset="0"/>
              </a:rPr>
              <a:t>Kernel-specific parameters.</a:t>
            </a:r>
          </a:p>
          <a:p>
            <a:r>
              <a:rPr lang="en-US" sz="1600" dirty="0" smtClean="0">
                <a:latin typeface="Times New Roman" pitchFamily="18" charset="0"/>
                <a:cs typeface="Times New Roman" pitchFamily="18" charset="0"/>
              </a:rPr>
              <a:t> </a:t>
            </a:r>
            <a:endParaRPr lang="en-US" sz="1600" b="1" dirty="0" smtClean="0">
              <a:latin typeface="Times New Roman" pitchFamily="18" charset="0"/>
              <a:cs typeface="Times New Roman" pitchFamily="18" charset="0"/>
            </a:endParaRPr>
          </a:p>
          <a:p>
            <a:endParaRPr lang="en-US" sz="1600" dirty="0" smtClean="0"/>
          </a:p>
          <a:p>
            <a:endParaRPr lang="en-US" sz="1600" dirty="0" smtClean="0"/>
          </a:p>
          <a:p>
            <a:endParaRPr lang="en-US" sz="1600" dirty="0" smtClean="0"/>
          </a:p>
          <a:p>
            <a:endParaRPr lang="en-US" sz="1600" dirty="0" smtClean="0">
              <a:latin typeface="Times New Roman" pitchFamily="18" charset="0"/>
              <a:cs typeface="Times New Roman" pitchFamily="18" charset="0"/>
            </a:endParaRPr>
          </a:p>
          <a:p>
            <a:endParaRPr lang="fr-FR" sz="1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400" dirty="0" smtClean="0">
                <a:latin typeface="Times New Roman" pitchFamily="18" charset="0"/>
                <a:cs typeface="Times New Roman" pitchFamily="18" charset="0"/>
              </a:rPr>
              <a:t>MODEL DEFINITION AND TRAINING</a:t>
            </a:r>
            <a:endParaRPr lang="en-US" altLang="en-US" sz="2400" dirty="0">
              <a:latin typeface="Times New Roman" pitchFamily="18" charset="0"/>
              <a:cs typeface="Times New Roman" pitchFamily="18" charset="0"/>
            </a:endParaRP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25</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22" name="Rectangle 21"/>
          <p:cNvSpPr/>
          <p:nvPr/>
        </p:nvSpPr>
        <p:spPr>
          <a:xfrm>
            <a:off x="341907" y="905163"/>
            <a:ext cx="1940118" cy="3293209"/>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pPr marL="342900" indent="-342900"/>
            <a:r>
              <a:rPr lang="en-US" sz="1600" b="1" dirty="0" smtClean="0">
                <a:latin typeface="Times New Roman" pitchFamily="18" charset="0"/>
                <a:cs typeface="Times New Roman" pitchFamily="18" charset="0"/>
              </a:rPr>
              <a:t>2.	</a:t>
            </a:r>
            <a:r>
              <a:rPr lang="en-US" sz="1600" b="1" u="sng" dirty="0" smtClean="0">
                <a:latin typeface="Times New Roman" pitchFamily="18" charset="0"/>
                <a:cs typeface="Times New Roman" pitchFamily="18" charset="0"/>
              </a:rPr>
              <a:t>Predictive model using </a:t>
            </a:r>
            <a:r>
              <a:rPr lang="en-US" sz="1600" b="1" u="sng" dirty="0" err="1" smtClean="0">
                <a:latin typeface="Times New Roman" pitchFamily="18" charset="0"/>
                <a:cs typeface="Times New Roman" pitchFamily="18" charset="0"/>
              </a:rPr>
              <a:t>using</a:t>
            </a:r>
            <a:r>
              <a:rPr lang="en-US" sz="1600" b="1" u="sng" dirty="0" smtClean="0">
                <a:latin typeface="Times New Roman" pitchFamily="18" charset="0"/>
                <a:cs typeface="Times New Roman" pitchFamily="18" charset="0"/>
              </a:rPr>
              <a:t> </a:t>
            </a:r>
            <a:r>
              <a:rPr lang="en-US" sz="1600" b="1" u="sng" dirty="0" smtClean="0">
                <a:solidFill>
                  <a:srgbClr val="C00000"/>
                </a:solidFill>
                <a:latin typeface="Times New Roman" pitchFamily="18" charset="0"/>
                <a:cs typeface="Times New Roman" pitchFamily="18" charset="0"/>
              </a:rPr>
              <a:t>Random Forest </a:t>
            </a:r>
            <a:r>
              <a:rPr lang="fr-FR" sz="1600" b="1" u="sng" dirty="0" smtClean="0">
                <a:solidFill>
                  <a:srgbClr val="C00000"/>
                </a:solidFill>
                <a:latin typeface="Times New Roman" pitchFamily="18" charset="0"/>
                <a:cs typeface="Times New Roman" pitchFamily="18" charset="0"/>
              </a:rPr>
              <a:t>Classification</a:t>
            </a:r>
            <a:endParaRPr lang="en-US" sz="1600" b="1" u="sng" dirty="0" smtClean="0">
              <a:solidFill>
                <a:srgbClr val="C00000"/>
              </a:solidFill>
              <a:latin typeface="Times New Roman" pitchFamily="18" charset="0"/>
              <a:cs typeface="Times New Roman" pitchFamily="18" charset="0"/>
            </a:endParaRPr>
          </a:p>
          <a:p>
            <a:r>
              <a:rPr lang="en-US" sz="1600" b="1" i="1" u="sng" dirty="0" smtClean="0">
                <a:latin typeface="Times New Roman" pitchFamily="18" charset="0"/>
                <a:cs typeface="Times New Roman" pitchFamily="18" charset="0"/>
              </a:rPr>
              <a:t>Results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Accuracy </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test: 0.97</a:t>
            </a:r>
          </a:p>
          <a:p>
            <a:endParaRPr lang="en-US" sz="1600" dirty="0" smtClean="0"/>
          </a:p>
          <a:p>
            <a:endParaRPr lang="en-US" sz="1600" dirty="0" smtClean="0"/>
          </a:p>
          <a:p>
            <a:endParaRPr lang="en-US" sz="1600" dirty="0" smtClean="0"/>
          </a:p>
          <a:p>
            <a:endParaRPr lang="en-US" sz="1600" dirty="0" smtClean="0">
              <a:latin typeface="Times New Roman" pitchFamily="18" charset="0"/>
              <a:cs typeface="Times New Roman" pitchFamily="18" charset="0"/>
            </a:endParaRPr>
          </a:p>
          <a:p>
            <a:endParaRPr lang="fr-FR" sz="1600" b="1" dirty="0" smtClean="0">
              <a:latin typeface="Times New Roman" pitchFamily="18" charset="0"/>
              <a:cs typeface="Times New Roman" pitchFamily="18" charset="0"/>
            </a:endParaRPr>
          </a:p>
        </p:txBody>
      </p:sp>
      <p:pic>
        <p:nvPicPr>
          <p:cNvPr id="13" name="Image 12" descr="8.png"/>
          <p:cNvPicPr>
            <a:picLocks noChangeAspect="1"/>
          </p:cNvPicPr>
          <p:nvPr/>
        </p:nvPicPr>
        <p:blipFill>
          <a:blip r:embed="rId3"/>
          <a:stretch>
            <a:fillRect/>
          </a:stretch>
        </p:blipFill>
        <p:spPr>
          <a:xfrm>
            <a:off x="3538330" y="850789"/>
            <a:ext cx="4584253" cy="4078025"/>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82976" y="1965277"/>
            <a:ext cx="5641405" cy="1146218"/>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buClrTx/>
            </a:pPr>
            <a:r>
              <a:rPr lang="en-US" altLang="en-US" sz="2800" dirty="0" smtClean="0">
                <a:latin typeface="Times New Roman" pitchFamily="18" charset="0"/>
                <a:cs typeface="Times New Roman" pitchFamily="18" charset="0"/>
              </a:rPr>
              <a:t>MODEL EVALUATION - HYPER PARAMETER TUNING</a:t>
            </a: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14" name="Rectangle 1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7" name="Rectangle 16"/>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8" name="Rectangle 17"/>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8" name="Image 7"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400" dirty="0" smtClean="0">
                <a:latin typeface="Times New Roman" pitchFamily="18" charset="0"/>
                <a:cs typeface="Times New Roman" pitchFamily="18" charset="0"/>
              </a:rPr>
              <a:t>MODEL EVALUATION - HYPER PARAMETER TUNING</a:t>
            </a: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27</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10" name="Rectangle 9"/>
          <p:cNvSpPr/>
          <p:nvPr/>
        </p:nvSpPr>
        <p:spPr>
          <a:xfrm>
            <a:off x="361784" y="830433"/>
            <a:ext cx="8782216" cy="1692771"/>
          </a:xfrm>
          <a:prstGeom prst="rect">
            <a:avLst/>
          </a:prstGeom>
        </p:spPr>
        <p:txBody>
          <a:bodyPr wrap="square">
            <a:spAutoFit/>
          </a:bodyPr>
          <a:lstStyle/>
          <a:p>
            <a:r>
              <a:rPr lang="fr-FR" sz="1400" b="1" u="sng" dirty="0" err="1" smtClean="0">
                <a:latin typeface="Times New Roman" pitchFamily="18" charset="0"/>
                <a:cs typeface="Times New Roman" pitchFamily="18" charset="0"/>
              </a:rPr>
              <a:t>Optimizing</a:t>
            </a:r>
            <a:r>
              <a:rPr lang="fr-FR" sz="1400" b="1" u="sng" dirty="0" smtClean="0">
                <a:latin typeface="Times New Roman" pitchFamily="18" charset="0"/>
                <a:cs typeface="Times New Roman" pitchFamily="18" charset="0"/>
              </a:rPr>
              <a:t> the SVM Classifier</a:t>
            </a:r>
          </a:p>
          <a:p>
            <a:pPr>
              <a:lnSpc>
                <a:spcPct val="150000"/>
              </a:lnSpc>
            </a:pPr>
            <a:r>
              <a:rPr lang="en-US" sz="1400" dirty="0" smtClean="0">
                <a:latin typeface="Times New Roman" pitchFamily="18" charset="0"/>
                <a:cs typeface="Times New Roman" pitchFamily="18" charset="0"/>
              </a:rPr>
              <a:t>Machine learning models are parameterized so that their behavior can be tuned for a given problem. Models can have many parameters and finding the best combination of parameters can be treated as a search problem. In this notebook, I aim to tune parameters of the SVM Classification model using </a:t>
            </a:r>
            <a:r>
              <a:rPr lang="en-US" sz="1400" dirty="0" err="1" smtClean="0">
                <a:latin typeface="Times New Roman" pitchFamily="18" charset="0"/>
                <a:cs typeface="Times New Roman" pitchFamily="18" charset="0"/>
              </a:rPr>
              <a:t>scikit</a:t>
            </a:r>
            <a:r>
              <a:rPr lang="en-US" sz="1400" dirty="0" smtClean="0">
                <a:latin typeface="Times New Roman" pitchFamily="18" charset="0"/>
                <a:cs typeface="Times New Roman" pitchFamily="18" charset="0"/>
              </a:rPr>
              <a:t>-learn.</a:t>
            </a:r>
            <a:endParaRPr lang="fr-FR" sz="1400" b="1" dirty="0" smtClean="0">
              <a:latin typeface="Times New Roman" pitchFamily="18" charset="0"/>
              <a:cs typeface="Times New Roman" pitchFamily="18" charset="0"/>
            </a:endParaRPr>
          </a:p>
          <a:p>
            <a:r>
              <a:rPr lang="fr-FR" dirty="0" smtClean="0"/>
              <a:t/>
            </a:r>
            <a:br>
              <a:rPr lang="fr-FR" dirty="0" smtClean="0"/>
            </a:br>
            <a:endParaRPr lang="fr-FR" dirty="0"/>
          </a:p>
        </p:txBody>
      </p:sp>
      <p:pic>
        <p:nvPicPr>
          <p:cNvPr id="11" name="Image 10" descr="9.png"/>
          <p:cNvPicPr>
            <a:picLocks noChangeAspect="1"/>
          </p:cNvPicPr>
          <p:nvPr/>
        </p:nvPicPr>
        <p:blipFill>
          <a:blip r:embed="rId3"/>
          <a:stretch>
            <a:fillRect/>
          </a:stretch>
        </p:blipFill>
        <p:spPr>
          <a:xfrm>
            <a:off x="1184745" y="2100868"/>
            <a:ext cx="7172076" cy="2876649"/>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400" dirty="0" smtClean="0">
                <a:latin typeface="Times New Roman" pitchFamily="18" charset="0"/>
                <a:cs typeface="Times New Roman" pitchFamily="18" charset="0"/>
              </a:rPr>
              <a:t>MODEL EVALUATION - HYPER PARAMETER TUNING</a:t>
            </a: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28</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10" name="Rectangle 9"/>
          <p:cNvSpPr/>
          <p:nvPr/>
        </p:nvSpPr>
        <p:spPr>
          <a:xfrm>
            <a:off x="361784" y="830433"/>
            <a:ext cx="8782216" cy="515526"/>
          </a:xfrm>
          <a:prstGeom prst="rect">
            <a:avLst/>
          </a:prstGeom>
        </p:spPr>
        <p:txBody>
          <a:bodyPr wrap="square">
            <a:spAutoFit/>
          </a:bodyPr>
          <a:lstStyle/>
          <a:p>
            <a:r>
              <a:rPr lang="fr-FR" sz="1400" b="1" u="sng" dirty="0" err="1" smtClean="0">
                <a:latin typeface="Times New Roman" pitchFamily="18" charset="0"/>
                <a:cs typeface="Times New Roman" pitchFamily="18" charset="0"/>
              </a:rPr>
              <a:t>Optimizing</a:t>
            </a:r>
            <a:r>
              <a:rPr lang="fr-FR" sz="1400" b="1" u="sng" dirty="0" smtClean="0">
                <a:latin typeface="Times New Roman" pitchFamily="18" charset="0"/>
                <a:cs typeface="Times New Roman" pitchFamily="18" charset="0"/>
              </a:rPr>
              <a:t> the SVM Classifier</a:t>
            </a:r>
            <a:r>
              <a:rPr lang="fr-FR" dirty="0" smtClean="0"/>
              <a:t/>
            </a:r>
            <a:br>
              <a:rPr lang="fr-FR" dirty="0" smtClean="0"/>
            </a:br>
            <a:endParaRPr lang="fr-FR" dirty="0"/>
          </a:p>
        </p:txBody>
      </p:sp>
      <p:pic>
        <p:nvPicPr>
          <p:cNvPr id="12" name="Image 11" descr="10.png"/>
          <p:cNvPicPr>
            <a:picLocks noChangeAspect="1"/>
          </p:cNvPicPr>
          <p:nvPr/>
        </p:nvPicPr>
        <p:blipFill>
          <a:blip r:embed="rId3"/>
          <a:stretch>
            <a:fillRect/>
          </a:stretch>
        </p:blipFill>
        <p:spPr>
          <a:xfrm>
            <a:off x="3796322" y="811031"/>
            <a:ext cx="4727476" cy="4229101"/>
          </a:xfrm>
          <a:prstGeom prst="rect">
            <a:avLst/>
          </a:prstGeom>
        </p:spPr>
      </p:pic>
      <p:sp>
        <p:nvSpPr>
          <p:cNvPr id="13" name="Rectangle 12"/>
          <p:cNvSpPr/>
          <p:nvPr/>
        </p:nvSpPr>
        <p:spPr>
          <a:xfrm>
            <a:off x="628154" y="1334533"/>
            <a:ext cx="1940118" cy="3293209"/>
          </a:xfrm>
          <a:prstGeom prst="rect">
            <a:avLst/>
          </a:prstGeom>
        </p:spPr>
        <p:txBody>
          <a:bodyPr wrap="square">
            <a:spAutoFit/>
          </a:bodyPr>
          <a:lstStyle/>
          <a:p>
            <a:pPr algn="just"/>
            <a:endParaRPr lang="en-US" sz="1600" dirty="0" smtClean="0">
              <a:latin typeface="Times New Roman" pitchFamily="18" charset="0"/>
              <a:cs typeface="Times New Roman" pitchFamily="18" charset="0"/>
            </a:endParaRPr>
          </a:p>
          <a:p>
            <a:pPr marL="342900" indent="-342900"/>
            <a:r>
              <a:rPr lang="en-US" sz="1600" b="1" dirty="0" smtClean="0">
                <a:latin typeface="Times New Roman" pitchFamily="18" charset="0"/>
                <a:cs typeface="Times New Roman" pitchFamily="18" charset="0"/>
              </a:rPr>
              <a:t>3.	</a:t>
            </a:r>
            <a:r>
              <a:rPr lang="en-US" sz="1600" b="1" u="sng" dirty="0" smtClean="0">
                <a:latin typeface="Times New Roman" pitchFamily="18" charset="0"/>
                <a:cs typeface="Times New Roman" pitchFamily="18" charset="0"/>
              </a:rPr>
              <a:t>Predictive model using </a:t>
            </a:r>
            <a:r>
              <a:rPr lang="en-US" sz="1600" b="1" u="sng" dirty="0" smtClean="0">
                <a:solidFill>
                  <a:srgbClr val="C00000"/>
                </a:solidFill>
                <a:latin typeface="Times New Roman" pitchFamily="18" charset="0"/>
                <a:cs typeface="Times New Roman" pitchFamily="18" charset="0"/>
              </a:rPr>
              <a:t>Support Vector Machine (SVM)</a:t>
            </a:r>
          </a:p>
          <a:p>
            <a:r>
              <a:rPr lang="en-US" sz="1600" b="1" i="1" u="sng" dirty="0" smtClean="0">
                <a:latin typeface="Times New Roman" pitchFamily="18" charset="0"/>
                <a:cs typeface="Times New Roman" pitchFamily="18" charset="0"/>
              </a:rPr>
              <a:t>Results</a:t>
            </a:r>
            <a:r>
              <a:rPr lang="en-US" sz="1600" dirty="0" smtClean="0">
                <a:latin typeface="Times New Roman" pitchFamily="18" charset="0"/>
                <a:cs typeface="Times New Roman" pitchFamily="18" charset="0"/>
              </a:rPr>
              <a:t>: </a:t>
            </a:r>
          </a:p>
          <a:p>
            <a:r>
              <a:rPr lang="en-US" sz="1600" b="1" i="1" u="sng" dirty="0" smtClean="0">
                <a:latin typeface="Times New Roman" pitchFamily="18" charset="0"/>
                <a:cs typeface="Times New Roman" pitchFamily="18" charset="0"/>
              </a:rPr>
              <a:t>Results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Accuracy </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test: 0.98</a:t>
            </a:r>
          </a:p>
          <a:p>
            <a:endParaRPr lang="en-US" sz="1600" dirty="0" smtClean="0"/>
          </a:p>
          <a:p>
            <a:endParaRPr lang="en-US" sz="1600" dirty="0" smtClean="0"/>
          </a:p>
          <a:p>
            <a:endParaRPr lang="en-US" sz="1600" dirty="0" smtClean="0"/>
          </a:p>
          <a:p>
            <a:endParaRPr lang="en-US" sz="1600" dirty="0" smtClean="0">
              <a:latin typeface="Times New Roman" pitchFamily="18" charset="0"/>
              <a:cs typeface="Times New Roman" pitchFamily="18" charset="0"/>
            </a:endParaRPr>
          </a:p>
          <a:p>
            <a:endParaRPr lang="fr-FR" sz="1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400" dirty="0" smtClean="0">
                <a:latin typeface="Times New Roman" pitchFamily="18" charset="0"/>
                <a:cs typeface="Times New Roman" pitchFamily="18" charset="0"/>
              </a:rPr>
              <a:t>CONCLUSION</a:t>
            </a:r>
          </a:p>
        </p:txBody>
      </p:sp>
      <p:sp>
        <p:nvSpPr>
          <p:cNvPr id="15" name="ZoneTexte 14"/>
          <p:cNvSpPr txBox="1"/>
          <p:nvPr/>
        </p:nvSpPr>
        <p:spPr>
          <a:xfrm>
            <a:off x="-27296" y="4916010"/>
            <a:ext cx="544131"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29</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2" cstate="print"/>
          <a:stretch>
            <a:fillRect/>
          </a:stretch>
        </p:blipFill>
        <p:spPr>
          <a:xfrm>
            <a:off x="174929" y="379387"/>
            <a:ext cx="475304" cy="462458"/>
          </a:xfrm>
          <a:prstGeom prst="rect">
            <a:avLst/>
          </a:prstGeom>
        </p:spPr>
      </p:pic>
      <p:sp>
        <p:nvSpPr>
          <p:cNvPr id="10" name="Rectangle 9"/>
          <p:cNvSpPr/>
          <p:nvPr/>
        </p:nvSpPr>
        <p:spPr>
          <a:xfrm>
            <a:off x="548820" y="1377687"/>
            <a:ext cx="8782216" cy="515526"/>
          </a:xfrm>
          <a:prstGeom prst="rect">
            <a:avLst/>
          </a:prstGeom>
        </p:spPr>
        <p:txBody>
          <a:bodyPr wrap="square">
            <a:spAutoFit/>
          </a:bodyPr>
          <a:lstStyle/>
          <a:p>
            <a:r>
              <a:rPr lang="fr-FR" dirty="0" smtClean="0"/>
              <a:t/>
            </a:r>
            <a:br>
              <a:rPr lang="fr-FR" dirty="0" smtClean="0"/>
            </a:br>
            <a:endParaRPr lang="fr-FR" dirty="0"/>
          </a:p>
        </p:txBody>
      </p:sp>
      <p:graphicFrame>
        <p:nvGraphicFramePr>
          <p:cNvPr id="14" name="Table 1">
            <a:extLst>
              <a:ext uri="{FF2B5EF4-FFF2-40B4-BE49-F238E27FC236}">
                <a16:creationId xmlns:a16="http://schemas.microsoft.com/office/drawing/2014/main" xmlns="" id="{5EEBD2F3-3A3C-41C6-9D13-DD4F00E858C2}"/>
              </a:ext>
            </a:extLst>
          </p:cNvPr>
          <p:cNvGraphicFramePr>
            <a:graphicFrameLocks noGrp="1"/>
          </p:cNvGraphicFramePr>
          <p:nvPr>
            <p:extLst>
              <p:ext uri="{D42A27DB-BD31-4B8C-83A1-F6EECF244321}">
                <p14:modId xmlns:p14="http://schemas.microsoft.com/office/powerpoint/2010/main" xmlns="" val="1853976739"/>
              </p:ext>
            </p:extLst>
          </p:nvPr>
        </p:nvGraphicFramePr>
        <p:xfrm>
          <a:off x="990600" y="1752600"/>
          <a:ext cx="7086600" cy="1112520"/>
        </p:xfrm>
        <a:graphic>
          <a:graphicData uri="http://schemas.openxmlformats.org/drawingml/2006/table">
            <a:tbl>
              <a:tblPr firstRow="1" bandRow="1">
                <a:tableStyleId>{5C22544A-7EE6-4342-B048-85BDC9FD1C3A}</a:tableStyleId>
              </a:tblPr>
              <a:tblGrid>
                <a:gridCol w="5061857">
                  <a:extLst>
                    <a:ext uri="{9D8B030D-6E8A-4147-A177-3AD203B41FA5}">
                      <a16:colId xmlns:a16="http://schemas.microsoft.com/office/drawing/2014/main" xmlns="" val="2076283727"/>
                    </a:ext>
                  </a:extLst>
                </a:gridCol>
                <a:gridCol w="2024743">
                  <a:extLst>
                    <a:ext uri="{9D8B030D-6E8A-4147-A177-3AD203B41FA5}">
                      <a16:colId xmlns:a16="http://schemas.microsoft.com/office/drawing/2014/main" xmlns="" val="473996780"/>
                    </a:ext>
                  </a:extLst>
                </a:gridCol>
              </a:tblGrid>
              <a:tr h="370840">
                <a:tc>
                  <a:txBody>
                    <a:bodyPr/>
                    <a:lstStyle/>
                    <a:p>
                      <a:pPr algn="ctr"/>
                      <a:r>
                        <a:rPr lang="en-IN" sz="1600" dirty="0">
                          <a:solidFill>
                            <a:schemeClr val="tx1"/>
                          </a:solidFill>
                          <a:latin typeface="Times New Roman" pitchFamily="18" charset="0"/>
                          <a:cs typeface="Times New Roman" pitchFamily="18" charset="0"/>
                        </a:rPr>
                        <a:t>Model</a:t>
                      </a:r>
                      <a:endParaRPr lang="en-IN" dirty="0">
                        <a:solidFill>
                          <a:schemeClr val="tx1"/>
                        </a:solidFill>
                        <a:latin typeface="Times New Roman" pitchFamily="18" charset="0"/>
                        <a:cs typeface="Times New Roman" pitchFamily="18" charset="0"/>
                      </a:endParaRPr>
                    </a:p>
                  </a:txBody>
                  <a:tcPr>
                    <a:solidFill>
                      <a:schemeClr val="bg1">
                        <a:lumMod val="85000"/>
                      </a:schemeClr>
                    </a:solidFill>
                  </a:tcPr>
                </a:tc>
                <a:tc>
                  <a:txBody>
                    <a:bodyPr/>
                    <a:lstStyle/>
                    <a:p>
                      <a:pPr algn="ctr"/>
                      <a:r>
                        <a:rPr lang="en-IN" sz="1600" b="1" kern="1200" dirty="0">
                          <a:solidFill>
                            <a:schemeClr val="tx1"/>
                          </a:solidFill>
                          <a:latin typeface="Times New Roman" pitchFamily="18" charset="0"/>
                          <a:ea typeface="+mn-ea"/>
                          <a:cs typeface="Times New Roman" pitchFamily="18" charset="0"/>
                        </a:rPr>
                        <a:t>Accuracy</a:t>
                      </a:r>
                    </a:p>
                  </a:txBody>
                  <a:tcPr>
                    <a:solidFill>
                      <a:schemeClr val="bg1">
                        <a:lumMod val="85000"/>
                      </a:schemeClr>
                    </a:solidFill>
                  </a:tcPr>
                </a:tc>
                <a:extLst>
                  <a:ext uri="{0D108BD9-81ED-4DB2-BD59-A6C34878D82A}">
                    <a16:rowId xmlns:a16="http://schemas.microsoft.com/office/drawing/2014/main" xmlns="" val="1804819360"/>
                  </a:ext>
                </a:extLst>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dirty="0" smtClean="0"/>
                        <a:t>Support</a:t>
                      </a:r>
                      <a:r>
                        <a:rPr lang="en-IN" baseline="0" dirty="0" smtClean="0"/>
                        <a:t> Vector Machine (SVM)</a:t>
                      </a:r>
                      <a:endParaRPr lang="en-IN" dirty="0" smtClean="0"/>
                    </a:p>
                  </a:txBody>
                  <a:tcPr>
                    <a:solidFill>
                      <a:schemeClr val="bg1">
                        <a:lumMod val="85000"/>
                      </a:schemeClr>
                    </a:solidFill>
                  </a:tcPr>
                </a:tc>
                <a:tc>
                  <a:txBody>
                    <a:bodyPr/>
                    <a:lstStyle/>
                    <a:p>
                      <a:pPr algn="ctr"/>
                      <a:r>
                        <a:rPr lang="en-IN" dirty="0" smtClean="0"/>
                        <a:t>0.98</a:t>
                      </a:r>
                      <a:endParaRPr lang="en-IN" dirty="0"/>
                    </a:p>
                  </a:txBody>
                  <a:tcPr>
                    <a:solidFill>
                      <a:schemeClr val="bg1">
                        <a:lumMod val="85000"/>
                      </a:schemeClr>
                    </a:solidFill>
                  </a:tcPr>
                </a:tc>
                <a:extLst>
                  <a:ext uri="{0D108BD9-81ED-4DB2-BD59-A6C34878D82A}">
                    <a16:rowId xmlns:a16="http://schemas.microsoft.com/office/drawing/2014/main" xmlns="" val="195270006"/>
                  </a:ext>
                </a:extLst>
              </a:tr>
              <a:tr h="370840">
                <a:tc>
                  <a:txBody>
                    <a:bodyPr/>
                    <a:lstStyle/>
                    <a:p>
                      <a:r>
                        <a:rPr lang="en-IN" dirty="0" smtClean="0"/>
                        <a:t>Random Forest</a:t>
                      </a:r>
                      <a:endParaRPr lang="en-IN" dirty="0"/>
                    </a:p>
                  </a:txBody>
                  <a:tcPr>
                    <a:solidFill>
                      <a:schemeClr val="bg1">
                        <a:lumMod val="85000"/>
                      </a:schemeClr>
                    </a:solidFill>
                  </a:tcPr>
                </a:tc>
                <a:tc>
                  <a:txBody>
                    <a:bodyPr/>
                    <a:lstStyle/>
                    <a:p>
                      <a:pPr algn="ctr"/>
                      <a:r>
                        <a:rPr lang="en-IN" dirty="0" smtClean="0"/>
                        <a:t>0.97</a:t>
                      </a:r>
                      <a:endParaRPr lang="en-IN" dirty="0"/>
                    </a:p>
                  </a:txBody>
                  <a:tcPr>
                    <a:solidFill>
                      <a:schemeClr val="bg1">
                        <a:lumMod val="85000"/>
                      </a:schemeClr>
                    </a:solidFill>
                  </a:tcPr>
                </a:tc>
                <a:extLst>
                  <a:ext uri="{0D108BD9-81ED-4DB2-BD59-A6C34878D82A}">
                    <a16:rowId xmlns:a16="http://schemas.microsoft.com/office/drawing/2014/main" xmlns="" val="3022052420"/>
                  </a:ext>
                </a:extLst>
              </a:tr>
            </a:tbl>
          </a:graphicData>
        </a:graphic>
      </p:graphicFrame>
      <p:sp>
        <p:nvSpPr>
          <p:cNvPr id="16" name="Rectangle 15"/>
          <p:cNvSpPr/>
          <p:nvPr/>
        </p:nvSpPr>
        <p:spPr>
          <a:xfrm>
            <a:off x="381000" y="3431661"/>
            <a:ext cx="7758546" cy="584775"/>
          </a:xfrm>
          <a:prstGeom prst="rect">
            <a:avLst/>
          </a:prstGeom>
        </p:spPr>
        <p:txBody>
          <a:bodyPr wrap="square">
            <a:spAutoFit/>
          </a:bodyPr>
          <a:lstStyle/>
          <a:p>
            <a:r>
              <a:rPr lang="en-US" sz="1600" b="1" i="1" dirty="0" smtClean="0">
                <a:latin typeface="Times New Roman" pitchFamily="18" charset="0"/>
                <a:cs typeface="Times New Roman" pitchFamily="18" charset="0"/>
              </a:rPr>
              <a:t>Based on the above observations the Random Forest Model </a:t>
            </a:r>
            <a:r>
              <a:rPr lang="en-IN" sz="1600" b="1" i="1" dirty="0" smtClean="0">
                <a:latin typeface="Times New Roman" pitchFamily="18" charset="0"/>
                <a:cs typeface="Times New Roman" pitchFamily="18" charset="0"/>
              </a:rPr>
              <a:t>Support Vector Machine (SVM) </a:t>
            </a:r>
            <a:r>
              <a:rPr lang="en-US" sz="1600" b="1" i="1" dirty="0" smtClean="0">
                <a:latin typeface="Times New Roman" pitchFamily="18" charset="0"/>
                <a:cs typeface="Times New Roman" pitchFamily="18" charset="0"/>
              </a:rPr>
              <a:t>and  are performing well. </a:t>
            </a:r>
            <a:endParaRPr lang="en-US" sz="1600" b="1" i="1" dirty="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42034" y="1941119"/>
            <a:ext cx="5566492"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DOMAIN BACKGROUND</a:t>
            </a:r>
            <a:endParaRPr lang="en-US" altLang="en-US" sz="2800" dirty="0">
              <a:latin typeface="Times New Roman" pitchFamily="18" charset="0"/>
              <a:cs typeface="Times New Roman" pitchFamily="18" charset="0"/>
            </a:endParaRPr>
          </a:p>
        </p:txBody>
      </p:sp>
      <p:grpSp>
        <p:nvGrpSpPr>
          <p:cNvPr id="7"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9" name="Rectangle 8"/>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0" name="Rectangle 9"/>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1" name="Rectangle 10"/>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12" name="Image 11"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977022" y="155750"/>
            <a:ext cx="3060000"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buClrTx/>
            </a:pPr>
            <a:r>
              <a:rPr lang="en-US" altLang="en-US" sz="1800" dirty="0" smtClean="0">
                <a:latin typeface="Times New Roman" pitchFamily="18" charset="0"/>
                <a:cs typeface="Times New Roman" pitchFamily="18" charset="0"/>
              </a:rPr>
              <a:t>DOMAIN BACKGROUND</a:t>
            </a:r>
            <a:endParaRPr lang="en-US" altLang="en-US" sz="1800" dirty="0">
              <a:latin typeface="Times New Roman" pitchFamily="18" charset="0"/>
              <a:cs typeface="Times New Roman" pitchFamily="18" charset="0"/>
            </a:endParaRPr>
          </a:p>
        </p:txBody>
      </p:sp>
      <p:sp>
        <p:nvSpPr>
          <p:cNvPr id="10" name="ZoneTexte 9"/>
          <p:cNvSpPr txBox="1"/>
          <p:nvPr/>
        </p:nvSpPr>
        <p:spPr>
          <a:xfrm>
            <a:off x="421419" y="1307634"/>
            <a:ext cx="8049107" cy="3000821"/>
          </a:xfrm>
          <a:prstGeom prst="rect">
            <a:avLst/>
          </a:prstGeom>
          <a:noFill/>
        </p:spPr>
        <p:txBody>
          <a:bodyPr wrap="square" rtlCol="0">
            <a:spAutoFit/>
          </a:bodyPr>
          <a:lstStyle/>
          <a:p>
            <a:pPr algn="just">
              <a:lnSpc>
                <a:spcPct val="150000"/>
              </a:lnSpc>
            </a:pPr>
            <a:r>
              <a:rPr lang="en-GB" sz="1800" b="1" u="sng" dirty="0" smtClean="0">
                <a:effectLst>
                  <a:outerShdw blurRad="38100" dist="38100" dir="2700000" algn="tl">
                    <a:srgbClr val="000000">
                      <a:alpha val="43137"/>
                    </a:srgbClr>
                  </a:outerShdw>
                </a:effectLst>
                <a:latin typeface="Times New Roman" pitchFamily="18" charset="0"/>
                <a:cs typeface="Times New Roman" pitchFamily="18" charset="0"/>
              </a:rPr>
              <a:t>Breast cancer </a:t>
            </a:r>
            <a:r>
              <a:rPr lang="en-GB" sz="1800" dirty="0" smtClean="0">
                <a:latin typeface="Times New Roman" pitchFamily="18" charset="0"/>
                <a:cs typeface="Times New Roman" pitchFamily="18" charset="0"/>
              </a:rPr>
              <a:t>is the most common malignancy among women, accounting for nearly 1 in 3 cancers diagnosed among women in the United States, and it is the second leading cause of cancer death among women. Breast Cancer occurs as a results of abnormal growth of cells in the breast tissue, commonly referred to as a </a:t>
            </a:r>
            <a:r>
              <a:rPr lang="en-GB" sz="1800" dirty="0" err="1" smtClean="0">
                <a:latin typeface="Times New Roman" pitchFamily="18" charset="0"/>
                <a:cs typeface="Times New Roman" pitchFamily="18" charset="0"/>
              </a:rPr>
              <a:t>Tumor</a:t>
            </a:r>
            <a:r>
              <a:rPr lang="en-GB" sz="1800" dirty="0" smtClean="0">
                <a:latin typeface="Times New Roman" pitchFamily="18" charset="0"/>
                <a:cs typeface="Times New Roman" pitchFamily="18" charset="0"/>
              </a:rPr>
              <a:t>. A </a:t>
            </a:r>
            <a:r>
              <a:rPr lang="en-GB" sz="1800" dirty="0" err="1" smtClean="0">
                <a:latin typeface="Times New Roman" pitchFamily="18" charset="0"/>
                <a:cs typeface="Times New Roman" pitchFamily="18" charset="0"/>
              </a:rPr>
              <a:t>tumor</a:t>
            </a:r>
            <a:r>
              <a:rPr lang="en-GB" sz="1800" dirty="0" smtClean="0">
                <a:latin typeface="Times New Roman" pitchFamily="18" charset="0"/>
                <a:cs typeface="Times New Roman" pitchFamily="18" charset="0"/>
              </a:rPr>
              <a:t> does not mean cancer - </a:t>
            </a:r>
            <a:r>
              <a:rPr lang="en-GB" sz="1800" dirty="0" err="1" smtClean="0">
                <a:latin typeface="Times New Roman" pitchFamily="18" charset="0"/>
                <a:cs typeface="Times New Roman" pitchFamily="18" charset="0"/>
              </a:rPr>
              <a:t>tumors</a:t>
            </a:r>
            <a:r>
              <a:rPr lang="en-GB" sz="1800" dirty="0" smtClean="0">
                <a:latin typeface="Times New Roman" pitchFamily="18" charset="0"/>
                <a:cs typeface="Times New Roman" pitchFamily="18" charset="0"/>
              </a:rPr>
              <a:t> can be benign (not cancerous), pre-malignant (pre-cancerous), or malignant (cancerous). Tests such as MRI, mammogram, ultrasound and biopsy are commonly used to diagnose breast cancer performed. </a:t>
            </a:r>
            <a:endParaRPr lang="fr-FR" sz="1800" dirty="0">
              <a:latin typeface="Times New Roman" pitchFamily="18" charset="0"/>
              <a:cs typeface="Times New Roman" pitchFamily="18" charset="0"/>
            </a:endParaRPr>
          </a:p>
        </p:txBody>
      </p:sp>
      <p:sp>
        <p:nvSpPr>
          <p:cNvPr id="14" name="ZoneTexte 13"/>
          <p:cNvSpPr txBox="1"/>
          <p:nvPr/>
        </p:nvSpPr>
        <p:spPr>
          <a:xfrm>
            <a:off x="-54592" y="4922834"/>
            <a:ext cx="320723" cy="261610"/>
          </a:xfrm>
          <a:prstGeom prst="rect">
            <a:avLst/>
          </a:prstGeom>
          <a:noFill/>
        </p:spPr>
        <p:txBody>
          <a:bodyPr wrap="square" rtlCol="0">
            <a:spAutoFit/>
          </a:bodyPr>
          <a:lstStyle/>
          <a:p>
            <a:fld id="{CA0F899F-4436-46A2-9A1F-2E8E879E1757}" type="slidenum">
              <a:rPr lang="fr-FR" sz="1050" b="1" smtClean="0">
                <a:solidFill>
                  <a:schemeClr val="bg1"/>
                </a:solidFill>
                <a:latin typeface="Arial" pitchFamily="34" charset="0"/>
                <a:cs typeface="Arial" pitchFamily="34" charset="0"/>
              </a:rPr>
              <a:pPr/>
              <a:t>4</a:t>
            </a:fld>
            <a:endParaRPr lang="fr-FR" b="1" dirty="0">
              <a:solidFill>
                <a:schemeClr val="bg1"/>
              </a:solidFill>
              <a:latin typeface="Arial" pitchFamily="34" charset="0"/>
              <a:cs typeface="Arial" pitchFamily="34" charset="0"/>
            </a:endParaRPr>
          </a:p>
        </p:txBody>
      </p:sp>
      <p:sp>
        <p:nvSpPr>
          <p:cNvPr id="16" name="ZoneTexte 15"/>
          <p:cNvSpPr txBox="1"/>
          <p:nvPr/>
        </p:nvSpPr>
        <p:spPr>
          <a:xfrm>
            <a:off x="-27296" y="4916010"/>
            <a:ext cx="320723"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4</a:t>
            </a:fld>
            <a:endParaRPr lang="fr-FR" b="1" dirty="0">
              <a:latin typeface="Arial" pitchFamily="34" charset="0"/>
              <a:cs typeface="Arial" pitchFamily="34" charset="0"/>
            </a:endParaRPr>
          </a:p>
        </p:txBody>
      </p:sp>
      <p:grpSp>
        <p:nvGrpSpPr>
          <p:cNvPr id="11"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12" name="Rectangle 11"/>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3" name="Rectangle 12"/>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5" name="Rectangle 14"/>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17" name="Image 16"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977022" y="155750"/>
            <a:ext cx="3060000"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buClrTx/>
            </a:pPr>
            <a:r>
              <a:rPr lang="en-US" altLang="en-US" sz="1800" dirty="0" smtClean="0">
                <a:latin typeface="Times New Roman" pitchFamily="18" charset="0"/>
                <a:cs typeface="Times New Roman" pitchFamily="18" charset="0"/>
              </a:rPr>
              <a:t>DOMAIN BACKGROUND</a:t>
            </a:r>
            <a:endParaRPr lang="en-US" altLang="en-US" sz="1800" dirty="0">
              <a:latin typeface="Times New Roman" pitchFamily="18" charset="0"/>
              <a:cs typeface="Times New Roman" pitchFamily="18" charset="0"/>
            </a:endParaRPr>
          </a:p>
        </p:txBody>
      </p:sp>
      <p:sp>
        <p:nvSpPr>
          <p:cNvPr id="10" name="ZoneTexte 9"/>
          <p:cNvSpPr txBox="1"/>
          <p:nvPr/>
        </p:nvSpPr>
        <p:spPr>
          <a:xfrm>
            <a:off x="373711" y="1776760"/>
            <a:ext cx="8049107" cy="1294393"/>
          </a:xfrm>
          <a:prstGeom prst="rect">
            <a:avLst/>
          </a:prstGeom>
          <a:noFill/>
        </p:spPr>
        <p:txBody>
          <a:bodyPr wrap="square" rtlCol="0">
            <a:spAutoFit/>
          </a:bodyPr>
          <a:lstStyle/>
          <a:p>
            <a:pPr algn="just">
              <a:lnSpc>
                <a:spcPct val="150000"/>
              </a:lnSpc>
            </a:pPr>
            <a:r>
              <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rPr>
              <a:t>Breast Cancer Prediction </a:t>
            </a:r>
            <a:r>
              <a:rPr lang="en-US" sz="1800" dirty="0" smtClean="0">
                <a:latin typeface="Times New Roman" pitchFamily="18" charset="0"/>
                <a:cs typeface="Times New Roman" pitchFamily="18" charset="0"/>
              </a:rPr>
              <a:t>: The features of the dataset are computed from a digitized image of a fine needle aspirate (FNA) of a breast mass. They describe characteristics of the </a:t>
            </a:r>
            <a:r>
              <a:rPr lang="en-US" sz="1800" b="1" dirty="0" smtClean="0">
                <a:latin typeface="Times New Roman" pitchFamily="18" charset="0"/>
                <a:cs typeface="Times New Roman" pitchFamily="18" charset="0"/>
              </a:rPr>
              <a:t>cell nuclei present in the image.</a:t>
            </a:r>
            <a:endParaRPr lang="fr-FR" sz="1800" b="1" dirty="0">
              <a:latin typeface="Times New Roman" pitchFamily="18" charset="0"/>
              <a:cs typeface="Times New Roman" pitchFamily="18" charset="0"/>
            </a:endParaRPr>
          </a:p>
        </p:txBody>
      </p:sp>
      <p:sp>
        <p:nvSpPr>
          <p:cNvPr id="14" name="ZoneTexte 13"/>
          <p:cNvSpPr txBox="1"/>
          <p:nvPr/>
        </p:nvSpPr>
        <p:spPr>
          <a:xfrm>
            <a:off x="-54592" y="4922834"/>
            <a:ext cx="320723" cy="261610"/>
          </a:xfrm>
          <a:prstGeom prst="rect">
            <a:avLst/>
          </a:prstGeom>
          <a:noFill/>
        </p:spPr>
        <p:txBody>
          <a:bodyPr wrap="square" rtlCol="0">
            <a:spAutoFit/>
          </a:bodyPr>
          <a:lstStyle/>
          <a:p>
            <a:fld id="{CA0F899F-4436-46A2-9A1F-2E8E879E1757}" type="slidenum">
              <a:rPr lang="fr-FR" sz="1050" b="1" smtClean="0">
                <a:solidFill>
                  <a:schemeClr val="bg1"/>
                </a:solidFill>
                <a:latin typeface="Arial" pitchFamily="34" charset="0"/>
                <a:cs typeface="Arial" pitchFamily="34" charset="0"/>
              </a:rPr>
              <a:pPr/>
              <a:t>5</a:t>
            </a:fld>
            <a:endParaRPr lang="fr-FR" b="1" dirty="0">
              <a:solidFill>
                <a:schemeClr val="bg1"/>
              </a:solidFill>
              <a:latin typeface="Arial" pitchFamily="34" charset="0"/>
              <a:cs typeface="Arial" pitchFamily="34" charset="0"/>
            </a:endParaRPr>
          </a:p>
        </p:txBody>
      </p:sp>
      <p:sp>
        <p:nvSpPr>
          <p:cNvPr id="16" name="ZoneTexte 15"/>
          <p:cNvSpPr txBox="1"/>
          <p:nvPr/>
        </p:nvSpPr>
        <p:spPr>
          <a:xfrm>
            <a:off x="-27296" y="4916010"/>
            <a:ext cx="320723"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5</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12" name="Rectangle 11"/>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3" name="Rectangle 12"/>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5" name="Rectangle 14"/>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11" name="Image 10"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82976" y="1965277"/>
            <a:ext cx="5641405" cy="1146218"/>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ar-TN" sz="2000" dirty="0"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a:p>
            <a:pPr algn="ctr">
              <a:buClrTx/>
            </a:pPr>
            <a:r>
              <a:rPr lang="en-US" altLang="en-US" sz="2800" dirty="0" smtClean="0">
                <a:latin typeface="Times New Roman" pitchFamily="18" charset="0"/>
                <a:cs typeface="Times New Roman" pitchFamily="18" charset="0"/>
              </a:rPr>
              <a:t>PROBLEM STATEMENT</a:t>
            </a:r>
          </a:p>
          <a:p>
            <a:pPr algn="ctr" defTabSz="914286"/>
            <a:endParaRPr lang="fr-FR" sz="2000" dirty="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nvGrpSpPr>
          <p:cNvPr id="13"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14" name="Rectangle 1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7" name="Rectangle 16"/>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8" name="Rectangle 17"/>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8" name="Image 7"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dsBuffer.bmp.png"/>
          <p:cNvPicPr>
            <a:picLocks noChangeAspect="1"/>
          </p:cNvPicPr>
          <p:nvPr/>
        </p:nvPicPr>
        <p:blipFill>
          <a:blip r:embed="rId2" cstate="print"/>
          <a:stretch>
            <a:fillRect/>
          </a:stretch>
        </p:blipFill>
        <p:spPr>
          <a:xfrm flipH="1">
            <a:off x="0" y="3491890"/>
            <a:ext cx="1009816" cy="1350910"/>
          </a:xfrm>
          <a:prstGeom prst="rect">
            <a:avLst/>
          </a:prstGeom>
        </p:spPr>
      </p:pic>
      <p:sp>
        <p:nvSpPr>
          <p:cNvPr id="750" name="Rectangle 749"/>
          <p:cNvSpPr/>
          <p:nvPr/>
        </p:nvSpPr>
        <p:spPr>
          <a:xfrm>
            <a:off x="542504" y="1256307"/>
            <a:ext cx="8251639" cy="3221864"/>
          </a:xfrm>
          <a:prstGeom prst="rect">
            <a:avLst/>
          </a:prstGeom>
          <a:blipFill dpi="0" rotWithShape="1">
            <a:blip r:embed="rId3" cstate="print">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PROBLEM STATEMENT</a:t>
            </a:r>
            <a:endParaRPr lang="en-US" altLang="en-US" sz="2800" dirty="0">
              <a:latin typeface="Times New Roman" pitchFamily="18" charset="0"/>
              <a:cs typeface="Times New Roman" pitchFamily="18" charset="0"/>
            </a:endParaRPr>
          </a:p>
        </p:txBody>
      </p:sp>
      <p:sp>
        <p:nvSpPr>
          <p:cNvPr id="15" name="ZoneTexte 14"/>
          <p:cNvSpPr txBox="1"/>
          <p:nvPr/>
        </p:nvSpPr>
        <p:spPr>
          <a:xfrm>
            <a:off x="-27296" y="4916010"/>
            <a:ext cx="320723"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7</a:t>
            </a:fld>
            <a:endParaRPr lang="fr-FR" b="1" dirty="0">
              <a:latin typeface="Arial" pitchFamily="34" charset="0"/>
              <a:cs typeface="Arial" pitchFamily="34" charset="0"/>
            </a:endParaRPr>
          </a:p>
        </p:txBody>
      </p:sp>
      <p:grpSp>
        <p:nvGrpSpPr>
          <p:cNvPr id="20"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4" cstate="print"/>
          <a:stretch>
            <a:fillRect/>
          </a:stretch>
        </p:blipFill>
        <p:spPr>
          <a:xfrm>
            <a:off x="174929" y="379387"/>
            <a:ext cx="475304" cy="462458"/>
          </a:xfrm>
          <a:prstGeom prst="rect">
            <a:avLst/>
          </a:prstGeom>
        </p:spPr>
      </p:pic>
      <p:sp>
        <p:nvSpPr>
          <p:cNvPr id="22" name="Rectangle 21"/>
          <p:cNvSpPr/>
          <p:nvPr/>
        </p:nvSpPr>
        <p:spPr>
          <a:xfrm>
            <a:off x="508883" y="1233411"/>
            <a:ext cx="8388626" cy="3000821"/>
          </a:xfrm>
          <a:prstGeom prst="rect">
            <a:avLst/>
          </a:prstGeom>
        </p:spPr>
        <p:txBody>
          <a:bodyPr wrap="square">
            <a:spAutoFit/>
          </a:bodyPr>
          <a:lstStyle/>
          <a:p>
            <a:pPr algn="just">
              <a:lnSpc>
                <a:spcPct val="150000"/>
              </a:lnSpc>
            </a:pPr>
            <a:r>
              <a:rPr lang="en-US" sz="1800" dirty="0" smtClean="0">
                <a:latin typeface="Times New Roman" pitchFamily="18" charset="0"/>
                <a:cs typeface="Times New Roman" pitchFamily="18" charset="0"/>
              </a:rPr>
              <a:t>Given breast cancer results from breast fine needle aspiration (FNA) test (is a quick and simple procedure to perform, which removes some fluid or cells from a breast lesion or cyst (a lump, sore or swelling) with a fine needle similar to a blood sample needle). Since this build a model that can classify a breast cancer tumor using two training classification:</a:t>
            </a:r>
          </a:p>
          <a:p>
            <a:pPr lvl="3">
              <a:lnSpc>
                <a:spcPct val="150000"/>
              </a:lnSpc>
              <a:buClr>
                <a:srgbClr val="C00000"/>
              </a:buClr>
              <a:buFont typeface="Wingdings" pitchFamily="2" charset="2"/>
              <a:buChar char="ü"/>
            </a:pPr>
            <a:r>
              <a:rPr lang="en-US" sz="1800" dirty="0" smtClean="0">
                <a:latin typeface="Times New Roman" pitchFamily="18" charset="0"/>
                <a:cs typeface="Times New Roman" pitchFamily="18" charset="0"/>
              </a:rPr>
              <a:t> 1= Malignant (Cancerous) - Present</a:t>
            </a:r>
          </a:p>
          <a:p>
            <a:pPr lvl="3">
              <a:lnSpc>
                <a:spcPct val="150000"/>
              </a:lnSpc>
              <a:buClr>
                <a:srgbClr val="C00000"/>
              </a:buClr>
              <a:buFont typeface="Wingdings" pitchFamily="2" charset="2"/>
              <a:buChar char="ü"/>
            </a:pPr>
            <a:r>
              <a:rPr lang="en-US" sz="1800" dirty="0" smtClean="0">
                <a:latin typeface="Times New Roman" pitchFamily="18" charset="0"/>
                <a:cs typeface="Times New Roman" pitchFamily="18" charset="0"/>
              </a:rPr>
              <a:t> 0= Benign (Not Cancerous) -Absent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dsBuffer.bmp.png"/>
          <p:cNvPicPr>
            <a:picLocks noChangeAspect="1"/>
          </p:cNvPicPr>
          <p:nvPr/>
        </p:nvPicPr>
        <p:blipFill>
          <a:blip r:embed="rId2" cstate="print"/>
          <a:stretch>
            <a:fillRect/>
          </a:stretch>
        </p:blipFill>
        <p:spPr>
          <a:xfrm flipH="1">
            <a:off x="0" y="3491890"/>
            <a:ext cx="1009816" cy="1350910"/>
          </a:xfrm>
          <a:prstGeom prst="rect">
            <a:avLst/>
          </a:prstGeom>
        </p:spPr>
      </p:pic>
      <p:sp>
        <p:nvSpPr>
          <p:cNvPr id="750" name="Rectangle 749"/>
          <p:cNvSpPr/>
          <p:nvPr/>
        </p:nvSpPr>
        <p:spPr>
          <a:xfrm>
            <a:off x="542504" y="1256307"/>
            <a:ext cx="8251639" cy="3221864"/>
          </a:xfrm>
          <a:prstGeom prst="rect">
            <a:avLst/>
          </a:prstGeom>
          <a:blipFill dpi="0" rotWithShape="1">
            <a:blip r:embed="rId3" cstate="print">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2019869" y="83250"/>
            <a:ext cx="4688006" cy="720000"/>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pPr>
            <a:r>
              <a:rPr lang="en-US" altLang="en-US" sz="2800" dirty="0" smtClean="0">
                <a:latin typeface="Times New Roman" pitchFamily="18" charset="0"/>
                <a:cs typeface="Times New Roman" pitchFamily="18" charset="0"/>
              </a:rPr>
              <a:t>PROBLEM STATEMENT</a:t>
            </a:r>
            <a:endParaRPr lang="en-US" altLang="en-US" sz="2800" dirty="0">
              <a:latin typeface="Times New Roman" pitchFamily="18" charset="0"/>
              <a:cs typeface="Times New Roman" pitchFamily="18" charset="0"/>
            </a:endParaRPr>
          </a:p>
        </p:txBody>
      </p:sp>
      <p:sp>
        <p:nvSpPr>
          <p:cNvPr id="15" name="ZoneTexte 14"/>
          <p:cNvSpPr txBox="1"/>
          <p:nvPr/>
        </p:nvSpPr>
        <p:spPr>
          <a:xfrm>
            <a:off x="-27296" y="4916010"/>
            <a:ext cx="320723" cy="261610"/>
          </a:xfrm>
          <a:prstGeom prst="rect">
            <a:avLst/>
          </a:prstGeom>
          <a:noFill/>
        </p:spPr>
        <p:txBody>
          <a:bodyPr wrap="square" rtlCol="0">
            <a:spAutoFit/>
          </a:bodyPr>
          <a:lstStyle/>
          <a:p>
            <a:fld id="{CA0F899F-4436-46A2-9A1F-2E8E879E1757}" type="slidenum">
              <a:rPr lang="fr-FR" sz="1050" b="1" smtClean="0">
                <a:latin typeface="Arial" pitchFamily="34" charset="0"/>
                <a:cs typeface="Arial" pitchFamily="34" charset="0"/>
              </a:rPr>
              <a:pPr/>
              <a:t>8</a:t>
            </a:fld>
            <a:endParaRPr lang="fr-FR" b="1" dirty="0">
              <a:latin typeface="Arial" pitchFamily="34" charset="0"/>
              <a:cs typeface="Arial" pitchFamily="34" charset="0"/>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24" name="Rectangle 2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5" name="Rectangle 24"/>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27" name="Rectangle 26"/>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21" name="Image 20" descr="1.png"/>
          <p:cNvPicPr>
            <a:picLocks noChangeAspect="1"/>
          </p:cNvPicPr>
          <p:nvPr/>
        </p:nvPicPr>
        <p:blipFill>
          <a:blip r:embed="rId4" cstate="print"/>
          <a:stretch>
            <a:fillRect/>
          </a:stretch>
        </p:blipFill>
        <p:spPr>
          <a:xfrm>
            <a:off x="174929" y="379387"/>
            <a:ext cx="475304" cy="462458"/>
          </a:xfrm>
          <a:prstGeom prst="rect">
            <a:avLst/>
          </a:prstGeom>
        </p:spPr>
      </p:pic>
      <p:sp>
        <p:nvSpPr>
          <p:cNvPr id="22" name="Rectangle 21"/>
          <p:cNvSpPr/>
          <p:nvPr/>
        </p:nvSpPr>
        <p:spPr>
          <a:xfrm>
            <a:off x="508883" y="1233411"/>
            <a:ext cx="8388626" cy="2535566"/>
          </a:xfrm>
          <a:prstGeom prst="rect">
            <a:avLst/>
          </a:prstGeom>
        </p:spPr>
        <p:txBody>
          <a:bodyPr wrap="square">
            <a:spAutoFit/>
          </a:bodyPr>
          <a:lstStyle/>
          <a:p>
            <a:pPr algn="just">
              <a:lnSpc>
                <a:spcPct val="150000"/>
              </a:lnSpc>
            </a:pPr>
            <a:r>
              <a:rPr lang="en-US" sz="1800" dirty="0" smtClean="0">
                <a:latin typeface="Times New Roman" pitchFamily="18" charset="0"/>
                <a:cs typeface="Times New Roman" pitchFamily="18" charset="0"/>
              </a:rPr>
              <a:t>Since the labels in the data are discrete, the predication falls into two categories, (i.e. Malignant or benign). In machine learning this is a classification problem.</a:t>
            </a:r>
          </a:p>
          <a:p>
            <a:pPr algn="just">
              <a:lnSpc>
                <a:spcPct val="150000"/>
              </a:lnSpc>
            </a:pPr>
            <a:r>
              <a:rPr lang="en-US" sz="1800" i="1" dirty="0" smtClean="0">
                <a:latin typeface="Times New Roman" pitchFamily="18" charset="0"/>
                <a:cs typeface="Times New Roman" pitchFamily="18" charset="0"/>
              </a:rPr>
              <a:t>Thus, the goal is to </a:t>
            </a:r>
            <a:r>
              <a:rPr lang="en-US" sz="1800" b="1" i="1" u="sng" dirty="0" smtClean="0">
                <a:effectLst>
                  <a:outerShdw blurRad="38100" dist="38100" dir="2700000" algn="tl">
                    <a:srgbClr val="000000">
                      <a:alpha val="43137"/>
                    </a:srgbClr>
                  </a:outerShdw>
                </a:effectLst>
                <a:latin typeface="Times New Roman" pitchFamily="18" charset="0"/>
                <a:cs typeface="Times New Roman" pitchFamily="18" charset="0"/>
              </a:rPr>
              <a:t>classify</a:t>
            </a:r>
            <a:r>
              <a:rPr lang="en-US" sz="1800" i="1" dirty="0" smtClean="0">
                <a:latin typeface="Times New Roman" pitchFamily="18" charset="0"/>
                <a:cs typeface="Times New Roman" pitchFamily="18" charset="0"/>
              </a:rPr>
              <a:t> whether the breast cancer is benign or malignant and </a:t>
            </a:r>
            <a:r>
              <a:rPr lang="en-US" sz="1800" b="1" i="1" u="sng" dirty="0" smtClean="0">
                <a:effectLst>
                  <a:outerShdw blurRad="38100" dist="38100" dir="2700000" algn="tl">
                    <a:srgbClr val="000000">
                      <a:alpha val="43137"/>
                    </a:srgbClr>
                  </a:outerShdw>
                </a:effectLst>
                <a:latin typeface="Times New Roman" pitchFamily="18" charset="0"/>
                <a:cs typeface="Times New Roman" pitchFamily="18" charset="0"/>
              </a:rPr>
              <a:t>predict</a:t>
            </a:r>
            <a:r>
              <a:rPr lang="en-US" sz="1800" i="1" dirty="0" smtClean="0">
                <a:latin typeface="Times New Roman" pitchFamily="18" charset="0"/>
                <a:cs typeface="Times New Roman" pitchFamily="18" charset="0"/>
              </a:rPr>
              <a:t> the recurrence and non-recurrence of malignant cases after a certain period. To achieve this we have used machine learning classification methods to fit a function that can predict the discrete class of new input.</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782976" y="1965277"/>
            <a:ext cx="5641405" cy="1146218"/>
          </a:xfrm>
          <a:prstGeom prst="rect">
            <a:avLst/>
          </a:prstGeom>
          <a:solidFill>
            <a:srgbClr val="C00000"/>
          </a:solid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ar-TN" sz="2000" dirty="0" smtClean="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a:p>
            <a:pPr algn="ctr">
              <a:buClrTx/>
            </a:pPr>
            <a:r>
              <a:rPr lang="en-US" altLang="en-US" sz="2800" dirty="0" smtClean="0">
                <a:latin typeface="Times New Roman" pitchFamily="18" charset="0"/>
                <a:cs typeface="Times New Roman" pitchFamily="18" charset="0"/>
              </a:rPr>
              <a:t>DATA SET - USE CASE</a:t>
            </a:r>
          </a:p>
          <a:p>
            <a:pPr algn="ctr" defTabSz="914286"/>
            <a:endParaRPr lang="fr-FR" sz="2000" dirty="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nvGrpSpPr>
          <p:cNvPr id="2" name="Group 14"/>
          <p:cNvGrpSpPr/>
          <p:nvPr/>
        </p:nvGrpSpPr>
        <p:grpSpPr>
          <a:xfrm>
            <a:off x="731520" y="5033176"/>
            <a:ext cx="8412480" cy="110363"/>
            <a:chOff x="45716" y="4968270"/>
            <a:chExt cx="9090665" cy="184638"/>
          </a:xfrm>
          <a:gradFill flip="none" rotWithShape="1">
            <a:gsLst>
              <a:gs pos="23000">
                <a:srgbClr val="C00000"/>
              </a:gs>
              <a:gs pos="45000">
                <a:srgbClr val="C00000">
                  <a:alpha val="50000"/>
                </a:srgbClr>
              </a:gs>
              <a:gs pos="100000">
                <a:srgbClr val="C00000">
                  <a:alpha val="23000"/>
                </a:srgbClr>
              </a:gs>
            </a:gsLst>
            <a:path path="circle">
              <a:fillToRect l="100000" t="100000"/>
            </a:path>
            <a:tileRect r="-100000" b="-100000"/>
          </a:gradFill>
        </p:grpSpPr>
        <p:sp>
          <p:nvSpPr>
            <p:cNvPr id="14" name="Rectangle 13"/>
            <p:cNvSpPr/>
            <p:nvPr/>
          </p:nvSpPr>
          <p:spPr>
            <a:xfrm>
              <a:off x="998221" y="4968270"/>
              <a:ext cx="813816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7" name="Rectangle 16"/>
            <p:cNvSpPr/>
            <p:nvPr/>
          </p:nvSpPr>
          <p:spPr>
            <a:xfrm>
              <a:off x="361368" y="4968270"/>
              <a:ext cx="592901"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sp>
          <p:nvSpPr>
            <p:cNvPr id="18" name="Rectangle 17"/>
            <p:cNvSpPr/>
            <p:nvPr/>
          </p:nvSpPr>
          <p:spPr>
            <a:xfrm>
              <a:off x="45716" y="4968270"/>
              <a:ext cx="264080" cy="184638"/>
            </a:xfrm>
            <a:prstGeom prst="rect">
              <a:avLst/>
            </a:prstGeom>
            <a:grpFill/>
            <a:ln>
              <a:noFill/>
            </a:ln>
            <a:effectLst>
              <a:outerShdw blurRad="44450" dist="27940" dir="5400000" algn="ctr">
                <a:srgbClr val="000000">
                  <a:alpha val="32000"/>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286"/>
              <a:endParaRPr lang="fr-FR" sz="2800">
                <a:solidFill>
                  <a:schemeClr val="bg1"/>
                </a:solidFill>
                <a:effectLst>
                  <a:outerShdw blurRad="38100" dist="38100" dir="2700000" algn="tl">
                    <a:srgbClr val="000000">
                      <a:alpha val="43137"/>
                    </a:srgbClr>
                  </a:outerShdw>
                </a:effectLst>
                <a:latin typeface="Times New Roman" pitchFamily="18" charset="0"/>
                <a:cs typeface="Sultan Medium" pitchFamily="2" charset="-78"/>
              </a:endParaRPr>
            </a:p>
          </p:txBody>
        </p:sp>
      </p:grpSp>
      <p:pic>
        <p:nvPicPr>
          <p:cNvPr id="8" name="Image 7" descr="1.png"/>
          <p:cNvPicPr>
            <a:picLocks noChangeAspect="1"/>
          </p:cNvPicPr>
          <p:nvPr/>
        </p:nvPicPr>
        <p:blipFill>
          <a:blip r:embed="rId2" cstate="print"/>
          <a:stretch>
            <a:fillRect/>
          </a:stretch>
        </p:blipFill>
        <p:spPr>
          <a:xfrm>
            <a:off x="174929" y="379387"/>
            <a:ext cx="475304" cy="462458"/>
          </a:xfrm>
          <a:prstGeom prst="rect">
            <a:avLst/>
          </a:prstGeom>
        </p:spPr>
      </p:pic>
    </p:spTree>
    <p:extLst>
      <p:ext uri="{BB962C8B-B14F-4D97-AF65-F5344CB8AC3E}">
        <p14:creationId xmlns:p14="http://schemas.microsoft.com/office/powerpoint/2010/main" xmlns="" val="137005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13199</TotalTime>
  <Words>1131</Words>
  <Application>Microsoft Office PowerPoint</Application>
  <PresentationFormat>Affichage à l'écran (16:9)</PresentationFormat>
  <Paragraphs>178</Paragraphs>
  <Slides>29</Slides>
  <Notes>1</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Office Theme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ragguem.info@gmail.com</dc:creator>
  <cp:lastModifiedBy>Aymen</cp:lastModifiedBy>
  <cp:revision>2795</cp:revision>
  <dcterms:created xsi:type="dcterms:W3CDTF">2019-04-11T21:01:09Z</dcterms:created>
  <dcterms:modified xsi:type="dcterms:W3CDTF">2020-09-01T15:47:17Z</dcterms:modified>
</cp:coreProperties>
</file>