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61" r:id="rId2"/>
    <p:sldId id="257" r:id="rId3"/>
    <p:sldId id="258" r:id="rId4"/>
    <p:sldId id="260" r:id="rId5"/>
    <p:sldId id="259" r:id="rId6"/>
    <p:sldId id="271" r:id="rId7"/>
    <p:sldId id="262" r:id="rId8"/>
    <p:sldId id="267" r:id="rId9"/>
    <p:sldId id="266" r:id="rId10"/>
    <p:sldId id="265" r:id="rId11"/>
    <p:sldId id="276" r:id="rId12"/>
    <p:sldId id="263" r:id="rId13"/>
    <p:sldId id="274" r:id="rId14"/>
    <p:sldId id="277" r:id="rId15"/>
    <p:sldId id="278" r:id="rId16"/>
    <p:sldId id="281" r:id="rId17"/>
    <p:sldId id="282" r:id="rId18"/>
    <p:sldId id="283" r:id="rId19"/>
    <p:sldId id="264" r:id="rId20"/>
    <p:sldId id="284" r:id="rId21"/>
    <p:sldId id="286" r:id="rId22"/>
    <p:sldId id="287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A7F3D-C39F-41AD-8694-680ED0F5F5E8}" v="206" dt="2022-04-26T00:06:56.424"/>
    <p1510:client id="{48372483-4136-0C25-ACFC-402013BD21D4}" v="15" dt="2022-04-26T15:54:32.784"/>
    <p1510:client id="{526EDF38-F316-1A2C-8EFC-759867C7EAD8}" v="287" dt="2022-04-26T03:14:32.875"/>
    <p1510:client id="{625BBCF0-986C-FCEB-F170-08744B1F19F1}" v="298" dt="2022-04-26T16:09:40.076"/>
    <p1510:client id="{7F21C65E-CDBF-9259-ED4B-948753680E30}" v="22" dt="2022-04-25T22:47:24.186"/>
    <p1510:client id="{80873351-81BA-66C8-B6CA-25C96AFD7982}" v="258" dt="2022-04-26T14:52:38.063"/>
    <p1510:client id="{97A1CB32-6C94-8C2D-128B-5DA35CE166DF}" v="2" dt="2022-04-25T22:47:33.451"/>
    <p1510:client id="{AA42AD3A-3986-7117-6CAC-45EAF571AE3F}" v="328" dt="2022-04-26T00:55:04.294"/>
    <p1510:client id="{B430334B-445E-D066-2DC1-AD434E189AE7}" v="172" dt="2022-04-26T00:02:18.892"/>
    <p1510:client id="{D82B052F-40BB-BA5C-2FBD-DCF2996B6776}" v="423" dt="2022-04-26T01:50:26.596"/>
    <p1510:client id="{DD1745D2-AD10-777E-6B05-E8BA3634174A}" v="6" dt="2022-04-25T22:49:4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906" y="-79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6A661-CFF2-4518-9020-BC611BC477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14C0C9-89EB-48DC-A27F-F25E82C7F6B8}">
      <dgm:prSet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It can be observed that people who got stroke tend to have higher glucose levels.</a:t>
          </a:r>
        </a:p>
      </dgm:t>
    </dgm:pt>
    <dgm:pt modelId="{21F45978-1C78-414F-A1EC-F0DFB6233437}" type="parTrans" cxnId="{381D43F2-3574-42A4-840F-9E5D2B1F21A1}">
      <dgm:prSet/>
      <dgm:spPr/>
      <dgm:t>
        <a:bodyPr/>
        <a:lstStyle/>
        <a:p>
          <a:endParaRPr lang="en-US"/>
        </a:p>
      </dgm:t>
    </dgm:pt>
    <dgm:pt modelId="{E91ED8FD-0D47-4540-81EB-FE3413CD42AC}" type="sibTrans" cxnId="{381D43F2-3574-42A4-840F-9E5D2B1F21A1}">
      <dgm:prSet/>
      <dgm:spPr/>
      <dgm:t>
        <a:bodyPr/>
        <a:lstStyle/>
        <a:p>
          <a:endParaRPr lang="en-US"/>
        </a:p>
      </dgm:t>
    </dgm:pt>
    <dgm:pt modelId="{3B5DB339-E0F7-46AF-A7B6-573181C695CA}" type="pres">
      <dgm:prSet presAssocID="{A3B6A661-CFF2-4518-9020-BC611BC477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24C482-E07F-447E-A04F-AA00628EEB33}" type="pres">
      <dgm:prSet presAssocID="{F614C0C9-89EB-48DC-A27F-F25E82C7F6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EF4D8E-492D-4D21-84B5-FEDE18F0050F}" type="presOf" srcId="{A3B6A661-CFF2-4518-9020-BC611BC47710}" destId="{3B5DB339-E0F7-46AF-A7B6-573181C695CA}" srcOrd="0" destOrd="0" presId="urn:microsoft.com/office/officeart/2005/8/layout/vList2"/>
    <dgm:cxn modelId="{381D43F2-3574-42A4-840F-9E5D2B1F21A1}" srcId="{A3B6A661-CFF2-4518-9020-BC611BC47710}" destId="{F614C0C9-89EB-48DC-A27F-F25E82C7F6B8}" srcOrd="0" destOrd="0" parTransId="{21F45978-1C78-414F-A1EC-F0DFB6233437}" sibTransId="{E91ED8FD-0D47-4540-81EB-FE3413CD42AC}"/>
    <dgm:cxn modelId="{48A7A83A-4B61-439E-A4E3-9AFDCE17A0CF}" type="presOf" srcId="{F614C0C9-89EB-48DC-A27F-F25E82C7F6B8}" destId="{D624C482-E07F-447E-A04F-AA00628EEB33}" srcOrd="0" destOrd="0" presId="urn:microsoft.com/office/officeart/2005/8/layout/vList2"/>
    <dgm:cxn modelId="{6BE45832-DB4A-418C-B48B-002EC59A1F29}" type="presParOf" srcId="{3B5DB339-E0F7-46AF-A7B6-573181C695CA}" destId="{D624C482-E07F-447E-A04F-AA00628EEB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B6A661-CFF2-4518-9020-BC611BC477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14C0C9-89EB-48DC-A27F-F25E82C7F6B8}">
      <dgm:prSet/>
      <dgm:spPr/>
      <dgm:t>
        <a:bodyPr/>
        <a:lstStyle/>
        <a:p>
          <a:pPr algn="l" rtl="0"/>
          <a:r>
            <a:rPr lang="en-US">
              <a:latin typeface="Times New Roman"/>
              <a:cs typeface="Times New Roman"/>
            </a:rPr>
            <a:t>Elderly are at a higher risk of a stroke than the younger generation.</a:t>
          </a:r>
        </a:p>
      </dgm:t>
    </dgm:pt>
    <dgm:pt modelId="{21F45978-1C78-414F-A1EC-F0DFB6233437}" type="parTrans" cxnId="{381D43F2-3574-42A4-840F-9E5D2B1F21A1}">
      <dgm:prSet/>
      <dgm:spPr/>
      <dgm:t>
        <a:bodyPr/>
        <a:lstStyle/>
        <a:p>
          <a:endParaRPr lang="en-US"/>
        </a:p>
      </dgm:t>
    </dgm:pt>
    <dgm:pt modelId="{E91ED8FD-0D47-4540-81EB-FE3413CD42AC}" type="sibTrans" cxnId="{381D43F2-3574-42A4-840F-9E5D2B1F21A1}">
      <dgm:prSet/>
      <dgm:spPr/>
      <dgm:t>
        <a:bodyPr/>
        <a:lstStyle/>
        <a:p>
          <a:endParaRPr lang="en-US"/>
        </a:p>
      </dgm:t>
    </dgm:pt>
    <dgm:pt modelId="{3B5DB339-E0F7-46AF-A7B6-573181C695CA}" type="pres">
      <dgm:prSet presAssocID="{A3B6A661-CFF2-4518-9020-BC611BC477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624C482-E07F-447E-A04F-AA00628EEB33}" type="pres">
      <dgm:prSet presAssocID="{F614C0C9-89EB-48DC-A27F-F25E82C7F6B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EF4D8E-492D-4D21-84B5-FEDE18F0050F}" type="presOf" srcId="{A3B6A661-CFF2-4518-9020-BC611BC47710}" destId="{3B5DB339-E0F7-46AF-A7B6-573181C695CA}" srcOrd="0" destOrd="0" presId="urn:microsoft.com/office/officeart/2005/8/layout/vList2"/>
    <dgm:cxn modelId="{381D43F2-3574-42A4-840F-9E5D2B1F21A1}" srcId="{A3B6A661-CFF2-4518-9020-BC611BC47710}" destId="{F614C0C9-89EB-48DC-A27F-F25E82C7F6B8}" srcOrd="0" destOrd="0" parTransId="{21F45978-1C78-414F-A1EC-F0DFB6233437}" sibTransId="{E91ED8FD-0D47-4540-81EB-FE3413CD42AC}"/>
    <dgm:cxn modelId="{897976A3-473D-4FC7-B8A5-A98DF4E76B19}" type="presOf" srcId="{F614C0C9-89EB-48DC-A27F-F25E82C7F6B8}" destId="{D624C482-E07F-447E-A04F-AA00628EEB33}" srcOrd="0" destOrd="0" presId="urn:microsoft.com/office/officeart/2005/8/layout/vList2"/>
    <dgm:cxn modelId="{1DA44326-F345-4DD0-987D-358EBA3FC685}" type="presParOf" srcId="{3B5DB339-E0F7-46AF-A7B6-573181C695CA}" destId="{D624C482-E07F-447E-A04F-AA00628EEB3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4C482-E07F-447E-A04F-AA00628EEB33}">
      <dsp:nvSpPr>
        <dsp:cNvPr id="0" name=""/>
        <dsp:cNvSpPr/>
      </dsp:nvSpPr>
      <dsp:spPr>
        <a:xfrm>
          <a:off x="0" y="158247"/>
          <a:ext cx="4697913" cy="773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/>
              <a:cs typeface="Times New Roman"/>
            </a:rPr>
            <a:t>It can be observed that people who got stroke tend to have higher glucose levels.</a:t>
          </a:r>
        </a:p>
      </dsp:txBody>
      <dsp:txXfrm>
        <a:off x="37781" y="196028"/>
        <a:ext cx="4622351" cy="6983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4C482-E07F-447E-A04F-AA00628EEB33}">
      <dsp:nvSpPr>
        <dsp:cNvPr id="0" name=""/>
        <dsp:cNvSpPr/>
      </dsp:nvSpPr>
      <dsp:spPr>
        <a:xfrm>
          <a:off x="0" y="14273"/>
          <a:ext cx="4564426" cy="773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/>
              <a:cs typeface="Times New Roman"/>
            </a:rPr>
            <a:t>Elderly are at a higher risk of a stroke than the younger generation.</a:t>
          </a:r>
        </a:p>
      </dsp:txBody>
      <dsp:txXfrm>
        <a:off x="37781" y="52054"/>
        <a:ext cx="4488864" cy="698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38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24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0141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61477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232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3828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91921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742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08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189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462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510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9786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5595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095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501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648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262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diagramLayout" Target="../diagrams/layout2.xml"/><Relationship Id="rId17" Type="http://schemas.microsoft.com/office/2007/relationships/diagramDrawing" Target="../diagrams/drawing1.xml"/><Relationship Id="rId2" Type="http://schemas.openxmlformats.org/officeDocument/2006/relationships/image" Target="../media/image2.jpe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diagramData" Target="../diagrams/data2.xml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2723366-C73B-4ED6-ADEF-29911C6BC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7A4152-8E41-4D1C-B88C-57C5C430A6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575D8-6C23-9AF4-9CDE-54BE9777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EDA Final Project</a:t>
            </a:r>
            <a:r>
              <a:rPr lang="en-US" sz="2800" dirty="0">
                <a:solidFill>
                  <a:srgbClr val="FFFFFF"/>
                </a:solidFill>
                <a:latin typeface="Times New Roman"/>
              </a:rPr>
              <a:t/>
            </a:r>
            <a:br>
              <a:rPr lang="en-US" sz="2800" dirty="0">
                <a:solidFill>
                  <a:srgbClr val="FFFFFF"/>
                </a:solidFill>
                <a:latin typeface="Times New Roman"/>
              </a:rPr>
            </a:br>
            <a:r>
              <a:rPr lang="en-US" sz="2800" dirty="0">
                <a:solidFill>
                  <a:srgbClr val="FFFFFF"/>
                </a:solidFill>
                <a:latin typeface="Times New Roman"/>
                <a:cs typeface="Times New Roman"/>
              </a:rPr>
              <a:t>Topic : Stroke Prediction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9F76F5-72D4-4814-9169-8F535AEEB8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202988-4466-42C5-B33A-AFABF051B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B3E9B7-87C5-A1B8-0BFB-3B0FBA9A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Team Members:</a:t>
            </a:r>
          </a:p>
          <a:p>
            <a:r>
              <a:rPr lang="en-US" dirty="0" err="1">
                <a:latin typeface="Times New Roman"/>
                <a:cs typeface="Times New Roman"/>
              </a:rPr>
              <a:t>Meghana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Boinpally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r>
              <a:rPr lang="en-US" dirty="0">
                <a:latin typeface="Times New Roman"/>
                <a:cs typeface="Times New Roman"/>
              </a:rPr>
              <a:t>Raghav Chegu Shyam Kumar</a:t>
            </a:r>
          </a:p>
          <a:p>
            <a:r>
              <a:rPr lang="en-US" dirty="0">
                <a:latin typeface="Times New Roman"/>
                <a:cs typeface="Times New Roman"/>
              </a:rPr>
              <a:t>Shefali </a:t>
            </a:r>
            <a:r>
              <a:rPr lang="en-US" dirty="0" err="1">
                <a:latin typeface="Times New Roman"/>
                <a:cs typeface="Times New Roman"/>
              </a:rPr>
              <a:t>Mahendra</a:t>
            </a:r>
            <a:r>
              <a:rPr lang="en-US" dirty="0">
                <a:latin typeface="Times New Roman"/>
                <a:cs typeface="Times New Roman"/>
              </a:rPr>
              <a:t> Luley</a:t>
            </a:r>
          </a:p>
        </p:txBody>
      </p:sp>
    </p:spTree>
    <p:extLst>
      <p:ext uri="{BB962C8B-B14F-4D97-AF65-F5344CB8AC3E}">
        <p14:creationId xmlns:p14="http://schemas.microsoft.com/office/powerpoint/2010/main" xmlns="" val="159738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0">
            <a:extLst>
              <a:ext uri="{FF2B5EF4-FFF2-40B4-BE49-F238E27FC236}">
                <a16:creationId xmlns:a16="http://schemas.microsoft.com/office/drawing/2014/main" xmlns="" id="{7E61F402-3445-458A-9A2B-D28FD28839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xmlns="" id="{A673C096-95AE-4644-B76C-1DF1B667D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7A91835-418B-4867-87D7-1376A57F3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xmlns="" id="{65B511A1-E0EC-49FE-8068-9DA29CD00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4A61BC5F-ADA4-4DBA-9C6B-E17E0B82EC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1CE6F7D2-ACED-47D2-BEFD-FB26F7537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070E6-8882-6382-A97A-476AF17F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23" y="838359"/>
            <a:ext cx="3990735" cy="1497900"/>
          </a:xfrm>
        </p:spPr>
        <p:txBody>
          <a:bodyPr anchor="b">
            <a:noAutofit/>
          </a:bodyPr>
          <a:lstStyle/>
          <a:p>
            <a:r>
              <a:rPr lang="en-US" b="1">
                <a:solidFill>
                  <a:srgbClr val="262626"/>
                </a:solidFill>
                <a:latin typeface="Times New Roman"/>
                <a:cs typeface="Times New Roman"/>
              </a:rPr>
              <a:t>Smoking Status </a:t>
            </a:r>
          </a:p>
        </p:txBody>
      </p:sp>
      <p:cxnSp>
        <p:nvCxnSpPr>
          <p:cNvPr id="30" name="Straight Connector 18">
            <a:extLst>
              <a:ext uri="{FF2B5EF4-FFF2-40B4-BE49-F238E27FC236}">
                <a16:creationId xmlns:a16="http://schemas.microsoft.com/office/drawing/2014/main" xmlns="" id="{2BE880E9-2B86-4CDB-B5B7-308745CDD1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BDEEFFD-4F53-FDE5-9EDB-867141FC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22528"/>
            <a:ext cx="3572763" cy="23642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rgbClr val="262626"/>
                </a:solidFill>
                <a:latin typeface="Times New Roman"/>
                <a:cs typeface="Times New Roman"/>
              </a:rPr>
              <a:t>It can be observed that people who are having a history of smoking tends to higher risk of stroke when compared to others.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DBAA1B2-BBA7-232A-A1FF-E3AF84F37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177" y="1297416"/>
            <a:ext cx="5757013" cy="4205651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xmlns="" val="51142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xmlns="" id="{D59C2C63-D709-4949-9465-29A52CBED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0EFD2038-15D6-4003-8350-AFEC394EE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8CF519C2-F6BE-41BE-A50E-54B98359C9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xmlns="" id="{7767AD93-AD3E-4C62-97D5-E54E14B2EA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xmlns="" id="{AA443E8D-EC07-4B8F-B370-2A1153F350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841F0AA1-D12D-4FDB-BF66-D9398ED93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6" name="Rounded Rectangle 20">
              <a:extLst>
                <a:ext uri="{FF2B5EF4-FFF2-40B4-BE49-F238E27FC236}">
                  <a16:creationId xmlns:a16="http://schemas.microsoft.com/office/drawing/2014/main" xmlns="" id="{E2B949DE-0178-4942-80DE-811C1AA4FC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284AA86D-EAE1-4E3F-A54C-7F1E390B6D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B7327-5C89-57FC-B4D3-703B7B958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/>
                <a:cs typeface="Times New Roman"/>
              </a:rPr>
              <a:t>Bivariate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772CE55-4C36-44F1-A9BD-379BEB8431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43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xmlns="" id="{F44B9EE6-2501-9849-10FD-176E19FE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72" y="701994"/>
            <a:ext cx="3410557" cy="55536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endParaRPr lang="en-US" dirty="0">
              <a:latin typeface="Times New Roman"/>
              <a:ea typeface="+mn-lt"/>
              <a:cs typeface="+mn-lt"/>
            </a:endParaRPr>
          </a:p>
          <a:p>
            <a:pPr marL="342900" indent="-342900">
              <a:buSzPct val="114999"/>
            </a:pPr>
            <a:r>
              <a:rPr lang="en-US" dirty="0">
                <a:latin typeface="Times New Roman"/>
                <a:ea typeface="+mn-lt"/>
                <a:cs typeface="+mn-lt"/>
              </a:rPr>
              <a:t>Bottom cluster appears to have lesser people with stroke than the Top Cluster. 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>
              <a:buSzPct val="114999"/>
            </a:pPr>
            <a:r>
              <a:rPr lang="en-US" dirty="0">
                <a:latin typeface="Times New Roman"/>
                <a:ea typeface="+mn-lt"/>
                <a:cs typeface="+mn-lt"/>
              </a:rPr>
              <a:t>We can infer that most people who do not have stroke have a lower average glucose level across all different ages.</a:t>
            </a:r>
            <a:endParaRPr lang="en-US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xmlns="" id="{C5CAB170-0222-717D-6EA9-38B1FEAB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496" y="613130"/>
            <a:ext cx="6414342" cy="53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892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22AC0F86-9A78-4E84-A4B4-ADB8B2629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4AF78B9E-8BE2-4706-9377-A05FA25ABA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32CDFDE2-4DB3-4623-BA21-187D1B710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ED74B2AA-1443-4E9B-8462-F7F5B8525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xmlns="" id="{9BB652B6-7300-49EC-9422-EF5342492A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xmlns="" id="{D0909587-01DE-424D-A15F-DAA28CF2C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B78ED-6371-7AAC-F7F7-3F8FA9DD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Deep Dive into Gender &amp;</a:t>
            </a:r>
            <a:br>
              <a:rPr lang="en-US" sz="2800" b="1"/>
            </a:br>
            <a:r>
              <a:rPr lang="en-US" sz="2800" b="1"/>
              <a:t> Heart Disease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69A54E25-1C05-48E5-A5CC-3778C1D363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 descr="Chart, bar chart&#10;&#10;Description automatically generated">
            <a:extLst>
              <a:ext uri="{FF2B5EF4-FFF2-40B4-BE49-F238E27FC236}">
                <a16:creationId xmlns:a16="http://schemas.microsoft.com/office/drawing/2014/main" xmlns="" id="{9D526F04-9A06-E6F7-3F61-0BFFA90DB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2050" r="13137" b="3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0E5D0023-B23E-4823-8D72-B07FFF8CA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17E2FE-3BC8-989E-C042-DDE1900E5EE7}"/>
              </a:ext>
            </a:extLst>
          </p:cNvPr>
          <p:cNvSpPr txBox="1"/>
          <p:nvPr/>
        </p:nvSpPr>
        <p:spPr>
          <a:xfrm>
            <a:off x="7535824" y="2556932"/>
            <a:ext cx="3360771" cy="33189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There is no change in the gender as the graph mirror each other.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It can be seen that there is a higher risk of stroke for those who have heart disease.</a:t>
            </a:r>
          </a:p>
        </p:txBody>
      </p:sp>
    </p:spTree>
    <p:extLst>
      <p:ext uri="{BB962C8B-B14F-4D97-AF65-F5344CB8AC3E}">
        <p14:creationId xmlns:p14="http://schemas.microsoft.com/office/powerpoint/2010/main" xmlns="" val="70051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8511C8BE-3CDE-2BEA-E255-16EAC92C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solidFill>
                  <a:srgbClr val="262626"/>
                </a:solidFill>
              </a:rPr>
              <a:t>Deep Dive into Residence Type &amp;</a:t>
            </a:r>
            <a:br>
              <a:rPr lang="en-US" sz="2600" b="1">
                <a:solidFill>
                  <a:srgbClr val="262626"/>
                </a:solidFill>
              </a:rPr>
            </a:br>
            <a:r>
              <a:rPr lang="en-US" sz="2600" b="1">
                <a:solidFill>
                  <a:srgbClr val="262626"/>
                </a:solidFill>
              </a:rPr>
              <a:t> Hypertension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6F9E21-CB89-E3D1-0E84-024AB00BA24D}"/>
              </a:ext>
            </a:extLst>
          </p:cNvPr>
          <p:cNvSpPr txBox="1"/>
          <p:nvPr/>
        </p:nvSpPr>
        <p:spPr>
          <a:xfrm>
            <a:off x="929141" y="2430471"/>
            <a:ext cx="2835464" cy="35520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</a:rPr>
              <a:t>Residence Type does not show any significant difference across Stroke.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</a:rPr>
              <a:t>It can be noticed that those who have hypertension, have a higher risk of stroke.</a:t>
            </a: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A00FE584-4216-F793-11BD-1342930A3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710" y="1084505"/>
            <a:ext cx="6714898" cy="424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184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xmlns="" id="{92E9F0B1-162A-D5D8-AB5D-2F748E43D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94" y="1074929"/>
            <a:ext cx="5365425" cy="4051612"/>
          </a:xfrm>
        </p:spPr>
      </p:pic>
      <p:pic>
        <p:nvPicPr>
          <p:cNvPr id="10" name="Picture 10" descr="Chart, bar chart&#10;&#10;Description automatically generated">
            <a:extLst>
              <a:ext uri="{FF2B5EF4-FFF2-40B4-BE49-F238E27FC236}">
                <a16:creationId xmlns:a16="http://schemas.microsoft.com/office/drawing/2014/main" xmlns="" id="{BA7139B5-12F3-200E-3F84-301C6A7B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97" y="1071733"/>
            <a:ext cx="5228474" cy="4053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F00987-2CED-8C10-584A-EA5A41BF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350" y="631211"/>
            <a:ext cx="6378693" cy="441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latin typeface="Times New Roman"/>
                <a:cs typeface="Times New Roman"/>
              </a:rPr>
              <a:t>Does being Married influence Stroke?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8E0B8B-1266-2BDA-F711-311B0B621F55}"/>
              </a:ext>
            </a:extLst>
          </p:cNvPr>
          <p:cNvSpPr txBox="1"/>
          <p:nvPr/>
        </p:nvSpPr>
        <p:spPr>
          <a:xfrm>
            <a:off x="1149062" y="5233959"/>
            <a:ext cx="8835138" cy="9326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From this graph we observe that being married is correlated to the age 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4999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Age has an effect on stroke not being married</a:t>
            </a:r>
          </a:p>
        </p:txBody>
      </p:sp>
    </p:spTree>
    <p:extLst>
      <p:ext uri="{BB962C8B-B14F-4D97-AF65-F5344CB8AC3E}">
        <p14:creationId xmlns:p14="http://schemas.microsoft.com/office/powerpoint/2010/main" xmlns="" val="323594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xmlns="" id="{F44B9EE6-2501-9849-10FD-176E19FE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04" y="1824226"/>
            <a:ext cx="3300132" cy="44889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>
                <a:latin typeface="Times New Roman"/>
                <a:ea typeface="+mn-lt"/>
                <a:cs typeface="+mn-lt"/>
              </a:rPr>
              <a:t>Age and stroke are positively correlated. 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buSzPct val="114999"/>
            </a:pPr>
            <a:r>
              <a:rPr lang="en-US">
                <a:latin typeface="Times New Roman"/>
                <a:ea typeface="+mn-lt"/>
                <a:cs typeface="+mn-lt"/>
              </a:rPr>
              <a:t>Average glucose level is also correlated with stroke</a:t>
            </a:r>
          </a:p>
          <a:p>
            <a:pPr>
              <a:buSzPct val="114999"/>
            </a:pPr>
            <a:r>
              <a:rPr lang="en-US">
                <a:latin typeface="Times New Roman"/>
                <a:ea typeface="+mn-lt"/>
                <a:cs typeface="+mn-lt"/>
              </a:rPr>
              <a:t>BMI seems to be not correlated to having stroke at all. 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xmlns="" id="{84BCE4B3-561D-0915-F246-9BC552F66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20" y="924301"/>
            <a:ext cx="5388126" cy="500985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xmlns="" id="{3C2DD1BB-7451-773A-FD6F-6EEDBE30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3" y="694574"/>
            <a:ext cx="3217898" cy="101033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latin typeface="Times New Roman"/>
                <a:ea typeface="+mj-lt"/>
                <a:cs typeface="+mj-lt"/>
              </a:rPr>
              <a:t>Correlation plot between continuous </a:t>
            </a:r>
            <a:br>
              <a:rPr lang="en-US" sz="2400" b="1">
                <a:latin typeface="Times New Roman"/>
                <a:ea typeface="+mj-lt"/>
                <a:cs typeface="+mj-lt"/>
              </a:rPr>
            </a:br>
            <a:r>
              <a:rPr lang="en-US" sz="2400" b="1">
                <a:latin typeface="Times New Roman"/>
                <a:ea typeface="+mj-lt"/>
                <a:cs typeface="+mj-lt"/>
              </a:rPr>
              <a:t>variables</a:t>
            </a:r>
            <a:endParaRPr lang="en-US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4886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3C2DD1BB-7451-773A-FD6F-6EEDBE30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262626"/>
                </a:solidFill>
                <a:latin typeface="Times New Roman"/>
                <a:ea typeface="+mj-lt"/>
                <a:cs typeface="+mj-lt"/>
              </a:rPr>
              <a:t>Association Analysis for Categorical Variables</a:t>
            </a:r>
            <a:endParaRPr lang="en-US" sz="2200" b="1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xmlns="" id="{F44B9EE6-2501-9849-10FD-176E19FE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/>
            <a:r>
              <a:rPr lang="en-US" sz="17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Goodman and Kruskal’s tau measure </a:t>
            </a:r>
          </a:p>
          <a:p>
            <a:pPr>
              <a:buSzPct val="114999"/>
            </a:pPr>
            <a:r>
              <a:rPr lang="en-US" sz="17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No variable is perfectly predictable from another variable.</a:t>
            </a:r>
          </a:p>
          <a:p>
            <a:pPr>
              <a:buSzPct val="114999"/>
            </a:pPr>
            <a:r>
              <a:rPr lang="en-US" sz="17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The reasonable association seen in this plot is that between </a:t>
            </a:r>
            <a:r>
              <a:rPr lang="en-US" sz="1700" b="1" err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work_type</a:t>
            </a:r>
            <a:r>
              <a:rPr lang="en-US" sz="17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 and </a:t>
            </a:r>
            <a:r>
              <a:rPr lang="en-US" sz="1700" b="1" err="1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ever_married</a:t>
            </a:r>
            <a:r>
              <a:rPr lang="en-US" sz="1700">
                <a:solidFill>
                  <a:srgbClr val="262626"/>
                </a:solidFill>
                <a:latin typeface="Times New Roman"/>
                <a:ea typeface="+mn-lt"/>
                <a:cs typeface="+mn-lt"/>
              </a:rPr>
              <a:t> where the forward association is 0.32 and the reverse association is 0.08.</a:t>
            </a:r>
            <a:endParaRPr lang="en-US" sz="1700">
              <a:solidFill>
                <a:srgbClr val="262626"/>
              </a:solidFill>
              <a:latin typeface="Garamond" panose="02020404030301010803"/>
              <a:ea typeface="+mn-lt"/>
              <a:cs typeface="+mn-lt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Diagram&#10;&#10;Description automatically generated">
            <a:extLst>
              <a:ext uri="{FF2B5EF4-FFF2-40B4-BE49-F238E27FC236}">
                <a16:creationId xmlns:a16="http://schemas.microsoft.com/office/drawing/2014/main" xmlns="" id="{714FE20F-7B3F-CCB0-67F7-ACD9353C9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63" y="609602"/>
            <a:ext cx="6008334" cy="55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7832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xmlns="" id="{F44B9EE6-2501-9849-10FD-176E19FE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840" y="2491258"/>
            <a:ext cx="3602055" cy="21982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342900" indent="-342900">
              <a:buSzPct val="114999"/>
            </a:pPr>
            <a:r>
              <a:rPr lang="en-US" sz="2000" dirty="0">
                <a:latin typeface="Times New Roman"/>
                <a:ea typeface="+mn-lt"/>
                <a:cs typeface="+mn-lt"/>
              </a:rPr>
              <a:t>From this we can observe that children and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never_worked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were never married 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342900" indent="-342900">
              <a:buSzPct val="114999"/>
            </a:pPr>
            <a:r>
              <a:rPr lang="en-US" sz="2000" dirty="0">
                <a:latin typeface="Times New Roman"/>
                <a:ea typeface="+mn-lt"/>
                <a:cs typeface="+mn-lt"/>
              </a:rPr>
              <a:t>One-way association</a:t>
            </a:r>
          </a:p>
          <a:p>
            <a:pPr>
              <a:buSzPct val="114999"/>
            </a:pPr>
            <a:endParaRPr lang="en-US" sz="2000">
              <a:latin typeface="Times New Roman"/>
              <a:ea typeface="+mn-lt"/>
              <a:cs typeface="+mn-lt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3C2DD1BB-7451-773A-FD6F-6EEDBE30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3" y="1360283"/>
            <a:ext cx="3217898" cy="9528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Times New Roman"/>
                <a:ea typeface="+mj-lt"/>
                <a:cs typeface="+mj-lt"/>
              </a:rPr>
              <a:t>Association </a:t>
            </a:r>
            <a:r>
              <a:rPr lang="en-US" sz="2400" b="1" dirty="0" err="1">
                <a:latin typeface="Times New Roman"/>
                <a:ea typeface="+mj-lt"/>
                <a:cs typeface="+mj-lt"/>
              </a:rPr>
              <a:t>work_type</a:t>
            </a:r>
            <a:r>
              <a:rPr lang="en-US" sz="2400" b="1" dirty="0">
                <a:latin typeface="Times New Roman"/>
                <a:ea typeface="+mj-lt"/>
                <a:cs typeface="+mj-lt"/>
              </a:rPr>
              <a:t> and ever married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2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60C133B3-5A52-1656-FCAE-6BCA5B099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29" y="1398373"/>
            <a:ext cx="5994399" cy="406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5378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CAD046-E2B7-1AFB-1C76-34C533D1D3EC}"/>
              </a:ext>
            </a:extLst>
          </p:cNvPr>
          <p:cNvSpPr txBox="1"/>
          <p:nvPr/>
        </p:nvSpPr>
        <p:spPr>
          <a:xfrm>
            <a:off x="929140" y="972766"/>
            <a:ext cx="2835464" cy="12548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n w="3175" cmpd="sng">
                  <a:noFill/>
                </a:ln>
                <a:solidFill>
                  <a:srgbClr val="262626"/>
                </a:solidFill>
                <a:latin typeface="+mj-lt"/>
                <a:ea typeface="+mj-ea"/>
                <a:cs typeface="+mj-cs"/>
              </a:rPr>
              <a:t>Attempting Dimensionality Reduction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8C5426A-8B7F-334C-3E4B-F6062760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SzPct val="114999"/>
            </a:pPr>
            <a:r>
              <a:rPr lang="en-US" sz="1800" dirty="0">
                <a:latin typeface="Times New Roman"/>
                <a:ea typeface="+mn-lt"/>
                <a:cs typeface="+mn-lt"/>
              </a:rPr>
              <a:t>Only a small percent of variation is represented by the principal components.</a:t>
            </a:r>
            <a:endParaRPr lang="en-US" sz="1800" dirty="0">
              <a:latin typeface="Times New Roman"/>
              <a:ea typeface="+mn-lt"/>
              <a:cs typeface="Times New Roman"/>
            </a:endParaRPr>
          </a:p>
          <a:p>
            <a:pPr>
              <a:buSzPct val="114999"/>
            </a:pPr>
            <a:r>
              <a:rPr lang="en-US" sz="1800" dirty="0">
                <a:latin typeface="Times New Roman"/>
                <a:ea typeface="+mn-lt"/>
                <a:cs typeface="Times New Roman"/>
              </a:rPr>
              <a:t>This suggests that there are not a lot of correlation </a:t>
            </a:r>
            <a:r>
              <a:rPr lang="en-US" sz="1800" dirty="0">
                <a:latin typeface="Times New Roman"/>
                <a:ea typeface="+mn-lt"/>
                <a:cs typeface="+mn-lt"/>
              </a:rPr>
              <a:t>among the variables, so we cannot significantly reduce the dimension</a:t>
            </a:r>
            <a:endParaRPr lang="en-US" sz="18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1B5C39EA-B0D2-1E86-6511-55797A978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910" y="865167"/>
            <a:ext cx="6098041" cy="5076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7C3C4A1-5DE8-5B84-862F-C1F84004E7D6}"/>
              </a:ext>
            </a:extLst>
          </p:cNvPr>
          <p:cNvSpPr txBox="1"/>
          <p:nvPr/>
        </p:nvSpPr>
        <p:spPr>
          <a:xfrm>
            <a:off x="7431314" y="61322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After </a:t>
            </a:r>
            <a:r>
              <a:rPr lang="en-US" b="1" err="1"/>
              <a:t>Undersampling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xmlns="" val="342337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52723366-C73B-4ED6-ADEF-29911C6BC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47A4152-8E41-4D1C-B88C-57C5C430A6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79D9A-8570-18C7-5CD5-36626213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99F76F5-72D4-4814-9169-8F535AEEB8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6202988-4466-42C5-B33A-AFABF051B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E9C63-F9CB-C87D-0EF7-A459CF74D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22" y="2361789"/>
            <a:ext cx="11671535" cy="42987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>
                <a:latin typeface="Times New Roman"/>
                <a:ea typeface="+mn-lt"/>
                <a:cs typeface="Times New Roman"/>
              </a:rPr>
              <a:t>Dataset consists of 11 attributes</a:t>
            </a:r>
            <a:endParaRPr lang="en-US" b="1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b="1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latin typeface="Times New Roman"/>
                <a:ea typeface="+mn-lt"/>
                <a:cs typeface="Times New Roman"/>
              </a:rPr>
              <a:t>Categorical:</a:t>
            </a:r>
            <a:endParaRPr lang="en-US" b="1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b="1">
                <a:latin typeface="Times New Roman"/>
                <a:ea typeface="+mn-lt"/>
                <a:cs typeface="Times New Roman"/>
              </a:rPr>
              <a:t>gender:</a:t>
            </a:r>
            <a:r>
              <a:rPr lang="en-US" sz="2000">
                <a:latin typeface="Times New Roman"/>
                <a:ea typeface="+mn-lt"/>
                <a:cs typeface="Times New Roman"/>
              </a:rPr>
              <a:t> "Male", "Female" or "Other"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b="1" err="1">
                <a:latin typeface="Times New Roman"/>
                <a:ea typeface="+mn-lt"/>
                <a:cs typeface="Times New Roman"/>
              </a:rPr>
              <a:t>ever_married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:</a:t>
            </a:r>
            <a:r>
              <a:rPr lang="en-US" sz="2000">
                <a:latin typeface="Times New Roman"/>
                <a:ea typeface="+mn-lt"/>
                <a:cs typeface="Times New Roman"/>
              </a:rPr>
              <a:t> "No" or "Yes"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b="1" err="1">
                <a:latin typeface="Times New Roman"/>
                <a:ea typeface="+mn-lt"/>
                <a:cs typeface="Times New Roman"/>
              </a:rPr>
              <a:t>work_type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:</a:t>
            </a:r>
            <a:r>
              <a:rPr lang="en-US" sz="2000">
                <a:latin typeface="Times New Roman"/>
                <a:ea typeface="+mn-lt"/>
                <a:cs typeface="Times New Roman"/>
              </a:rPr>
              <a:t> "children", "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Govt_job</a:t>
            </a:r>
            <a:r>
              <a:rPr lang="en-US" sz="2000">
                <a:latin typeface="Times New Roman"/>
                <a:ea typeface="+mn-lt"/>
                <a:cs typeface="Times New Roman"/>
              </a:rPr>
              <a:t>", "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Never_worked</a:t>
            </a:r>
            <a:r>
              <a:rPr lang="en-US" sz="2000">
                <a:latin typeface="Times New Roman"/>
                <a:ea typeface="+mn-lt"/>
                <a:cs typeface="Times New Roman"/>
              </a:rPr>
              <a:t>", "Private" or "Self-employed"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b="1" err="1">
                <a:latin typeface="Times New Roman"/>
                <a:ea typeface="+mn-lt"/>
                <a:cs typeface="Times New Roman"/>
              </a:rPr>
              <a:t>Residence_type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:</a:t>
            </a:r>
            <a:r>
              <a:rPr lang="en-US" sz="2000">
                <a:latin typeface="Times New Roman"/>
                <a:ea typeface="+mn-lt"/>
                <a:cs typeface="Times New Roman"/>
              </a:rPr>
              <a:t> "Rural" or "Urban"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2000" b="1" err="1">
                <a:latin typeface="Times New Roman"/>
                <a:ea typeface="+mn-lt"/>
                <a:cs typeface="Times New Roman"/>
              </a:rPr>
              <a:t>smoking_status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:</a:t>
            </a:r>
            <a:r>
              <a:rPr lang="en-US" sz="2000">
                <a:latin typeface="Times New Roman"/>
                <a:ea typeface="+mn-lt"/>
                <a:cs typeface="Times New Roman"/>
              </a:rPr>
              <a:t> "formerly smoked", "never smoked", "smokes" or "Unknown"</a:t>
            </a:r>
          </a:p>
          <a:p>
            <a:pPr marL="342900" indent="-342900">
              <a:lnSpc>
                <a:spcPct val="90000"/>
              </a:lnSpc>
              <a:buSzPct val="114999"/>
              <a:buFont typeface="Arial,Sans-Serif"/>
            </a:pPr>
            <a:r>
              <a:rPr lang="en-US" sz="2000" b="1">
                <a:latin typeface="Times New Roman"/>
                <a:ea typeface="+mn-lt"/>
                <a:cs typeface="Times New Roman"/>
              </a:rPr>
              <a:t>hypertension: </a:t>
            </a:r>
            <a:r>
              <a:rPr lang="en-US" sz="2000">
                <a:latin typeface="Times New Roman"/>
                <a:ea typeface="+mn-lt"/>
                <a:cs typeface="Times New Roman"/>
              </a:rPr>
              <a:t>0 if the patient doesn't have hypertension, 1 if the patient has hypertension</a:t>
            </a:r>
          </a:p>
          <a:p>
            <a:pPr marL="342900" indent="-342900">
              <a:lnSpc>
                <a:spcPct val="90000"/>
              </a:lnSpc>
              <a:buSzPct val="114999"/>
              <a:buFont typeface="Arial,Sans-Serif"/>
            </a:pPr>
            <a:r>
              <a:rPr lang="en-US" sz="2000" b="1" err="1">
                <a:latin typeface="Times New Roman"/>
                <a:ea typeface="+mn-lt"/>
                <a:cs typeface="Times New Roman"/>
              </a:rPr>
              <a:t>heart_disease</a:t>
            </a:r>
            <a:r>
              <a:rPr lang="en-US" sz="2000" b="1">
                <a:latin typeface="Times New Roman"/>
                <a:ea typeface="+mn-lt"/>
                <a:cs typeface="Times New Roman"/>
              </a:rPr>
              <a:t>:</a:t>
            </a:r>
            <a:r>
              <a:rPr lang="en-US" sz="2000">
                <a:latin typeface="Times New Roman"/>
                <a:ea typeface="+mn-lt"/>
                <a:cs typeface="Times New Roman"/>
              </a:rPr>
              <a:t> 0 if the patient doesn't have any heart diseases, 1 if the patient has a heart disease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303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33F0879-3DA0-4CB8-B35E-A0AD4255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4D2183-F388-476E-92A9-D6639D69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43462E7-1698-4B21-BE89-AEFAC7C2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56E041-BF82-67B9-5172-7050F57F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anchor="b">
            <a:normAutofit fontScale="90000"/>
          </a:bodyPr>
          <a:lstStyle/>
          <a:p>
            <a:r>
              <a:rPr lang="en-US" sz="2800">
                <a:solidFill>
                  <a:srgbClr val="262626"/>
                </a:solidFill>
              </a:rPr>
              <a:t>Non-Linear Classifier: Decision Tree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C22FCAC-D7EC-4A52-B153-FF761E2235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3ADBFBD5-13B3-0614-A70F-EA0CB666E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5632" y="815219"/>
            <a:ext cx="7092047" cy="50171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FFE4302-52B5-014B-A07F-AE224C0A1C0C}"/>
              </a:ext>
            </a:extLst>
          </p:cNvPr>
          <p:cNvSpPr txBox="1"/>
          <p:nvPr/>
        </p:nvSpPr>
        <p:spPr>
          <a:xfrm>
            <a:off x="7431314" y="61322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After </a:t>
            </a:r>
            <a:r>
              <a:rPr lang="en-US" b="1" err="1"/>
              <a:t>Undersampling</a:t>
            </a:r>
            <a:endParaRPr lang="en-US" b="1"/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xmlns="" id="{D5079F31-190D-8B72-3D8A-B529E6BB98CE}"/>
              </a:ext>
            </a:extLst>
          </p:cNvPr>
          <p:cNvSpPr txBox="1">
            <a:spLocks/>
          </p:cNvSpPr>
          <p:nvPr/>
        </p:nvSpPr>
        <p:spPr>
          <a:xfrm>
            <a:off x="929141" y="2430471"/>
            <a:ext cx="2835464" cy="49454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114999"/>
            </a:pPr>
            <a:r>
              <a:rPr lang="en-US" sz="2000">
                <a:latin typeface="Times New Roman"/>
                <a:ea typeface="+mn-lt"/>
                <a:cs typeface="+mn-lt"/>
              </a:rPr>
              <a:t>We have 50 percent of patients not having stroke.</a:t>
            </a:r>
          </a:p>
          <a:p>
            <a:pPr>
              <a:buSzPct val="114999"/>
            </a:pPr>
            <a:r>
              <a:rPr lang="en-US" sz="2000">
                <a:latin typeface="Times New Roman"/>
                <a:ea typeface="+mn-lt"/>
                <a:cs typeface="+mn-lt"/>
              </a:rPr>
              <a:t>The root node asks whether the age is less than 54. If it does, then the probability of having stroke is 16 percent.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>
              <a:buSzPct val="114999"/>
            </a:pPr>
            <a:r>
              <a:rPr lang="en-US" sz="2000">
                <a:latin typeface="Times New Roman"/>
                <a:ea typeface="+mn-lt"/>
                <a:cs typeface="+mn-lt"/>
              </a:rPr>
              <a:t>If it doesn’t, then we go down to the root’s right child node . 63 percent are patients with age larger or equal to 54, and the probability of having stroke is 0.71</a:t>
            </a:r>
            <a:endParaRPr lang="en-US" sz="2000">
              <a:latin typeface="Times New Roman"/>
              <a:cs typeface="Times New Roman"/>
            </a:endParaRPr>
          </a:p>
          <a:p>
            <a:pPr>
              <a:buSzPct val="114999"/>
            </a:pPr>
            <a:r>
              <a:rPr lang="en-US" sz="2000">
                <a:latin typeface="Times New Roman"/>
                <a:ea typeface="+mn-lt"/>
                <a:cs typeface="+mn-lt"/>
              </a:rPr>
              <a:t>We keep on going down like that to understand how features impact the likelihood of having stroke.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SzPct val="114999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SzPct val="114999"/>
            </a:pPr>
            <a:endParaRPr lang="en-US" sz="180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4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24572"/>
            <a:ext cx="9601196" cy="3318936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primary limitations we faced was dealing with a highly imbalanced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could be other key factors affecting the stroke like cholesterol.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 might not be a good representative of the population.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846492"/>
            <a:ext cx="9601196" cy="259418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data acquisition such as a balanced data with other key features can help in giving better insights.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Implementation of this analyses in real-time environments and determining the severity of stroke.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xmlns="" id="{52723366-C73B-4ED6-ADEF-29911C6BC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847A4152-8E41-4D1C-B88C-57C5C430A6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76DE5-E281-7E8B-05D2-FABB69F3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xmlns="" id="{999F76F5-72D4-4814-9169-8F535AEEB8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C6202988-4466-42C5-B33A-AFABF051B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FD4950-BBF0-E4F3-E64E-51FE5E62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07" y="2482860"/>
            <a:ext cx="10535724" cy="43275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 </a:t>
            </a:r>
            <a:r>
              <a:rPr lang="en-US" b="1">
                <a:latin typeface="Times New Roman"/>
                <a:ea typeface="+mn-lt"/>
                <a:cs typeface="+mn-lt"/>
              </a:rPr>
              <a:t>Numerical: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b="1">
                <a:latin typeface="Times New Roman"/>
                <a:ea typeface="+mn-lt"/>
                <a:cs typeface="+mn-lt"/>
              </a:rPr>
              <a:t>age: </a:t>
            </a:r>
            <a:r>
              <a:rPr lang="en-US">
                <a:latin typeface="Times New Roman"/>
                <a:ea typeface="+mn-lt"/>
                <a:cs typeface="+mn-lt"/>
              </a:rPr>
              <a:t>age of the patient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b="1" err="1">
                <a:latin typeface="Times New Roman"/>
                <a:ea typeface="+mn-lt"/>
                <a:cs typeface="+mn-lt"/>
              </a:rPr>
              <a:t>avg_glucose_level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r>
              <a:rPr lang="en-US">
                <a:latin typeface="Times New Roman"/>
                <a:ea typeface="+mn-lt"/>
                <a:cs typeface="+mn-lt"/>
              </a:rPr>
              <a:t> average glucose level in blood</a:t>
            </a: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b="1" err="1">
                <a:latin typeface="Times New Roman"/>
                <a:ea typeface="+mn-lt"/>
                <a:cs typeface="+mn-lt"/>
              </a:rPr>
              <a:t>bmi</a:t>
            </a:r>
            <a:r>
              <a:rPr lang="en-US" b="1">
                <a:latin typeface="Times New Roman"/>
                <a:ea typeface="+mn-lt"/>
                <a:cs typeface="+mn-lt"/>
              </a:rPr>
              <a:t>:</a:t>
            </a:r>
            <a:r>
              <a:rPr lang="en-US">
                <a:latin typeface="Times New Roman"/>
                <a:ea typeface="+mn-lt"/>
                <a:cs typeface="+mn-lt"/>
              </a:rPr>
              <a:t> body mass index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latin typeface="Times New Roman"/>
                <a:ea typeface="+mn-lt"/>
                <a:cs typeface="+mn-lt"/>
              </a:rPr>
              <a:t>Target Variable :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b="1">
                <a:latin typeface="Times New Roman"/>
                <a:ea typeface="+mn-lt"/>
                <a:cs typeface="+mn-lt"/>
              </a:rPr>
              <a:t>stroke:</a:t>
            </a:r>
            <a:r>
              <a:rPr lang="en-US">
                <a:latin typeface="Times New Roman"/>
                <a:ea typeface="+mn-lt"/>
                <a:cs typeface="+mn-lt"/>
              </a:rPr>
              <a:t> Output[1: Patient had a stroke ,0: Patient didn't have a stroke]</a:t>
            </a:r>
          </a:p>
        </p:txBody>
      </p:sp>
    </p:spTree>
    <p:extLst>
      <p:ext uri="{BB962C8B-B14F-4D97-AF65-F5344CB8AC3E}">
        <p14:creationId xmlns:p14="http://schemas.microsoft.com/office/powerpoint/2010/main" xmlns="" val="28054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878D9A-77BE-4701-AE3D-EEFC53CD5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43BE08-0ED1-4B73-AC6D-B7E26A59CD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56B2094-7FC0-45FC-BFED-3CB88CEE63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7E5432-8B3B-61B9-8743-CF56F2CD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Research 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7A4B640-BB7F-4272-A710-068DBA9F9A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D0BF42-260D-33C3-98DD-DA2FFEADF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Our project's aim is to visualize and comprehend the risk factors of stroke. 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What are the attributes that are associated with stroke?</a:t>
            </a:r>
          </a:p>
          <a:p>
            <a:pPr marL="342900" indent="-342900">
              <a:buSzPct val="114999"/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Can we perform Dimensionality reduction of this high dimension data by minimizing information loss</a:t>
            </a:r>
          </a:p>
          <a:p>
            <a:pPr marL="342900" indent="-342900">
              <a:buSzPct val="114999"/>
              <a:buFont typeface="Wingdings" panose="020B0604020202020204" pitchFamily="34" charset="0"/>
              <a:buChar char="§"/>
            </a:pPr>
            <a:r>
              <a:rPr lang="en-US" dirty="0">
                <a:latin typeface="Times New Roman"/>
                <a:ea typeface="+mn-lt"/>
                <a:cs typeface="+mn-lt"/>
              </a:rPr>
              <a:t>Will non-linear classifiers be more effective in predicting if an individual has a stroke or not?</a:t>
            </a:r>
          </a:p>
          <a:p>
            <a:pPr marL="342900" indent="-342900">
              <a:buSzPct val="114999"/>
              <a:buFont typeface="Wingdings" panose="020B0604020202020204" pitchFamily="34" charset="0"/>
              <a:buChar char="§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86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2723366-C73B-4ED6-ADEF-29911C6BC5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47A4152-8E41-4D1C-B88C-57C5C430A6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B0805-4B21-DA7D-9B60-450BA57D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Data exploration and 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99F76F5-72D4-4814-9169-8F535AEEB8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6202988-4466-42C5-B33A-AFABF051B4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89F0BC-2641-72C6-B396-FEA956EA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383" y="2612256"/>
            <a:ext cx="10478214" cy="32636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latin typeface="Times New Roman"/>
              <a:cs typeface="Times New Roman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There are </a:t>
            </a:r>
            <a:r>
              <a:rPr lang="en-US" b="1">
                <a:latin typeface="Times New Roman"/>
                <a:cs typeface="Times New Roman"/>
              </a:rPr>
              <a:t>4908 </a:t>
            </a:r>
            <a:r>
              <a:rPr lang="en-US">
                <a:latin typeface="Times New Roman"/>
                <a:cs typeface="Times New Roman"/>
              </a:rPr>
              <a:t>observations, </a:t>
            </a:r>
            <a:r>
              <a:rPr lang="en-US" b="1">
                <a:latin typeface="Times New Roman"/>
                <a:cs typeface="Times New Roman"/>
              </a:rPr>
              <a:t>209 </a:t>
            </a:r>
            <a:r>
              <a:rPr lang="en-US">
                <a:latin typeface="Times New Roman"/>
                <a:cs typeface="Times New Roman"/>
              </a:rPr>
              <a:t>with stroke and </a:t>
            </a:r>
            <a:r>
              <a:rPr lang="en-US" b="1">
                <a:latin typeface="Times New Roman"/>
                <a:cs typeface="Times New Roman"/>
              </a:rPr>
              <a:t>4699 </a:t>
            </a:r>
            <a:r>
              <a:rPr lang="en-US">
                <a:latin typeface="Times New Roman"/>
                <a:cs typeface="Times New Roman"/>
              </a:rPr>
              <a:t>without stroke.</a:t>
            </a:r>
          </a:p>
          <a:p>
            <a:pPr marL="457200" indent="-457200">
              <a:buSzPct val="114999"/>
              <a:buFont typeface="Wingdings,Sans-Serif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There are </a:t>
            </a:r>
            <a:r>
              <a:rPr lang="en-US" b="1">
                <a:latin typeface="Times New Roman"/>
                <a:cs typeface="Times New Roman"/>
              </a:rPr>
              <a:t>201 </a:t>
            </a:r>
            <a:r>
              <a:rPr lang="en-US">
                <a:latin typeface="Times New Roman"/>
                <a:cs typeface="Times New Roman"/>
              </a:rPr>
              <a:t>records in the BMI column consisting of "N/A".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>
                <a:latin typeface="Times New Roman"/>
                <a:cs typeface="Times New Roman"/>
              </a:rPr>
              <a:t>The gender column consisting of just one record showcasing the "Other" gender.</a:t>
            </a: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v"/>
            </a:pPr>
            <a:r>
              <a:rPr lang="en-US" b="1">
                <a:latin typeface="Times New Roman"/>
                <a:cs typeface="Times New Roman"/>
              </a:rPr>
              <a:t> </a:t>
            </a:r>
            <a:r>
              <a:rPr lang="en-US">
                <a:latin typeface="Times New Roman"/>
                <a:cs typeface="Times New Roman"/>
              </a:rPr>
              <a:t>As, this was just </a:t>
            </a:r>
            <a:r>
              <a:rPr lang="en-US" b="1">
                <a:latin typeface="Times New Roman"/>
                <a:cs typeface="Times New Roman"/>
              </a:rPr>
              <a:t>4%</a:t>
            </a:r>
            <a:r>
              <a:rPr lang="en-US">
                <a:latin typeface="Times New Roman"/>
                <a:cs typeface="Times New Roman"/>
              </a:rPr>
              <a:t> of the entire data we removed it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xmlns="" val="352853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xmlns="" id="{D59C2C63-D709-4949-9465-29A52CBEDD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0EFD2038-15D6-4003-8350-AFEC394EEF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8CF519C2-F6BE-41BE-A50E-54B98359C9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8" name="Group 12">
            <a:extLst>
              <a:ext uri="{FF2B5EF4-FFF2-40B4-BE49-F238E27FC236}">
                <a16:creationId xmlns:a16="http://schemas.microsoft.com/office/drawing/2014/main" xmlns="" id="{7767AD93-AD3E-4C62-97D5-E54E14B2EA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xmlns="" id="{AA443E8D-EC07-4B8F-B370-2A1153F350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841F0AA1-D12D-4FDB-BF66-D9398ED930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6" name="Rounded Rectangle 20">
              <a:extLst>
                <a:ext uri="{FF2B5EF4-FFF2-40B4-BE49-F238E27FC236}">
                  <a16:creationId xmlns:a16="http://schemas.microsoft.com/office/drawing/2014/main" xmlns="" id="{E2B949DE-0178-4942-80DE-811C1AA4FC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284AA86D-EAE1-4E3F-A54C-7F1E390B6D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B7327-5C89-57FC-B4D3-703B7B958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/>
                <a:cs typeface="Times New Roman"/>
              </a:rPr>
              <a:t>Univariate Analysis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772CE55-4C36-44F1-A9BD-379BEB8431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134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1">
            <a:extLst>
              <a:ext uri="{FF2B5EF4-FFF2-40B4-BE49-F238E27FC236}">
                <a16:creationId xmlns:a16="http://schemas.microsoft.com/office/drawing/2014/main" xmlns="" id="{4A2AAA7B-DD5A-486B-B28F-F195883153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xmlns="" id="{3DB99B21-A649-42D2-BB86-486C2E73A0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4A631EEB-EF96-4032-8B47-62220C1316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xmlns="" id="{90B37569-6E3D-4B34-AD3E-0FC79D7CB9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A3A0A741-DE46-43B7-A732-2C6D71E7B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9" name="Picture 17">
              <a:extLst>
                <a:ext uri="{FF2B5EF4-FFF2-40B4-BE49-F238E27FC236}">
                  <a16:creationId xmlns:a16="http://schemas.microsoft.com/office/drawing/2014/main" xmlns="" id="{3FB4AD13-112F-436E-9596-F7557110C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xmlns="" id="{496D98D9-A8AD-432E-BD4E-FF8001244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477057" y="2400639"/>
            <a:ext cx="5760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F980C2-84CD-A4D5-29A3-BEBC0F3281ED}"/>
              </a:ext>
            </a:extLst>
          </p:cNvPr>
          <p:cNvSpPr txBox="1"/>
          <p:nvPr/>
        </p:nvSpPr>
        <p:spPr>
          <a:xfrm>
            <a:off x="7096664" y="5126965"/>
            <a:ext cx="39508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</p:txBody>
      </p:sp>
      <p:graphicFrame>
        <p:nvGraphicFramePr>
          <p:cNvPr id="35" name="TextBox 2">
            <a:extLst>
              <a:ext uri="{FF2B5EF4-FFF2-40B4-BE49-F238E27FC236}">
                <a16:creationId xmlns:a16="http://schemas.microsoft.com/office/drawing/2014/main" xmlns="" id="{A9BD9666-3305-FD65-8ADA-174D0879F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99168275"/>
              </p:ext>
            </p:extLst>
          </p:nvPr>
        </p:nvGraphicFramePr>
        <p:xfrm>
          <a:off x="6602028" y="4670403"/>
          <a:ext cx="4697914" cy="1090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17" name="Picture 116" descr="Chart, histogram&#10;&#10;Description automatically generated">
            <a:extLst>
              <a:ext uri="{FF2B5EF4-FFF2-40B4-BE49-F238E27FC236}">
                <a16:creationId xmlns:a16="http://schemas.microsoft.com/office/drawing/2014/main" xmlns="" id="{932E8C9C-265C-2C93-CCF9-D38A6AA10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7343" y="895420"/>
            <a:ext cx="4387070" cy="3437915"/>
          </a:xfrm>
          <a:prstGeom prst="rect">
            <a:avLst/>
          </a:prstGeom>
        </p:spPr>
      </p:pic>
      <p:pic>
        <p:nvPicPr>
          <p:cNvPr id="119" name="Picture 118" descr="Chart, histogram&#10;&#10;Description automatically generated">
            <a:extLst>
              <a:ext uri="{FF2B5EF4-FFF2-40B4-BE49-F238E27FC236}">
                <a16:creationId xmlns:a16="http://schemas.microsoft.com/office/drawing/2014/main" xmlns="" id="{A61C33E5-D074-E947-3CB1-DD349115D4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759" y="902564"/>
            <a:ext cx="4989901" cy="3421112"/>
          </a:xfrm>
          <a:prstGeom prst="rect">
            <a:avLst/>
          </a:prstGeom>
        </p:spPr>
      </p:pic>
      <p:graphicFrame>
        <p:nvGraphicFramePr>
          <p:cNvPr id="142" name="TextBox 2">
            <a:extLst>
              <a:ext uri="{FF2B5EF4-FFF2-40B4-BE49-F238E27FC236}">
                <a16:creationId xmlns:a16="http://schemas.microsoft.com/office/drawing/2014/main" xmlns="" id="{364EBA09-34FD-11EA-A0CD-257184579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660377118"/>
              </p:ext>
            </p:extLst>
          </p:nvPr>
        </p:nvGraphicFramePr>
        <p:xfrm>
          <a:off x="1416292" y="4760360"/>
          <a:ext cx="4564426" cy="802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xmlns="" val="14543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22AC0F86-9A78-4E84-A4B4-ADB8B2629A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4AF78B9E-8BE2-4706-9377-A05FA25ABA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xmlns="" id="{32CDFDE2-4DB3-4623-BA21-187D1B710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ED74B2AA-1443-4E9B-8462-F7F5B8525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xmlns="" id="{9BB652B6-7300-49EC-9422-EF5342492A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D0909587-01DE-424D-A15F-DAA28CF2C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1F3745B-21ED-90F3-486F-6D02A2634118}"/>
              </a:ext>
            </a:extLst>
          </p:cNvPr>
          <p:cNvSpPr txBox="1"/>
          <p:nvPr/>
        </p:nvSpPr>
        <p:spPr>
          <a:xfrm>
            <a:off x="7535825" y="982132"/>
            <a:ext cx="3360772" cy="13038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j-ea"/>
                <a:cs typeface="Times New Roman"/>
              </a:rPr>
              <a:t>BMI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9A54E25-1C05-48E5-A5CC-3778C1D363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4C7F6EAA-BE93-3E42-1804-DF3AAAB03B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558" b="-2"/>
          <a:stretch/>
        </p:blipFill>
        <p:spPr>
          <a:xfrm>
            <a:off x="1412683" y="1381454"/>
            <a:ext cx="5321909" cy="388753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0E5D0023-B23E-4823-8D72-B07FFF8CA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2E1133B-9A29-923F-7919-BFFD0B39D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393" y="2609124"/>
            <a:ext cx="3367664" cy="21232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>
                <a:latin typeface="Times New Roman"/>
                <a:cs typeface="Times New Roman"/>
              </a:rPr>
              <a:t>It can be observed that those who got stroke on an average have higher </a:t>
            </a:r>
            <a:r>
              <a:rPr lang="en-US">
                <a:latin typeface="Times New Roman"/>
                <a:cs typeface="Times New Roman"/>
              </a:rPr>
              <a:t>Body</a:t>
            </a:r>
            <a:r>
              <a:rPr lang="en-US" sz="2800">
                <a:latin typeface="Times New Roman"/>
                <a:cs typeface="Times New Roman"/>
              </a:rPr>
              <a:t> Mass Index (BMI)</a:t>
            </a:r>
            <a:r>
              <a:rPr lang="en-US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3" name="Picture 3" descr="Shape, square&#10;&#10;Description automatically generated">
            <a:extLst>
              <a:ext uri="{FF2B5EF4-FFF2-40B4-BE49-F238E27FC236}">
                <a16:creationId xmlns:a16="http://schemas.microsoft.com/office/drawing/2014/main" xmlns="" id="{6A9FB64F-CB43-B6AF-21F9-E7B15E37F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274" y="1674435"/>
            <a:ext cx="702129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427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xmlns="" id="{ED56E41F-B8E0-4D18-B554-FD40260DE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xmlns="" id="{2DB31E17-E562-4F82-98D0-858C84120F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58BF3B07-5EF6-4E5B-834E-C1398DB60A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3DDA1859-D108-4C60-B38B-C85485AB38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E498EA77-084B-43CC-B94D-566F1D8E1E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99B16D3F-47E8-419E-9C4E-ED6FC918FB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CB67D9-BF05-7F4E-716E-22DF6CFA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  <a:latin typeface="Times New Roman"/>
                <a:cs typeface="Times New Roman"/>
              </a:rPr>
              <a:t>Work 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3E937B9-07EE-456A-A31C-41A8866E2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91BB10C4-8BC2-A2D5-B7EB-351717C3C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023" y="1365900"/>
            <a:ext cx="5681343" cy="361671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D2308B7-2829-44DD-B213-27EEBDED1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D524BA86-4EF6-CB61-3A0E-99D1327CA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262626"/>
                </a:solidFill>
                <a:latin typeface="Times New Roman"/>
                <a:cs typeface="Times New Roman"/>
              </a:rPr>
              <a:t>There</a:t>
            </a:r>
            <a:r>
              <a:rPr lang="en-US">
                <a:solidFill>
                  <a:srgbClr val="262626"/>
                </a:solidFill>
                <a:latin typeface="Times New Roman"/>
                <a:cs typeface="Times New Roman"/>
              </a:rPr>
              <a:t> </a:t>
            </a:r>
            <a:r>
              <a:rPr lang="en-US" sz="2800">
                <a:solidFill>
                  <a:srgbClr val="262626"/>
                </a:solidFill>
                <a:latin typeface="Times New Roman"/>
                <a:cs typeface="Times New Roman"/>
              </a:rPr>
              <a:t>is a higher risk of stroke for those who are working especially in Private or are self- employed.</a:t>
            </a:r>
            <a:endParaRPr lang="en-US"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5758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490</Words>
  <Application>Microsoft Office PowerPoint</Application>
  <PresentationFormat>Custom</PresentationFormat>
  <Paragraphs>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Organic</vt:lpstr>
      <vt:lpstr>EDA Final Project Topic : Stroke Prediction Analysis</vt:lpstr>
      <vt:lpstr>Dataset</vt:lpstr>
      <vt:lpstr>Dataset</vt:lpstr>
      <vt:lpstr>Research Questions</vt:lpstr>
      <vt:lpstr>Data exploration and cleaning</vt:lpstr>
      <vt:lpstr>Univariate Analysis</vt:lpstr>
      <vt:lpstr>Slide 7</vt:lpstr>
      <vt:lpstr>Slide 8</vt:lpstr>
      <vt:lpstr>Work Type</vt:lpstr>
      <vt:lpstr>Smoking Status </vt:lpstr>
      <vt:lpstr>Bivariate Analysis</vt:lpstr>
      <vt:lpstr>Slide 12</vt:lpstr>
      <vt:lpstr>Deep Dive into Gender &amp;  Heart Disease</vt:lpstr>
      <vt:lpstr>Deep Dive into Residence Type &amp;  Hypertension</vt:lpstr>
      <vt:lpstr>Does being Married influence Stroke?</vt:lpstr>
      <vt:lpstr>Correlation plot between continuous  variables</vt:lpstr>
      <vt:lpstr>Association Analysis for Categorical Variables</vt:lpstr>
      <vt:lpstr>Association work_type and ever married</vt:lpstr>
      <vt:lpstr>Slide 19</vt:lpstr>
      <vt:lpstr>Non-Linear Classifier: Decision Tree</vt:lpstr>
      <vt:lpstr>Limitations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</cp:lastModifiedBy>
  <cp:revision>59</cp:revision>
  <dcterms:created xsi:type="dcterms:W3CDTF">2022-04-21T17:18:55Z</dcterms:created>
  <dcterms:modified xsi:type="dcterms:W3CDTF">2022-04-26T16:23:04Z</dcterms:modified>
</cp:coreProperties>
</file>