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60" r:id="rId4"/>
    <p:sldId id="261" r:id="rId5"/>
    <p:sldId id="262" r:id="rId6"/>
    <p:sldId id="263" r:id="rId7"/>
    <p:sldId id="264" r:id="rId8"/>
    <p:sldId id="265" r:id="rId9"/>
    <p:sldId id="267" r:id="rId10"/>
    <p:sldId id="266" r:id="rId11"/>
    <p:sldId id="259" r:id="rId12"/>
  </p:sldIdLst>
  <p:sldSz cx="12192000" cy="6858000"/>
  <p:notesSz cx="6858000" cy="9144000"/>
  <p:embeddedFontLst>
    <p:embeddedFont>
      <p:font typeface="Lato Black" panose="020F0502020204030203" pitchFamily="34" charset="0"/>
      <p:bold r:id="rId14"/>
      <p:boldItalic r:id="rId15"/>
    </p:embeddedFont>
    <p:embeddedFont>
      <p:font typeface="Libre Baskerville" panose="02000000000000000000" pitchFamily="2" charset="0"/>
      <p:regular r:id="rId16"/>
      <p:bold r:id="rId17"/>
      <p: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aghottam-patwari/"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github.com/ragh945" TargetMode="External"/><Relationship Id="rId4" Type="http://schemas.openxmlformats.org/officeDocument/2006/relationships/hyperlink" Target="https://medium.com/@patwariraghotta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94860" y="0"/>
            <a:ext cx="12190815" cy="6777872"/>
          </a:xfrm>
          <a:prstGeom prst="rect">
            <a:avLst/>
          </a:prstGeom>
          <a:noFill/>
          <a:ln>
            <a:noFill/>
          </a:ln>
        </p:spPr>
      </p:pic>
      <p:sp>
        <p:nvSpPr>
          <p:cNvPr id="99" name="Google Shape;99;p1"/>
          <p:cNvSpPr txBox="1"/>
          <p:nvPr/>
        </p:nvSpPr>
        <p:spPr>
          <a:xfrm>
            <a:off x="2567172" y="3717986"/>
            <a:ext cx="7246189" cy="19389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dirty="0"/>
              <a:t>Exploring Salary, Skills, and Specializations in AMCAT Data</a:t>
            </a:r>
            <a:endParaRPr sz="4000" b="1" dirty="0">
              <a:latin typeface="+mn-lt"/>
            </a:endParaRPr>
          </a:p>
        </p:txBody>
      </p:sp>
      <p:sp>
        <p:nvSpPr>
          <p:cNvPr id="3" name="TextBox 2">
            <a:extLst>
              <a:ext uri="{FF2B5EF4-FFF2-40B4-BE49-F238E27FC236}">
                <a16:creationId xmlns:a16="http://schemas.microsoft.com/office/drawing/2014/main" id="{5B471CAE-1373-CBB3-26F1-6BE1A12ADA84}"/>
              </a:ext>
            </a:extLst>
          </p:cNvPr>
          <p:cNvSpPr txBox="1"/>
          <p:nvPr/>
        </p:nvSpPr>
        <p:spPr>
          <a:xfrm>
            <a:off x="876693" y="5852352"/>
            <a:ext cx="9153426" cy="830997"/>
          </a:xfrm>
          <a:prstGeom prst="rect">
            <a:avLst/>
          </a:prstGeom>
          <a:noFill/>
        </p:spPr>
        <p:txBody>
          <a:bodyPr wrap="square" rtlCol="0">
            <a:spAutoFit/>
          </a:bodyPr>
          <a:lstStyle/>
          <a:p>
            <a:r>
              <a:rPr lang="en-IN" sz="2800" b="1" dirty="0"/>
              <a:t>Presented By:</a:t>
            </a:r>
          </a:p>
          <a:p>
            <a:r>
              <a:rPr lang="en-IN" sz="2000" dirty="0">
                <a:solidFill>
                  <a:srgbClr val="FF0000"/>
                </a:solidFill>
              </a:rPr>
              <a:t>Patwari Raghottam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3E76-414D-6E02-4E8D-E97D7D37A6D0}"/>
              </a:ext>
            </a:extLst>
          </p:cNvPr>
          <p:cNvSpPr>
            <a:spLocks noGrp="1"/>
          </p:cNvSpPr>
          <p:nvPr>
            <p:ph type="title"/>
          </p:nvPr>
        </p:nvSpPr>
        <p:spPr/>
        <p:txBody>
          <a:bodyPr/>
          <a:lstStyle/>
          <a:p>
            <a:pPr algn="ctr"/>
            <a:r>
              <a:rPr lang="en-IN" b="1" dirty="0"/>
              <a:t>Conclusion</a:t>
            </a:r>
          </a:p>
        </p:txBody>
      </p:sp>
      <p:sp>
        <p:nvSpPr>
          <p:cNvPr id="3" name="Text Placeholder 2">
            <a:extLst>
              <a:ext uri="{FF2B5EF4-FFF2-40B4-BE49-F238E27FC236}">
                <a16:creationId xmlns:a16="http://schemas.microsoft.com/office/drawing/2014/main" id="{955B1600-FA22-92BA-7698-552DB78CA996}"/>
              </a:ext>
            </a:extLst>
          </p:cNvPr>
          <p:cNvSpPr>
            <a:spLocks noGrp="1"/>
          </p:cNvSpPr>
          <p:nvPr>
            <p:ph type="body" idx="1"/>
          </p:nvPr>
        </p:nvSpPr>
        <p:spPr>
          <a:xfrm>
            <a:off x="838200" y="1825625"/>
            <a:ext cx="10515600" cy="3236569"/>
          </a:xfrm>
        </p:spPr>
        <p:txBody>
          <a:bodyPr>
            <a:normAutofit/>
          </a:bodyPr>
          <a:lstStyle/>
          <a:p>
            <a:pPr marL="114300" indent="0">
              <a:buNone/>
            </a:pPr>
            <a:r>
              <a:rPr lang="en-US" sz="2400" dirty="0">
                <a:latin typeface="Times New Roman" panose="02020603050405020304" pitchFamily="18" charset="0"/>
                <a:cs typeface="Times New Roman" panose="02020603050405020304" pitchFamily="18" charset="0"/>
              </a:rPr>
              <a:t>The AMCAT dataset provides valuable insights into employment trends, salary distributions, and the impact of academic background and skills on career outcomes for fresh graduates. By analyzing this data, companies can identify the most in-demand specializations and skill sets, which can help optimize recruitment strategies. It can also serve as a benchmark for educational institutions to align their curriculum with industry needs. Furthermore, understanding gender representation and salary disparities can aid in developing policies for a more diverse and inclusive workforce in the future</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6273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
        <p:nvSpPr>
          <p:cNvPr id="3" name="Rectangle 2">
            <a:extLst>
              <a:ext uri="{FF2B5EF4-FFF2-40B4-BE49-F238E27FC236}">
                <a16:creationId xmlns:a16="http://schemas.microsoft.com/office/drawing/2014/main" id="{C84DD682-F7D6-1D0D-380E-347E136C2114}"/>
              </a:ext>
            </a:extLst>
          </p:cNvPr>
          <p:cNvSpPr>
            <a:spLocks noChangeArrowheads="1"/>
          </p:cNvSpPr>
          <p:nvPr/>
        </p:nvSpPr>
        <p:spPr bwMode="auto">
          <a:xfrm>
            <a:off x="0" y="-14450058"/>
            <a:ext cx="11998798" cy="289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Background</a:t>
            </a:r>
            <a:r>
              <a:rPr kumimoji="0" lang="en-US" altLang="en-US" sz="1800" b="0" i="0" u="none" strike="noStrike" cap="none" normalizeH="0" baseline="0" dirty="0">
                <a:ln>
                  <a:noFill/>
                </a:ln>
                <a:solidFill>
                  <a:schemeClr val="tx1"/>
                </a:solidFill>
                <a:effectLst/>
                <a:latin typeface="Arial" panose="020B0604020202020204" pitchFamily="34" charset="0"/>
              </a:rPr>
              <a:t>: Bachelor of Technology (</a:t>
            </a:r>
            <a:r>
              <a:rPr kumimoji="0" lang="en-US" altLang="en-US" sz="1800" b="0" i="0" u="none" strike="noStrike" cap="none" normalizeH="0" baseline="0" dirty="0" err="1">
                <a:ln>
                  <a:noFill/>
                </a:ln>
                <a:solidFill>
                  <a:schemeClr val="tx1"/>
                </a:solidFill>
                <a:effectLst/>
                <a:latin typeface="Arial" panose="020B0604020202020204" pitchFamily="34" charset="0"/>
              </a:rPr>
              <a:t>B.Tech</a:t>
            </a:r>
            <a:r>
              <a:rPr kumimoji="0" lang="en-US" altLang="en-US" sz="1800" b="0" i="0" u="none" strike="noStrike" cap="none" normalizeH="0" baseline="0" dirty="0">
                <a:ln>
                  <a:noFill/>
                </a:ln>
                <a:solidFill>
                  <a:schemeClr val="tx1"/>
                </a:solidFill>
                <a:effectLst/>
                <a:latin typeface="Arial" panose="020B0604020202020204" pitchFamily="34" charset="0"/>
              </a:rPr>
              <a:t>) in Electronics and Communication Engineering.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Interest in Data Science</a:t>
            </a:r>
            <a:r>
              <a:rPr kumimoji="0" lang="en-US" altLang="en-US" sz="1800" b="0" i="0" u="none" strike="noStrike" cap="none" normalizeH="0" baseline="0" dirty="0">
                <a:ln>
                  <a:noFill/>
                </a:ln>
                <a:solidFill>
                  <a:schemeClr val="tx1"/>
                </a:solidFill>
                <a:effectLst/>
                <a:latin typeface="Arial" panose="020B0604020202020204" pitchFamily="34" charset="0"/>
              </a:rPr>
              <a:t>: Passionate about learning new techniques in Machine Learning and applying analytical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Skills</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to solve complex problems.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Work Experience</a:t>
            </a:r>
            <a:r>
              <a:rPr kumimoji="0" lang="en-US" altLang="en-US" sz="1800" b="0" i="0" u="none" strike="noStrike" cap="none" normalizeH="0" baseline="0" dirty="0">
                <a:ln>
                  <a:noFill/>
                </a:ln>
                <a:solidFill>
                  <a:schemeClr val="tx1"/>
                </a:solidFill>
                <a:effectLst/>
                <a:latin typeface="Arial" panose="020B0604020202020204" pitchFamily="34" charset="0"/>
              </a:rPr>
              <a:t>: Worked as an Associate Software Engineer at DXC Technology, specializing as an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SAP FICO Consultant.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LinkedIn URL</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hlinkClick r:id="rId3"/>
              </a:rPr>
              <a:t>https://www.linkedin.com/in/raghottam-patwari/</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Medium URL</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hlinkClick r:id="rId4"/>
              </a:rPr>
              <a:t>https://medium.com/@patwariraghottam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b="1" dirty="0">
                <a:solidFill>
                  <a:schemeClr val="tx1"/>
                </a:solidFill>
                <a:latin typeface="Arial" panose="020B0604020202020204" pitchFamily="34" charset="0"/>
              </a:rPr>
              <a:t> GitHub</a:t>
            </a:r>
            <a:r>
              <a:rPr kumimoji="0" lang="en-US" altLang="en-US" sz="1800" b="1" i="0" u="none" strike="noStrike" cap="none" normalizeH="0" baseline="0" dirty="0">
                <a:ln>
                  <a:noFill/>
                </a:ln>
                <a:solidFill>
                  <a:schemeClr val="tx1"/>
                </a:solidFill>
                <a:effectLst/>
                <a:latin typeface="Arial" panose="020B0604020202020204" pitchFamily="34" charset="0"/>
              </a:rPr>
              <a:t> URL : </a:t>
            </a:r>
            <a:r>
              <a:rPr kumimoji="0" lang="en-US" altLang="en-US" sz="1800" i="0" u="none" strike="noStrike" cap="none" normalizeH="0" baseline="0" dirty="0">
                <a:ln>
                  <a:noFill/>
                </a:ln>
                <a:solidFill>
                  <a:schemeClr val="tx1"/>
                </a:solidFill>
                <a:effectLst/>
                <a:latin typeface="Arial" panose="020B0604020202020204" pitchFamily="34" charset="0"/>
                <a:hlinkClick r:id="rId5"/>
              </a:rPr>
              <a:t>https://github.com/ragh945</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our Medium URL here]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9131B-3449-EF4B-E9FD-F0160F0B0967}"/>
              </a:ext>
            </a:extLst>
          </p:cNvPr>
          <p:cNvSpPr>
            <a:spLocks noGrp="1"/>
          </p:cNvSpPr>
          <p:nvPr>
            <p:ph type="ctrTitle"/>
          </p:nvPr>
        </p:nvSpPr>
        <p:spPr>
          <a:xfrm>
            <a:off x="1524000" y="210746"/>
            <a:ext cx="9144000" cy="1127860"/>
          </a:xfrm>
        </p:spPr>
        <p:txBody>
          <a:bodyPr>
            <a:normAutofit/>
          </a:bodyPr>
          <a:lstStyle/>
          <a:p>
            <a:r>
              <a:rPr lang="en-IN" b="1" dirty="0"/>
              <a:t>Objective</a:t>
            </a:r>
          </a:p>
        </p:txBody>
      </p:sp>
      <p:sp>
        <p:nvSpPr>
          <p:cNvPr id="3" name="Subtitle 2">
            <a:extLst>
              <a:ext uri="{FF2B5EF4-FFF2-40B4-BE49-F238E27FC236}">
                <a16:creationId xmlns:a16="http://schemas.microsoft.com/office/drawing/2014/main" id="{EA3F4AF1-D4D1-EF73-B0FB-AB9B99C238EB}"/>
              </a:ext>
            </a:extLst>
          </p:cNvPr>
          <p:cNvSpPr>
            <a:spLocks noGrp="1"/>
          </p:cNvSpPr>
          <p:nvPr>
            <p:ph type="subTitle" idx="1"/>
          </p:nvPr>
        </p:nvSpPr>
        <p:spPr>
          <a:xfrm>
            <a:off x="1524000" y="2253006"/>
            <a:ext cx="9144000" cy="2743200"/>
          </a:xfrm>
        </p:spPr>
        <p:txBody>
          <a:bodyPr>
            <a:normAutofit/>
          </a:bodyPr>
          <a:lstStyle/>
          <a:p>
            <a:r>
              <a:rPr lang="en-US" dirty="0">
                <a:latin typeface="Times New Roman" panose="02020603050405020304" pitchFamily="18" charset="0"/>
                <a:cs typeface="Times New Roman" panose="02020603050405020304" pitchFamily="18" charset="0"/>
              </a:rPr>
              <a:t>The objective of the AMCAT Data Analysis test is to assess a candidate’s ability to interpret data, identify trends, and draw meaningful conclusions using analytical skills. It evaluates proficiency in handling datasets, statistical tools, and visualization techniques.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6381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98C2-B114-AE5D-AC57-96B4A43D0727}"/>
              </a:ext>
            </a:extLst>
          </p:cNvPr>
          <p:cNvSpPr>
            <a:spLocks noGrp="1"/>
          </p:cNvSpPr>
          <p:nvPr>
            <p:ph type="ctrTitle"/>
          </p:nvPr>
        </p:nvSpPr>
        <p:spPr>
          <a:xfrm>
            <a:off x="1524000" y="358219"/>
            <a:ext cx="9144000" cy="952107"/>
          </a:xfrm>
        </p:spPr>
        <p:txBody>
          <a:bodyPr/>
          <a:lstStyle/>
          <a:p>
            <a:r>
              <a:rPr lang="en-IN" b="1" dirty="0"/>
              <a:t>Summary of Data</a:t>
            </a:r>
          </a:p>
        </p:txBody>
      </p:sp>
      <p:sp>
        <p:nvSpPr>
          <p:cNvPr id="5" name="Rectangle 2">
            <a:extLst>
              <a:ext uri="{FF2B5EF4-FFF2-40B4-BE49-F238E27FC236}">
                <a16:creationId xmlns:a16="http://schemas.microsoft.com/office/drawing/2014/main" id="{E836FB65-916D-9763-2EFA-BFEB57B21DC5}"/>
              </a:ext>
            </a:extLst>
          </p:cNvPr>
          <p:cNvSpPr>
            <a:spLocks noGrp="1" noChangeArrowheads="1"/>
          </p:cNvSpPr>
          <p:nvPr>
            <p:ph type="subTitle" idx="1"/>
          </p:nvPr>
        </p:nvSpPr>
        <p:spPr bwMode="auto">
          <a:xfrm>
            <a:off x="0" y="1843633"/>
            <a:ext cx="7136091"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Total Records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3998 rows with 38 columns capturing candidate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Features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Salary, Designation, Gender, Job City, and Graduation Year.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Academic Data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Includes 10percentage, 12percentage, college GPA, and specialization details.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Technical Skills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Scores in Computer Programming, Electronics, Mechanical, and other engineering domains.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Personality Traits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Measures of conscientiousness, agreeableness, extraversion,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neuroticism,and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openness to experience </a:t>
            </a:r>
          </a:p>
        </p:txBody>
      </p:sp>
      <p:pic>
        <p:nvPicPr>
          <p:cNvPr id="7" name="Picture 6">
            <a:extLst>
              <a:ext uri="{FF2B5EF4-FFF2-40B4-BE49-F238E27FC236}">
                <a16:creationId xmlns:a16="http://schemas.microsoft.com/office/drawing/2014/main" id="{2402AE6F-B59D-FBAC-6396-34B4C674B135}"/>
              </a:ext>
            </a:extLst>
          </p:cNvPr>
          <p:cNvPicPr>
            <a:picLocks noChangeAspect="1"/>
          </p:cNvPicPr>
          <p:nvPr/>
        </p:nvPicPr>
        <p:blipFill>
          <a:blip r:embed="rId2"/>
          <a:stretch>
            <a:fillRect/>
          </a:stretch>
        </p:blipFill>
        <p:spPr>
          <a:xfrm>
            <a:off x="7528287" y="1602557"/>
            <a:ext cx="4274071" cy="4270342"/>
          </a:xfrm>
          <a:prstGeom prst="rect">
            <a:avLst/>
          </a:prstGeom>
        </p:spPr>
      </p:pic>
    </p:spTree>
    <p:extLst>
      <p:ext uri="{BB962C8B-B14F-4D97-AF65-F5344CB8AC3E}">
        <p14:creationId xmlns:p14="http://schemas.microsoft.com/office/powerpoint/2010/main" val="3811182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925B6-39F5-4E93-6B09-C64718D4616D}"/>
              </a:ext>
            </a:extLst>
          </p:cNvPr>
          <p:cNvSpPr>
            <a:spLocks noGrp="1"/>
          </p:cNvSpPr>
          <p:nvPr>
            <p:ph type="title"/>
          </p:nvPr>
        </p:nvSpPr>
        <p:spPr>
          <a:xfrm>
            <a:off x="838200" y="65989"/>
            <a:ext cx="10515600" cy="952106"/>
          </a:xfrm>
        </p:spPr>
        <p:txBody>
          <a:bodyPr/>
          <a:lstStyle/>
          <a:p>
            <a:pPr algn="ctr"/>
            <a:r>
              <a:rPr lang="en-IN" b="1" dirty="0"/>
              <a:t>Univariate Analysis</a:t>
            </a:r>
          </a:p>
        </p:txBody>
      </p:sp>
      <p:sp>
        <p:nvSpPr>
          <p:cNvPr id="3" name="Text Placeholder 2">
            <a:extLst>
              <a:ext uri="{FF2B5EF4-FFF2-40B4-BE49-F238E27FC236}">
                <a16:creationId xmlns:a16="http://schemas.microsoft.com/office/drawing/2014/main" id="{239B0888-3EC3-9E8B-4E7F-31062FB8EC10}"/>
              </a:ext>
            </a:extLst>
          </p:cNvPr>
          <p:cNvSpPr>
            <a:spLocks noGrp="1"/>
          </p:cNvSpPr>
          <p:nvPr>
            <p:ph type="body" idx="1"/>
          </p:nvPr>
        </p:nvSpPr>
        <p:spPr>
          <a:xfrm>
            <a:off x="216816" y="1216058"/>
            <a:ext cx="11136984" cy="5269583"/>
          </a:xfrm>
        </p:spPr>
        <p:txBody>
          <a:bodyPr>
            <a:normAutofit lnSpcReduction="10000"/>
          </a:bodyPr>
          <a:lstStyle/>
          <a:p>
            <a:endParaRPr lang="en-IN" dirty="0"/>
          </a:p>
          <a:p>
            <a:endParaRPr lang="en-IN" dirty="0"/>
          </a:p>
          <a:p>
            <a:endParaRPr lang="en-IN" dirty="0"/>
          </a:p>
          <a:p>
            <a:endParaRPr lang="en-IN" dirty="0"/>
          </a:p>
          <a:p>
            <a:endParaRPr lang="en-IN" dirty="0"/>
          </a:p>
          <a:p>
            <a:endParaRPr lang="en-IN" dirty="0"/>
          </a:p>
          <a:p>
            <a:pPr marL="114300" indent="0">
              <a:buNone/>
            </a:pPr>
            <a:endParaRPr lang="en-IN" dirty="0"/>
          </a:p>
          <a:p>
            <a:pPr marL="114300" indent="0">
              <a:buNone/>
            </a:pPr>
            <a:r>
              <a:rPr lang="en-US" sz="1600" b="1" dirty="0">
                <a:latin typeface="Times New Roman" panose="02020603050405020304" pitchFamily="18" charset="0"/>
                <a:cs typeface="Times New Roman" panose="02020603050405020304" pitchFamily="18" charset="0"/>
              </a:rPr>
              <a:t>Insights</a:t>
            </a:r>
          </a:p>
          <a:p>
            <a:r>
              <a:rPr lang="en-US" sz="1400" dirty="0">
                <a:latin typeface="Times New Roman" panose="02020603050405020304" pitchFamily="18" charset="0"/>
                <a:cs typeface="Times New Roman" panose="02020603050405020304" pitchFamily="18" charset="0"/>
              </a:rPr>
              <a:t>In between 0 to 100000 the salaries are more compared to other salaries.                        </a:t>
            </a:r>
          </a:p>
          <a:p>
            <a:r>
              <a:rPr lang="en-US" sz="1400" dirty="0">
                <a:latin typeface="Times New Roman" panose="02020603050405020304" pitchFamily="18" charset="0"/>
                <a:cs typeface="Times New Roman" panose="02020603050405020304" pitchFamily="18" charset="0"/>
              </a:rPr>
              <a:t>After 300000 there are less salaries</a:t>
            </a:r>
          </a:p>
          <a:p>
            <a:r>
              <a:rPr lang="en-US" sz="1400" dirty="0">
                <a:latin typeface="Times New Roman" panose="02020603050405020304" pitchFamily="18" charset="0"/>
                <a:cs typeface="Times New Roman" panose="02020603050405020304" pitchFamily="18" charset="0"/>
              </a:rPr>
              <a:t>There are more electronics engineers compared to others.- </a:t>
            </a:r>
          </a:p>
          <a:p>
            <a:r>
              <a:rPr lang="en-US" sz="1400" dirty="0">
                <a:latin typeface="Times New Roman" panose="02020603050405020304" pitchFamily="18" charset="0"/>
                <a:cs typeface="Times New Roman" panose="02020603050405020304" pitchFamily="18" charset="0"/>
              </a:rPr>
              <a:t>There are less electrical , instrumentation engineers..</a:t>
            </a:r>
            <a:endParaRPr lang="en-IN" sz="1400"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114300" indent="0">
              <a:buNone/>
            </a:pPr>
            <a:endParaRPr lang="en-IN" dirty="0"/>
          </a:p>
        </p:txBody>
      </p:sp>
      <p:pic>
        <p:nvPicPr>
          <p:cNvPr id="5" name="Picture 4">
            <a:extLst>
              <a:ext uri="{FF2B5EF4-FFF2-40B4-BE49-F238E27FC236}">
                <a16:creationId xmlns:a16="http://schemas.microsoft.com/office/drawing/2014/main" id="{1C699FD7-6A86-9E01-12EB-DA4AE5ECF5AF}"/>
              </a:ext>
            </a:extLst>
          </p:cNvPr>
          <p:cNvPicPr>
            <a:picLocks noChangeAspect="1"/>
          </p:cNvPicPr>
          <p:nvPr/>
        </p:nvPicPr>
        <p:blipFill>
          <a:blip r:embed="rId2"/>
          <a:stretch>
            <a:fillRect/>
          </a:stretch>
        </p:blipFill>
        <p:spPr>
          <a:xfrm>
            <a:off x="216816" y="1216058"/>
            <a:ext cx="5471634" cy="3415478"/>
          </a:xfrm>
          <a:prstGeom prst="rect">
            <a:avLst/>
          </a:prstGeom>
        </p:spPr>
      </p:pic>
      <p:pic>
        <p:nvPicPr>
          <p:cNvPr id="7" name="Picture 6">
            <a:extLst>
              <a:ext uri="{FF2B5EF4-FFF2-40B4-BE49-F238E27FC236}">
                <a16:creationId xmlns:a16="http://schemas.microsoft.com/office/drawing/2014/main" id="{B6CE3DF8-4179-D884-AF4A-65FF9AAB9F7D}"/>
              </a:ext>
            </a:extLst>
          </p:cNvPr>
          <p:cNvPicPr>
            <a:picLocks noChangeAspect="1"/>
          </p:cNvPicPr>
          <p:nvPr/>
        </p:nvPicPr>
        <p:blipFill>
          <a:blip r:embed="rId3"/>
          <a:stretch>
            <a:fillRect/>
          </a:stretch>
        </p:blipFill>
        <p:spPr>
          <a:xfrm>
            <a:off x="6503552" y="1216058"/>
            <a:ext cx="4850248" cy="3415478"/>
          </a:xfrm>
          <a:prstGeom prst="rect">
            <a:avLst/>
          </a:prstGeom>
        </p:spPr>
      </p:pic>
    </p:spTree>
    <p:extLst>
      <p:ext uri="{BB962C8B-B14F-4D97-AF65-F5344CB8AC3E}">
        <p14:creationId xmlns:p14="http://schemas.microsoft.com/office/powerpoint/2010/main" val="3162076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60385-F579-8863-1AFD-D122EF6E32E4}"/>
              </a:ext>
            </a:extLst>
          </p:cNvPr>
          <p:cNvSpPr>
            <a:spLocks noGrp="1"/>
          </p:cNvSpPr>
          <p:nvPr>
            <p:ph type="title"/>
          </p:nvPr>
        </p:nvSpPr>
        <p:spPr>
          <a:xfrm>
            <a:off x="838200" y="365126"/>
            <a:ext cx="10515600" cy="916920"/>
          </a:xfrm>
        </p:spPr>
        <p:txBody>
          <a:bodyPr/>
          <a:lstStyle/>
          <a:p>
            <a:pPr algn="ctr"/>
            <a:r>
              <a:rPr lang="en-IN" dirty="0"/>
              <a:t>Bivariate Analysis</a:t>
            </a:r>
          </a:p>
        </p:txBody>
      </p:sp>
      <p:sp>
        <p:nvSpPr>
          <p:cNvPr id="3" name="Text Placeholder 2">
            <a:extLst>
              <a:ext uri="{FF2B5EF4-FFF2-40B4-BE49-F238E27FC236}">
                <a16:creationId xmlns:a16="http://schemas.microsoft.com/office/drawing/2014/main" id="{8A475627-B21C-8720-5199-16378D426636}"/>
              </a:ext>
            </a:extLst>
          </p:cNvPr>
          <p:cNvSpPr>
            <a:spLocks noGrp="1"/>
          </p:cNvSpPr>
          <p:nvPr>
            <p:ph type="body" idx="1"/>
          </p:nvPr>
        </p:nvSpPr>
        <p:spPr>
          <a:xfrm>
            <a:off x="838200" y="1395167"/>
            <a:ext cx="5181600" cy="4781796"/>
          </a:xfrm>
        </p:spPr>
        <p:txBody>
          <a:bodyPr>
            <a:normAutofit/>
          </a:bodyPr>
          <a:lstStyle/>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114300" indent="0">
              <a:buNone/>
            </a:pPr>
            <a:r>
              <a:rPr lang="en-US" sz="1800" b="1" dirty="0">
                <a:latin typeface="Times New Roman" panose="02020603050405020304" pitchFamily="18" charset="0"/>
                <a:cs typeface="Times New Roman" panose="02020603050405020304" pitchFamily="18" charset="0"/>
              </a:rPr>
              <a:t>Insights</a:t>
            </a:r>
          </a:p>
          <a:p>
            <a:r>
              <a:rPr lang="en-US" sz="1600" dirty="0">
                <a:latin typeface="Times New Roman" panose="02020603050405020304" pitchFamily="18" charset="0"/>
                <a:cs typeface="Times New Roman" panose="02020603050405020304" pitchFamily="18" charset="0"/>
              </a:rPr>
              <a:t>The Average GPA of embedded systems is more compared to others- </a:t>
            </a:r>
          </a:p>
          <a:p>
            <a:r>
              <a:rPr lang="en-US" sz="1600" dirty="0">
                <a:latin typeface="Times New Roman" panose="02020603050405020304" pitchFamily="18" charset="0"/>
                <a:cs typeface="Times New Roman" panose="02020603050405020304" pitchFamily="18" charset="0"/>
              </a:rPr>
              <a:t>There are less GPA for others , metallurgical engineering compared to others..</a:t>
            </a:r>
            <a:endParaRPr lang="en-IN" sz="16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15CF94A8-2FCF-3821-6FBE-FD049F555986}"/>
              </a:ext>
            </a:extLst>
          </p:cNvPr>
          <p:cNvSpPr>
            <a:spLocks noGrp="1"/>
          </p:cNvSpPr>
          <p:nvPr>
            <p:ph type="body" idx="2"/>
          </p:nvPr>
        </p:nvSpPr>
        <p:spPr>
          <a:xfrm>
            <a:off x="6172200" y="1395167"/>
            <a:ext cx="5181600" cy="4781796"/>
          </a:xfrm>
        </p:spPr>
        <p:txBody>
          <a:bodyPr>
            <a:normAutofit fontScale="92500"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pPr marL="114300" indent="0">
              <a:buNone/>
            </a:pPr>
            <a:r>
              <a:rPr lang="en-US" sz="1900" b="1" dirty="0">
                <a:latin typeface="Times New Roman" panose="02020603050405020304" pitchFamily="18" charset="0"/>
                <a:cs typeface="Times New Roman" panose="02020603050405020304" pitchFamily="18" charset="0"/>
              </a:rPr>
              <a:t>Insights</a:t>
            </a:r>
          </a:p>
          <a:p>
            <a:r>
              <a:rPr lang="en-US" sz="1700" dirty="0">
                <a:latin typeface="Times New Roman" panose="02020603050405020304" pitchFamily="18" charset="0"/>
                <a:cs typeface="Times New Roman" panose="02020603050405020304" pitchFamily="18" charset="0"/>
              </a:rPr>
              <a:t>The Average salary of application developer is more compared to other designations.</a:t>
            </a:r>
          </a:p>
          <a:p>
            <a:r>
              <a:rPr lang="en-US" sz="1700" dirty="0">
                <a:latin typeface="Times New Roman" panose="02020603050405020304" pitchFamily="18" charset="0"/>
                <a:cs typeface="Times New Roman" panose="02020603050405020304" pitchFamily="18" charset="0"/>
              </a:rPr>
              <a:t>There are less salaries for admin assistant and aircraft technician</a:t>
            </a:r>
            <a:r>
              <a:rPr lang="en-US" dirty="0"/>
              <a:t>.</a:t>
            </a:r>
            <a:endParaRPr lang="en-IN" dirty="0"/>
          </a:p>
        </p:txBody>
      </p:sp>
      <p:pic>
        <p:nvPicPr>
          <p:cNvPr id="6" name="Picture 5">
            <a:extLst>
              <a:ext uri="{FF2B5EF4-FFF2-40B4-BE49-F238E27FC236}">
                <a16:creationId xmlns:a16="http://schemas.microsoft.com/office/drawing/2014/main" id="{21EB0F2F-7877-78B4-47D0-8551BB7446B6}"/>
              </a:ext>
            </a:extLst>
          </p:cNvPr>
          <p:cNvPicPr>
            <a:picLocks noChangeAspect="1"/>
          </p:cNvPicPr>
          <p:nvPr/>
        </p:nvPicPr>
        <p:blipFill>
          <a:blip r:embed="rId2"/>
          <a:stretch>
            <a:fillRect/>
          </a:stretch>
        </p:blipFill>
        <p:spPr>
          <a:xfrm>
            <a:off x="943324" y="1355103"/>
            <a:ext cx="5152675" cy="3311165"/>
          </a:xfrm>
          <a:prstGeom prst="rect">
            <a:avLst/>
          </a:prstGeom>
        </p:spPr>
      </p:pic>
      <p:pic>
        <p:nvPicPr>
          <p:cNvPr id="8" name="Picture 7">
            <a:extLst>
              <a:ext uri="{FF2B5EF4-FFF2-40B4-BE49-F238E27FC236}">
                <a16:creationId xmlns:a16="http://schemas.microsoft.com/office/drawing/2014/main" id="{72EC1219-ADC2-95D8-EF9C-94842A0D043E}"/>
              </a:ext>
            </a:extLst>
          </p:cNvPr>
          <p:cNvPicPr>
            <a:picLocks noChangeAspect="1"/>
          </p:cNvPicPr>
          <p:nvPr/>
        </p:nvPicPr>
        <p:blipFill>
          <a:blip r:embed="rId3"/>
          <a:stretch>
            <a:fillRect/>
          </a:stretch>
        </p:blipFill>
        <p:spPr>
          <a:xfrm>
            <a:off x="6201122" y="1477611"/>
            <a:ext cx="5257801" cy="2802158"/>
          </a:xfrm>
          <a:prstGeom prst="rect">
            <a:avLst/>
          </a:prstGeom>
        </p:spPr>
      </p:pic>
    </p:spTree>
    <p:extLst>
      <p:ext uri="{BB962C8B-B14F-4D97-AF65-F5344CB8AC3E}">
        <p14:creationId xmlns:p14="http://schemas.microsoft.com/office/powerpoint/2010/main" val="4185677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B0DA4-601C-1C23-EED5-AB31B745BDA2}"/>
              </a:ext>
            </a:extLst>
          </p:cNvPr>
          <p:cNvSpPr>
            <a:spLocks noGrp="1"/>
          </p:cNvSpPr>
          <p:nvPr>
            <p:ph type="title"/>
          </p:nvPr>
        </p:nvSpPr>
        <p:spPr>
          <a:xfrm>
            <a:off x="838200" y="365126"/>
            <a:ext cx="10515600" cy="464433"/>
          </a:xfrm>
        </p:spPr>
        <p:txBody>
          <a:bodyPr>
            <a:normAutofit fontScale="90000"/>
          </a:bodyPr>
          <a:lstStyle/>
          <a:p>
            <a:pPr algn="ctr"/>
            <a:r>
              <a:rPr lang="en-IN" b="1" dirty="0"/>
              <a:t>Multivariate Analysis</a:t>
            </a:r>
          </a:p>
        </p:txBody>
      </p:sp>
      <p:sp>
        <p:nvSpPr>
          <p:cNvPr id="5" name="Text Placeholder 3">
            <a:extLst>
              <a:ext uri="{FF2B5EF4-FFF2-40B4-BE49-F238E27FC236}">
                <a16:creationId xmlns:a16="http://schemas.microsoft.com/office/drawing/2014/main" id="{96F50B48-C860-69AF-2443-84C60A365809}"/>
              </a:ext>
            </a:extLst>
          </p:cNvPr>
          <p:cNvSpPr>
            <a:spLocks noGrp="1"/>
          </p:cNvSpPr>
          <p:nvPr>
            <p:ph type="body" idx="1"/>
          </p:nvPr>
        </p:nvSpPr>
        <p:spPr>
          <a:xfrm>
            <a:off x="122238" y="1017588"/>
            <a:ext cx="11906250" cy="5159375"/>
          </a:xfrm>
        </p:spPr>
        <p:txBody>
          <a:bodyPr/>
          <a:lstStyle/>
          <a:p>
            <a:endParaRPr lang="en-IN" dirty="0"/>
          </a:p>
        </p:txBody>
      </p:sp>
      <p:pic>
        <p:nvPicPr>
          <p:cNvPr id="7" name="Picture 6">
            <a:extLst>
              <a:ext uri="{FF2B5EF4-FFF2-40B4-BE49-F238E27FC236}">
                <a16:creationId xmlns:a16="http://schemas.microsoft.com/office/drawing/2014/main" id="{9FFEDEFC-CEF6-5AD1-0E0B-FE57CE5C95B2}"/>
              </a:ext>
            </a:extLst>
          </p:cNvPr>
          <p:cNvPicPr>
            <a:picLocks noChangeAspect="1"/>
          </p:cNvPicPr>
          <p:nvPr/>
        </p:nvPicPr>
        <p:blipFill>
          <a:blip r:embed="rId2"/>
          <a:stretch>
            <a:fillRect/>
          </a:stretch>
        </p:blipFill>
        <p:spPr>
          <a:xfrm>
            <a:off x="122238" y="1017588"/>
            <a:ext cx="6778183" cy="5270772"/>
          </a:xfrm>
          <a:prstGeom prst="rect">
            <a:avLst/>
          </a:prstGeom>
        </p:spPr>
      </p:pic>
      <p:pic>
        <p:nvPicPr>
          <p:cNvPr id="9" name="Picture 8">
            <a:extLst>
              <a:ext uri="{FF2B5EF4-FFF2-40B4-BE49-F238E27FC236}">
                <a16:creationId xmlns:a16="http://schemas.microsoft.com/office/drawing/2014/main" id="{36497985-6BEC-CD37-2AC1-227B235C5C85}"/>
              </a:ext>
            </a:extLst>
          </p:cNvPr>
          <p:cNvPicPr>
            <a:picLocks noChangeAspect="1"/>
          </p:cNvPicPr>
          <p:nvPr/>
        </p:nvPicPr>
        <p:blipFill>
          <a:blip r:embed="rId3"/>
          <a:stretch>
            <a:fillRect/>
          </a:stretch>
        </p:blipFill>
        <p:spPr>
          <a:xfrm>
            <a:off x="6900421" y="1017587"/>
            <a:ext cx="5128067" cy="5159375"/>
          </a:xfrm>
          <a:prstGeom prst="rect">
            <a:avLst/>
          </a:prstGeom>
        </p:spPr>
      </p:pic>
    </p:spTree>
    <p:extLst>
      <p:ext uri="{BB962C8B-B14F-4D97-AF65-F5344CB8AC3E}">
        <p14:creationId xmlns:p14="http://schemas.microsoft.com/office/powerpoint/2010/main" val="3697217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A9DB6-A68B-2356-F8F8-CD40ED18F6B6}"/>
              </a:ext>
            </a:extLst>
          </p:cNvPr>
          <p:cNvSpPr>
            <a:spLocks noGrp="1"/>
          </p:cNvSpPr>
          <p:nvPr>
            <p:ph type="title"/>
          </p:nvPr>
        </p:nvSpPr>
        <p:spPr>
          <a:xfrm>
            <a:off x="838200" y="365125"/>
            <a:ext cx="10515600" cy="455007"/>
          </a:xfrm>
        </p:spPr>
        <p:txBody>
          <a:bodyPr>
            <a:normAutofit fontScale="90000"/>
          </a:bodyPr>
          <a:lstStyle/>
          <a:p>
            <a:pPr algn="ctr"/>
            <a:r>
              <a:rPr lang="en-IN" b="1" dirty="0"/>
              <a:t>Multivariate Analysis</a:t>
            </a:r>
          </a:p>
        </p:txBody>
      </p:sp>
      <p:sp>
        <p:nvSpPr>
          <p:cNvPr id="5" name="Text Placeholder 3">
            <a:extLst>
              <a:ext uri="{FF2B5EF4-FFF2-40B4-BE49-F238E27FC236}">
                <a16:creationId xmlns:a16="http://schemas.microsoft.com/office/drawing/2014/main" id="{BBA62553-CB15-1E9E-47D1-5AB100BD784A}"/>
              </a:ext>
            </a:extLst>
          </p:cNvPr>
          <p:cNvSpPr>
            <a:spLocks noGrp="1"/>
          </p:cNvSpPr>
          <p:nvPr>
            <p:ph type="body" idx="1"/>
          </p:nvPr>
        </p:nvSpPr>
        <p:spPr>
          <a:xfrm>
            <a:off x="838200" y="1046163"/>
            <a:ext cx="10718800" cy="5130800"/>
          </a:xfrm>
        </p:spPr>
        <p:txBody>
          <a:bodyPr/>
          <a:lstStyle/>
          <a:p>
            <a:endParaRPr lang="en-IN" dirty="0"/>
          </a:p>
        </p:txBody>
      </p:sp>
      <p:pic>
        <p:nvPicPr>
          <p:cNvPr id="7" name="Picture 6">
            <a:extLst>
              <a:ext uri="{FF2B5EF4-FFF2-40B4-BE49-F238E27FC236}">
                <a16:creationId xmlns:a16="http://schemas.microsoft.com/office/drawing/2014/main" id="{70B7055E-130B-4CAD-CE4B-B44464341925}"/>
              </a:ext>
            </a:extLst>
          </p:cNvPr>
          <p:cNvPicPr>
            <a:picLocks noChangeAspect="1"/>
          </p:cNvPicPr>
          <p:nvPr/>
        </p:nvPicPr>
        <p:blipFill>
          <a:blip r:embed="rId2"/>
          <a:stretch>
            <a:fillRect/>
          </a:stretch>
        </p:blipFill>
        <p:spPr>
          <a:xfrm>
            <a:off x="763571" y="1046164"/>
            <a:ext cx="10793429" cy="5221532"/>
          </a:xfrm>
          <a:prstGeom prst="rect">
            <a:avLst/>
          </a:prstGeom>
        </p:spPr>
      </p:pic>
    </p:spTree>
    <p:extLst>
      <p:ext uri="{BB962C8B-B14F-4D97-AF65-F5344CB8AC3E}">
        <p14:creationId xmlns:p14="http://schemas.microsoft.com/office/powerpoint/2010/main" val="3018958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8302-65F0-61F4-A132-394ED09955A7}"/>
              </a:ext>
            </a:extLst>
          </p:cNvPr>
          <p:cNvSpPr>
            <a:spLocks noGrp="1"/>
          </p:cNvSpPr>
          <p:nvPr>
            <p:ph type="title"/>
          </p:nvPr>
        </p:nvSpPr>
        <p:spPr>
          <a:xfrm>
            <a:off x="838200" y="365125"/>
            <a:ext cx="10515600" cy="803799"/>
          </a:xfrm>
        </p:spPr>
        <p:txBody>
          <a:bodyPr/>
          <a:lstStyle/>
          <a:p>
            <a:pPr algn="ctr"/>
            <a:r>
              <a:rPr lang="en-IN" b="1" dirty="0"/>
              <a:t>Observations</a:t>
            </a:r>
          </a:p>
        </p:txBody>
      </p:sp>
      <p:sp>
        <p:nvSpPr>
          <p:cNvPr id="5" name="Rectangle 1">
            <a:extLst>
              <a:ext uri="{FF2B5EF4-FFF2-40B4-BE49-F238E27FC236}">
                <a16:creationId xmlns:a16="http://schemas.microsoft.com/office/drawing/2014/main" id="{5F3A6AA5-2570-3F18-C42E-2EF02A54CAFD}"/>
              </a:ext>
            </a:extLst>
          </p:cNvPr>
          <p:cNvSpPr>
            <a:spLocks noGrp="1" noChangeArrowheads="1"/>
          </p:cNvSpPr>
          <p:nvPr>
            <p:ph type="body" idx="1"/>
          </p:nvPr>
        </p:nvSpPr>
        <p:spPr bwMode="auto">
          <a:xfrm>
            <a:off x="131975" y="2224953"/>
            <a:ext cx="11897109"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Salary Distribution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Average salaries vary significantly across different job roles, with higher pay observed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technical positions such as Software Engineer and Programming Analyst.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Specialization Impact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Graduates with Computer Science and IT specializations generally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receive higher compensation compared to other fields, indicating a strong demand for tech-related skills.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Gender Disparity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There is an uneven gender distribution, with male candidates outnumbering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females in most technical roles, suggesting a potential gender imbalance.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College Tier Influence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Graduates from Tier 1 colleges tend to have higher starting salaries compared to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Tier 2 and Tier 3 college graduates, showing the impact of institutional reputation.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Skills Correlation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Technical and analytical skills like programming, along with behavioral traits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conscientiousness, are positively correlated with higher salaries and job placements. </a:t>
            </a:r>
          </a:p>
        </p:txBody>
      </p:sp>
    </p:spTree>
    <p:extLst>
      <p:ext uri="{BB962C8B-B14F-4D97-AF65-F5344CB8AC3E}">
        <p14:creationId xmlns:p14="http://schemas.microsoft.com/office/powerpoint/2010/main" val="403512660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580</Words>
  <Application>Microsoft Office PowerPoint</Application>
  <PresentationFormat>Widescreen</PresentationFormat>
  <Paragraphs>181</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Libre Baskerville</vt:lpstr>
      <vt:lpstr>Lato Black</vt:lpstr>
      <vt:lpstr>Times New Roman</vt:lpstr>
      <vt:lpstr>Arial</vt:lpstr>
      <vt:lpstr>Office Theme</vt:lpstr>
      <vt:lpstr>PowerPoint Presentation</vt:lpstr>
      <vt:lpstr>PowerPoint Presentation</vt:lpstr>
      <vt:lpstr>Objective</vt:lpstr>
      <vt:lpstr>Summary of Data</vt:lpstr>
      <vt:lpstr>Univariate Analysis</vt:lpstr>
      <vt:lpstr>Bivariate Analysis</vt:lpstr>
      <vt:lpstr>Multivariate Analysis</vt:lpstr>
      <vt:lpstr>Multivariate Analysis</vt:lpstr>
      <vt:lpstr>Observations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Raghottam Patwari</cp:lastModifiedBy>
  <cp:revision>2</cp:revision>
  <dcterms:created xsi:type="dcterms:W3CDTF">2021-02-16T05:19:01Z</dcterms:created>
  <dcterms:modified xsi:type="dcterms:W3CDTF">2024-10-07T14:31:58Z</dcterms:modified>
</cp:coreProperties>
</file>