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92" r:id="rId5"/>
    <p:sldId id="363" r:id="rId6"/>
    <p:sldId id="329" r:id="rId7"/>
    <p:sldId id="362" r:id="rId8"/>
    <p:sldId id="293" r:id="rId9"/>
    <p:sldId id="361" r:id="rId10"/>
    <p:sldId id="364" r:id="rId11"/>
    <p:sldId id="344" r:id="rId12"/>
    <p:sldId id="365" r:id="rId13"/>
  </p:sldIdLst>
  <p:sldSz cx="9144000" cy="5143500" type="screen16x9"/>
  <p:notesSz cx="6858000" cy="9144000"/>
  <p:embeddedFontLst>
    <p:embeddedFont>
      <p:font typeface="Quantico" panose="020B0604020202020204" charset="0"/>
      <p:regular r:id="rId15"/>
      <p:bold r:id="rId16"/>
      <p:italic r:id="rId17"/>
      <p:boldItalic r:id="rId18"/>
    </p:embeddedFont>
    <p:embeddedFont>
      <p:font typeface="Source Code Pr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E387D-2A09-45DE-9C16-221C53B15993}">
  <a:tblStyle styleId="{FD0E387D-2A09-45DE-9C16-221C53B159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658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92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07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1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79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33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7741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35774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648119" y="1485457"/>
            <a:ext cx="5755221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Capston Project </a:t>
            </a:r>
            <a:r>
              <a:rPr lang="en" dirty="0" smtClean="0"/>
              <a:t/>
            </a:r>
            <a:br>
              <a:rPr lang="en" dirty="0" smtClean="0"/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755810" y="3256710"/>
            <a:ext cx="353984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Student name:</a:t>
            </a:r>
            <a:br>
              <a:rPr lang="en" dirty="0"/>
            </a:br>
            <a:r>
              <a:rPr lang="en" dirty="0" smtClean="0"/>
              <a:t>Raghad abdullah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Supesvised by: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Eng. Mohannad 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64" y="3256710"/>
            <a:ext cx="1062965" cy="1114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44" y="1168862"/>
            <a:ext cx="1062965" cy="774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6159" y="367615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rgbClr val="FFFF00"/>
                </a:solidFill>
              </a:rPr>
              <a:t>&lt;/</a:t>
            </a:r>
            <a:r>
              <a:rPr lang="en" sz="3200" dirty="0"/>
              <a:t> Detection Steps :</a:t>
            </a:r>
            <a:r>
              <a:rPr lang="en-US" sz="3200" dirty="0" smtClean="0"/>
              <a:t> "Rana" </a:t>
            </a:r>
            <a:r>
              <a:rPr lang="en-US" sz="3200" dirty="0"/>
              <a:t>server</a:t>
            </a:r>
            <a:r>
              <a:rPr lang="en" sz="3200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2797" y="1295477"/>
            <a:ext cx="8390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Privilege Escalation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ource Code Pro"/>
              <a:ea typeface="Source Code Pro"/>
              <a:cs typeface="Source Code Pro"/>
            </a:endParaRP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Screen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Vulnerability: Privilege escalation potential through 'screen' tool.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Evidence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: Script in '/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tmp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directory leveraging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'screen' vulnerability.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Attribution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Challenge: No logs indicate '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ragh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 or 'root' created these files.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1064" y="3185977"/>
            <a:ext cx="6881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Key Insights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: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ource Code Pro"/>
              <a:ea typeface="Source Code Pro"/>
              <a:cs typeface="Source Code Pro"/>
            </a:endParaRP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Vulnerable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Software: '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maltrail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', 'screen' version poses severe threats.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Indicators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: Remote attacks, potential privilege escalation by exploiting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0679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43" y="485499"/>
            <a:ext cx="7704000" cy="576000"/>
          </a:xfrm>
        </p:spPr>
        <p:txBody>
          <a:bodyPr/>
          <a:lstStyle/>
          <a:p>
            <a:r>
              <a:rPr lang="en" sz="3600" dirty="0" smtClean="0">
                <a:solidFill>
                  <a:srgbClr val="00B0F0"/>
                </a:solidFill>
              </a:rPr>
              <a:t>&lt;/</a:t>
            </a:r>
            <a:r>
              <a:rPr lang="en" sz="3200" dirty="0"/>
              <a:t> Action Taken : </a:t>
            </a:r>
            <a:r>
              <a:rPr lang="en-US" sz="3200" dirty="0"/>
              <a:t>"Rana"</a:t>
            </a:r>
            <a:r>
              <a:rPr lang="en-US" sz="3200" b="1" dirty="0" smtClean="0"/>
              <a:t> </a:t>
            </a:r>
            <a:r>
              <a:rPr lang="en-US" sz="3200" b="1" dirty="0"/>
              <a:t>server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" sz="3200" dirty="0"/>
              <a:t/>
            </a:r>
            <a:br>
              <a:rPr lang="en" sz="320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7600" y="1378600"/>
            <a:ext cx="685352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Immediate Actions: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Upgrade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Maltrail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 to the latest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version or Consider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setting the shell to false for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Maltrail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.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Review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and restrict unnecessary permissions on 'Screen Tool'.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Update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'Screen Tool' to the version with enhanced 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logfile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permission checks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.</a:t>
            </a:r>
          </a:p>
          <a:p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Enforce user authentication for FTP access.</a:t>
            </a:r>
          </a:p>
          <a:p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1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050" y="407297"/>
            <a:ext cx="7704000" cy="576000"/>
          </a:xfrm>
        </p:spPr>
        <p:txBody>
          <a:bodyPr/>
          <a:lstStyle/>
          <a:p>
            <a:r>
              <a:rPr lang="en-US" dirty="0" smtClean="0"/>
              <a:t>&lt;/Conclusion: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1177" y="1258695"/>
            <a:ext cx="8422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What We Learned:</a:t>
            </a:r>
          </a:p>
          <a:p>
            <a:pPr lvl="1"/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Found problems</a:t>
            </a:r>
          </a:p>
          <a:p>
            <a:pPr lvl="1"/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Dealt with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clever 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Attacks Moved quickly</a:t>
            </a:r>
          </a:p>
          <a:p>
            <a:pPr lvl="1"/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                    Key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Strategies: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                         Spot issues fast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                         Strengthened defenses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                         Kept software up-to-date</a:t>
            </a: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Action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Priority: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Acted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fast in 'Ubuntu'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and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'Rana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breaches</a:t>
            </a:r>
          </a:p>
          <a:p>
            <a:pPr lvl="1"/>
            <a:r>
              <a:rPr lang="en-US" sz="18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                  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Stay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Vigilant: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                           Importance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of </a:t>
            </a:r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 lvl="1"/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                           staying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on top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of cybersecurity</a:t>
            </a:r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endParaRPr lang="en-US" dirty="0">
              <a:solidFill>
                <a:schemeClr val="accent4"/>
              </a:solidFill>
              <a:latin typeface="Source Code Pro"/>
              <a:ea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7335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517793" y="661276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</a:t>
            </a:r>
            <a:r>
              <a:rPr lang="en" sz="3600" dirty="0" smtClean="0">
                <a:solidFill>
                  <a:schemeClr val="accent2"/>
                </a:solidFill>
              </a:rPr>
              <a:t> </a:t>
            </a:r>
            <a:r>
              <a:rPr lang="en" sz="3600" dirty="0" smtClean="0">
                <a:solidFill>
                  <a:schemeClr val="tx1"/>
                </a:solidFill>
              </a:rPr>
              <a:t>Objective :</a:t>
            </a:r>
            <a:r>
              <a:rPr lang="en" sz="3600" dirty="0" smtClean="0">
                <a:solidFill>
                  <a:schemeClr val="accent2"/>
                </a:solidFill>
              </a:rPr>
              <a:t> </a:t>
            </a:r>
            <a:endParaRPr sz="3600"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973388" y="1492562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400" dirty="0" smtClean="0"/>
              <a:t>Introduction 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" sz="11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400" dirty="0" smtClean="0"/>
              <a:t>Attacke Side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" sz="1050" dirty="0" smtClean="0"/>
          </a:p>
          <a:p>
            <a:pPr>
              <a:lnSpc>
                <a:spcPct val="150000"/>
              </a:lnSpc>
            </a:pPr>
            <a:r>
              <a:rPr lang="en" sz="2400" dirty="0"/>
              <a:t>Detection Steps</a:t>
            </a:r>
          </a:p>
          <a:p>
            <a:pPr>
              <a:lnSpc>
                <a:spcPct val="150000"/>
              </a:lnSpc>
            </a:pPr>
            <a:r>
              <a:rPr lang="en" sz="2400" dirty="0" smtClean="0"/>
              <a:t>Action Taken </a:t>
            </a:r>
            <a:endParaRPr lang="en" sz="2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93" y="1657876"/>
            <a:ext cx="4417764" cy="2525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78023" y="4788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>
                <a:solidFill>
                  <a:schemeClr val="lt2"/>
                </a:solidFill>
              </a:rPr>
              <a:t>&lt;/</a:t>
            </a:r>
            <a:r>
              <a:rPr lang="en" sz="4000" dirty="0"/>
              <a:t> </a:t>
            </a:r>
            <a:r>
              <a:rPr lang="en" sz="4000" dirty="0" smtClean="0"/>
              <a:t>Introduction :</a:t>
            </a:r>
            <a:endParaRPr sz="3600" dirty="0"/>
          </a:p>
        </p:txBody>
      </p:sp>
      <p:sp>
        <p:nvSpPr>
          <p:cNvPr id="110" name="Google Shape;110;p17"/>
          <p:cNvSpPr txBox="1"/>
          <p:nvPr/>
        </p:nvSpPr>
        <p:spPr>
          <a:xfrm>
            <a:off x="317858" y="3005122"/>
            <a:ext cx="2156567" cy="43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What were done in this Project </a:t>
            </a:r>
            <a:endParaRPr sz="20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1877" y="2723445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3286051" y="1440638"/>
            <a:ext cx="4472319" cy="468398"/>
            <a:chOff x="3954503" y="1537237"/>
            <a:chExt cx="3714501" cy="468398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3954503" y="1537237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O</a:t>
              </a:r>
              <a:r>
                <a:rPr lang="en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ur Network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5333718" y="1548435"/>
              <a:ext cx="233528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-US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‘Ubuntu’ and ‘rana’ Servers .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3222238" y="1956437"/>
            <a:ext cx="5182338" cy="944879"/>
            <a:chOff x="3744841" y="2266606"/>
            <a:chExt cx="3742395" cy="645332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3744841" y="2266606"/>
              <a:ext cx="19317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Vulnerabilities </a:t>
              </a:r>
              <a:endParaRPr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4990113" y="2454738"/>
              <a:ext cx="249712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Privilage esclation,RCE ,SQL Injection.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3222238" y="2861364"/>
            <a:ext cx="5344755" cy="652134"/>
            <a:chOff x="3823604" y="3014507"/>
            <a:chExt cx="3729935" cy="652134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823604" y="3014507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Detecting</a:t>
              </a:r>
              <a:endParaRPr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5030745" y="3084001"/>
              <a:ext cx="2522794" cy="582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Using Spunk Tool , monitore the log files and take access to the servers with owners permission . 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3222238" y="3778093"/>
            <a:ext cx="5291528" cy="550183"/>
            <a:chOff x="3814691" y="3957065"/>
            <a:chExt cx="3247645" cy="550183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3814691" y="3957065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Mitigation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4873037" y="4050048"/>
              <a:ext cx="21892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Make the needed Updates and change some configurations . </a:t>
              </a:r>
            </a:p>
          </p:txBody>
        </p:sp>
      </p:grpSp>
      <p:cxnSp>
        <p:nvCxnSpPr>
          <p:cNvPr id="125" name="Google Shape;125;p17"/>
          <p:cNvCxnSpPr/>
          <p:nvPr/>
        </p:nvCxnSpPr>
        <p:spPr>
          <a:xfrm flipV="1">
            <a:off x="2264665" y="1696149"/>
            <a:ext cx="1021386" cy="13601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2266722" y="3042242"/>
            <a:ext cx="1021387" cy="9591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/>
          <p:nvPr/>
        </p:nvCxnSpPr>
        <p:spPr>
          <a:xfrm flipV="1">
            <a:off x="2272525" y="2291150"/>
            <a:ext cx="1003583" cy="7450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2292065" y="3056247"/>
            <a:ext cx="964501" cy="465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" name="Google Shape;140;p17"/>
          <p:cNvGrpSpPr/>
          <p:nvPr/>
        </p:nvGrpSpPr>
        <p:grpSpPr>
          <a:xfrm>
            <a:off x="8609247" y="2131189"/>
            <a:ext cx="347435" cy="345534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40;p17"/>
          <p:cNvGrpSpPr/>
          <p:nvPr/>
        </p:nvGrpSpPr>
        <p:grpSpPr>
          <a:xfrm>
            <a:off x="8618019" y="3828638"/>
            <a:ext cx="347435" cy="345534"/>
            <a:chOff x="3527780" y="2885263"/>
            <a:chExt cx="347435" cy="345534"/>
          </a:xfrm>
        </p:grpSpPr>
        <p:sp>
          <p:nvSpPr>
            <p:cNvPr id="74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396;p21"/>
          <p:cNvGrpSpPr/>
          <p:nvPr/>
        </p:nvGrpSpPr>
        <p:grpSpPr>
          <a:xfrm>
            <a:off x="8588621" y="1440638"/>
            <a:ext cx="368061" cy="354567"/>
            <a:chOff x="3784075" y="2694069"/>
            <a:chExt cx="495271" cy="495302"/>
          </a:xfrm>
        </p:grpSpPr>
        <p:sp>
          <p:nvSpPr>
            <p:cNvPr id="107" name="Google Shape;397;p21"/>
            <p:cNvSpPr/>
            <p:nvPr/>
          </p:nvSpPr>
          <p:spPr>
            <a:xfrm>
              <a:off x="3990707" y="2694069"/>
              <a:ext cx="288639" cy="239042"/>
            </a:xfrm>
            <a:custGeom>
              <a:avLst/>
              <a:gdLst/>
              <a:ahLst/>
              <a:cxnLst/>
              <a:rect l="l" t="t" r="r" b="b"/>
              <a:pathLst>
                <a:path w="9556" h="7914" extrusionOk="0">
                  <a:moveTo>
                    <a:pt x="8273" y="481"/>
                  </a:moveTo>
                  <a:cubicBezTo>
                    <a:pt x="8715" y="481"/>
                    <a:pt x="9076" y="841"/>
                    <a:pt x="9076" y="1284"/>
                  </a:cubicBezTo>
                  <a:lnTo>
                    <a:pt x="9076" y="5449"/>
                  </a:lnTo>
                  <a:cubicBezTo>
                    <a:pt x="9076" y="5892"/>
                    <a:pt x="8715" y="6253"/>
                    <a:pt x="8273" y="6253"/>
                  </a:cubicBezTo>
                  <a:lnTo>
                    <a:pt x="1283" y="6253"/>
                  </a:lnTo>
                  <a:cubicBezTo>
                    <a:pt x="841" y="6253"/>
                    <a:pt x="481" y="5892"/>
                    <a:pt x="481" y="5449"/>
                  </a:cubicBezTo>
                  <a:lnTo>
                    <a:pt x="481" y="1284"/>
                  </a:lnTo>
                  <a:cubicBezTo>
                    <a:pt x="481" y="841"/>
                    <a:pt x="841" y="481"/>
                    <a:pt x="1283" y="481"/>
                  </a:cubicBezTo>
                  <a:close/>
                  <a:moveTo>
                    <a:pt x="6131" y="6731"/>
                  </a:moveTo>
                  <a:cubicBezTo>
                    <a:pt x="6156" y="6732"/>
                    <a:pt x="6179" y="6746"/>
                    <a:pt x="6189" y="6770"/>
                  </a:cubicBezTo>
                  <a:lnTo>
                    <a:pt x="6446" y="7340"/>
                  </a:lnTo>
                  <a:cubicBezTo>
                    <a:pt x="6459" y="7367"/>
                    <a:pt x="6450" y="7390"/>
                    <a:pt x="6441" y="7402"/>
                  </a:cubicBezTo>
                  <a:cubicBezTo>
                    <a:pt x="6433" y="7416"/>
                    <a:pt x="6416" y="7432"/>
                    <a:pt x="6388" y="7432"/>
                  </a:cubicBezTo>
                  <a:lnTo>
                    <a:pt x="3168" y="7432"/>
                  </a:lnTo>
                  <a:cubicBezTo>
                    <a:pt x="3140" y="7432"/>
                    <a:pt x="3122" y="7415"/>
                    <a:pt x="3115" y="7402"/>
                  </a:cubicBezTo>
                  <a:cubicBezTo>
                    <a:pt x="3106" y="7390"/>
                    <a:pt x="3099" y="7367"/>
                    <a:pt x="3110" y="7340"/>
                  </a:cubicBezTo>
                  <a:lnTo>
                    <a:pt x="3367" y="6770"/>
                  </a:lnTo>
                  <a:cubicBezTo>
                    <a:pt x="3377" y="6746"/>
                    <a:pt x="3401" y="6731"/>
                    <a:pt x="3426" y="6731"/>
                  </a:cubicBezTo>
                  <a:close/>
                  <a:moveTo>
                    <a:pt x="1283" y="1"/>
                  </a:moveTo>
                  <a:cubicBezTo>
                    <a:pt x="577" y="1"/>
                    <a:pt x="1" y="575"/>
                    <a:pt x="1" y="1284"/>
                  </a:cubicBezTo>
                  <a:lnTo>
                    <a:pt x="1" y="5449"/>
                  </a:lnTo>
                  <a:cubicBezTo>
                    <a:pt x="1" y="6156"/>
                    <a:pt x="576" y="6732"/>
                    <a:pt x="1283" y="6732"/>
                  </a:cubicBezTo>
                  <a:lnTo>
                    <a:pt x="2858" y="6732"/>
                  </a:lnTo>
                  <a:lnTo>
                    <a:pt x="2671" y="7144"/>
                  </a:lnTo>
                  <a:cubicBezTo>
                    <a:pt x="2595" y="7313"/>
                    <a:pt x="2610" y="7507"/>
                    <a:pt x="2710" y="7663"/>
                  </a:cubicBezTo>
                  <a:cubicBezTo>
                    <a:pt x="2811" y="7820"/>
                    <a:pt x="2982" y="7913"/>
                    <a:pt x="3167" y="7913"/>
                  </a:cubicBezTo>
                  <a:lnTo>
                    <a:pt x="6386" y="7913"/>
                  </a:lnTo>
                  <a:cubicBezTo>
                    <a:pt x="6572" y="7913"/>
                    <a:pt x="6743" y="7820"/>
                    <a:pt x="6844" y="7663"/>
                  </a:cubicBezTo>
                  <a:cubicBezTo>
                    <a:pt x="6944" y="7507"/>
                    <a:pt x="6958" y="7313"/>
                    <a:pt x="6882" y="7144"/>
                  </a:cubicBezTo>
                  <a:lnTo>
                    <a:pt x="6696" y="6732"/>
                  </a:lnTo>
                  <a:lnTo>
                    <a:pt x="8270" y="6732"/>
                  </a:lnTo>
                  <a:cubicBezTo>
                    <a:pt x="8976" y="6732"/>
                    <a:pt x="9553" y="6157"/>
                    <a:pt x="9553" y="5449"/>
                  </a:cubicBezTo>
                  <a:lnTo>
                    <a:pt x="9553" y="1284"/>
                  </a:lnTo>
                  <a:cubicBezTo>
                    <a:pt x="9555" y="578"/>
                    <a:pt x="8981" y="1"/>
                    <a:pt x="8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8;p21"/>
            <p:cNvSpPr/>
            <p:nvPr/>
          </p:nvSpPr>
          <p:spPr>
            <a:xfrm>
              <a:off x="4019765" y="2723096"/>
              <a:ext cx="230585" cy="145286"/>
            </a:xfrm>
            <a:custGeom>
              <a:avLst/>
              <a:gdLst/>
              <a:ahLst/>
              <a:cxnLst/>
              <a:rect l="l" t="t" r="r" b="b"/>
              <a:pathLst>
                <a:path w="7634" h="4810" extrusionOk="0">
                  <a:moveTo>
                    <a:pt x="875" y="1"/>
                  </a:moveTo>
                  <a:cubicBezTo>
                    <a:pt x="392" y="1"/>
                    <a:pt x="1" y="392"/>
                    <a:pt x="1" y="874"/>
                  </a:cubicBezTo>
                  <a:lnTo>
                    <a:pt x="1" y="3935"/>
                  </a:lnTo>
                  <a:cubicBezTo>
                    <a:pt x="1" y="4418"/>
                    <a:pt x="392" y="4809"/>
                    <a:pt x="875" y="4809"/>
                  </a:cubicBezTo>
                  <a:lnTo>
                    <a:pt x="4692" y="4809"/>
                  </a:lnTo>
                  <a:cubicBezTo>
                    <a:pt x="4826" y="4809"/>
                    <a:pt x="4933" y="4702"/>
                    <a:pt x="4933" y="4568"/>
                  </a:cubicBezTo>
                  <a:cubicBezTo>
                    <a:pt x="4933" y="4435"/>
                    <a:pt x="4826" y="4329"/>
                    <a:pt x="4692" y="4329"/>
                  </a:cubicBezTo>
                  <a:lnTo>
                    <a:pt x="875" y="4329"/>
                  </a:lnTo>
                  <a:cubicBezTo>
                    <a:pt x="657" y="4329"/>
                    <a:pt x="480" y="4151"/>
                    <a:pt x="480" y="3934"/>
                  </a:cubicBezTo>
                  <a:lnTo>
                    <a:pt x="480" y="873"/>
                  </a:lnTo>
                  <a:cubicBezTo>
                    <a:pt x="480" y="656"/>
                    <a:pt x="657" y="479"/>
                    <a:pt x="875" y="479"/>
                  </a:cubicBezTo>
                  <a:lnTo>
                    <a:pt x="6759" y="479"/>
                  </a:lnTo>
                  <a:cubicBezTo>
                    <a:pt x="6977" y="479"/>
                    <a:pt x="7153" y="656"/>
                    <a:pt x="7153" y="873"/>
                  </a:cubicBezTo>
                  <a:lnTo>
                    <a:pt x="7153" y="3934"/>
                  </a:lnTo>
                  <a:cubicBezTo>
                    <a:pt x="7153" y="4151"/>
                    <a:pt x="6977" y="4329"/>
                    <a:pt x="6759" y="4329"/>
                  </a:cubicBezTo>
                  <a:lnTo>
                    <a:pt x="5809" y="4329"/>
                  </a:lnTo>
                  <a:cubicBezTo>
                    <a:pt x="5676" y="4329"/>
                    <a:pt x="5568" y="4435"/>
                    <a:pt x="5568" y="4568"/>
                  </a:cubicBezTo>
                  <a:cubicBezTo>
                    <a:pt x="5568" y="4702"/>
                    <a:pt x="5675" y="4809"/>
                    <a:pt x="5809" y="4809"/>
                  </a:cubicBezTo>
                  <a:lnTo>
                    <a:pt x="6759" y="4809"/>
                  </a:lnTo>
                  <a:cubicBezTo>
                    <a:pt x="7240" y="4809"/>
                    <a:pt x="7633" y="4418"/>
                    <a:pt x="7633" y="3935"/>
                  </a:cubicBezTo>
                  <a:lnTo>
                    <a:pt x="7633" y="874"/>
                  </a:lnTo>
                  <a:cubicBezTo>
                    <a:pt x="7633" y="393"/>
                    <a:pt x="7241" y="1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;p21"/>
            <p:cNvSpPr/>
            <p:nvPr/>
          </p:nvSpPr>
          <p:spPr>
            <a:xfrm>
              <a:off x="402553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0" y="481"/>
                    <a:pt x="841" y="560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3"/>
                    <a:pt x="661" y="1683"/>
                  </a:cubicBezTo>
                  <a:cubicBezTo>
                    <a:pt x="561" y="1683"/>
                    <a:pt x="480" y="1602"/>
                    <a:pt x="480" y="1502"/>
                  </a:cubicBezTo>
                  <a:lnTo>
                    <a:pt x="480" y="661"/>
                  </a:lnTo>
                  <a:cubicBezTo>
                    <a:pt x="480" y="562"/>
                    <a:pt x="561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7" y="2163"/>
                    <a:pt x="661" y="2163"/>
                  </a:cubicBezTo>
                  <a:cubicBezTo>
                    <a:pt x="1026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;p21"/>
            <p:cNvSpPr/>
            <p:nvPr/>
          </p:nvSpPr>
          <p:spPr>
            <a:xfrm>
              <a:off x="397995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2" y="481"/>
                    <a:pt x="842" y="560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2" y="1683"/>
                    <a:pt x="661" y="1683"/>
                  </a:cubicBezTo>
                  <a:cubicBezTo>
                    <a:pt x="562" y="1683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8" y="2163"/>
                    <a:pt x="661" y="2163"/>
                  </a:cubicBezTo>
                  <a:cubicBezTo>
                    <a:pt x="1027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7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1;p21"/>
            <p:cNvSpPr/>
            <p:nvPr/>
          </p:nvSpPr>
          <p:spPr>
            <a:xfrm>
              <a:off x="3819294" y="3022065"/>
              <a:ext cx="139094" cy="39931"/>
            </a:xfrm>
            <a:custGeom>
              <a:avLst/>
              <a:gdLst/>
              <a:ahLst/>
              <a:cxnLst/>
              <a:rect l="l" t="t" r="r" b="b"/>
              <a:pathLst>
                <a:path w="4605" h="1322" extrusionOk="0">
                  <a:moveTo>
                    <a:pt x="3944" y="482"/>
                  </a:moveTo>
                  <a:cubicBezTo>
                    <a:pt x="4043" y="482"/>
                    <a:pt x="4124" y="563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0" y="762"/>
                    <a:pt x="480" y="662"/>
                  </a:cubicBezTo>
                  <a:cubicBezTo>
                    <a:pt x="480" y="563"/>
                    <a:pt x="561" y="482"/>
                    <a:pt x="662" y="482"/>
                  </a:cubicBezTo>
                  <a:close/>
                  <a:moveTo>
                    <a:pt x="662" y="0"/>
                  </a:moveTo>
                  <a:cubicBezTo>
                    <a:pt x="297" y="0"/>
                    <a:pt x="1" y="297"/>
                    <a:pt x="1" y="661"/>
                  </a:cubicBezTo>
                  <a:cubicBezTo>
                    <a:pt x="1" y="1025"/>
                    <a:pt x="298" y="1322"/>
                    <a:pt x="662" y="1322"/>
                  </a:cubicBezTo>
                  <a:lnTo>
                    <a:pt x="3944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7"/>
                    <a:pt x="4308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2;p21"/>
            <p:cNvSpPr/>
            <p:nvPr/>
          </p:nvSpPr>
          <p:spPr>
            <a:xfrm>
              <a:off x="402553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0" y="481"/>
                    <a:pt x="841" y="562"/>
                    <a:pt x="841" y="661"/>
                  </a:cubicBezTo>
                  <a:lnTo>
                    <a:pt x="841" y="1503"/>
                  </a:lnTo>
                  <a:cubicBezTo>
                    <a:pt x="841" y="1603"/>
                    <a:pt x="760" y="1684"/>
                    <a:pt x="661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7" y="2164"/>
                    <a:pt x="661" y="2164"/>
                  </a:cubicBezTo>
                  <a:cubicBezTo>
                    <a:pt x="1026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3;p21"/>
            <p:cNvSpPr/>
            <p:nvPr/>
          </p:nvSpPr>
          <p:spPr>
            <a:xfrm>
              <a:off x="397995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2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8" y="2164"/>
                    <a:pt x="661" y="2164"/>
                  </a:cubicBezTo>
                  <a:cubicBezTo>
                    <a:pt x="1027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4;p21"/>
            <p:cNvSpPr/>
            <p:nvPr/>
          </p:nvSpPr>
          <p:spPr>
            <a:xfrm>
              <a:off x="3819294" y="3115399"/>
              <a:ext cx="139094" cy="39991"/>
            </a:xfrm>
            <a:custGeom>
              <a:avLst/>
              <a:gdLst/>
              <a:ahLst/>
              <a:cxnLst/>
              <a:rect l="l" t="t" r="r" b="b"/>
              <a:pathLst>
                <a:path w="4605" h="1324" extrusionOk="0">
                  <a:moveTo>
                    <a:pt x="3944" y="481"/>
                  </a:moveTo>
                  <a:cubicBezTo>
                    <a:pt x="4043" y="481"/>
                    <a:pt x="4124" y="562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1" y="762"/>
                    <a:pt x="481" y="662"/>
                  </a:cubicBez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7" y="1"/>
                    <a:pt x="1" y="299"/>
                    <a:pt x="1" y="662"/>
                  </a:cubicBezTo>
                  <a:cubicBezTo>
                    <a:pt x="1" y="1025"/>
                    <a:pt x="298" y="1323"/>
                    <a:pt x="662" y="1323"/>
                  </a:cubicBezTo>
                  <a:lnTo>
                    <a:pt x="3944" y="1323"/>
                  </a:lnTo>
                  <a:cubicBezTo>
                    <a:pt x="3944" y="1323"/>
                    <a:pt x="3945" y="1323"/>
                    <a:pt x="3946" y="1323"/>
                  </a:cubicBezTo>
                  <a:cubicBezTo>
                    <a:pt x="4309" y="1323"/>
                    <a:pt x="4604" y="1026"/>
                    <a:pt x="4604" y="662"/>
                  </a:cubicBezTo>
                  <a:cubicBezTo>
                    <a:pt x="4604" y="297"/>
                    <a:pt x="4307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5;p21"/>
            <p:cNvSpPr/>
            <p:nvPr/>
          </p:nvSpPr>
          <p:spPr>
            <a:xfrm>
              <a:off x="3784075" y="2988115"/>
              <a:ext cx="313105" cy="201256"/>
            </a:xfrm>
            <a:custGeom>
              <a:avLst/>
              <a:gdLst/>
              <a:ahLst/>
              <a:cxnLst/>
              <a:rect l="l" t="t" r="r" b="b"/>
              <a:pathLst>
                <a:path w="10366" h="6663" extrusionOk="0">
                  <a:moveTo>
                    <a:pt x="9215" y="481"/>
                  </a:moveTo>
                  <a:cubicBezTo>
                    <a:pt x="9584" y="481"/>
                    <a:pt x="9884" y="781"/>
                    <a:pt x="9884" y="1150"/>
                  </a:cubicBezTo>
                  <a:lnTo>
                    <a:pt x="9884" y="2422"/>
                  </a:lnTo>
                  <a:cubicBezTo>
                    <a:pt x="9884" y="2791"/>
                    <a:pt x="9584" y="3091"/>
                    <a:pt x="9215" y="3091"/>
                  </a:cubicBezTo>
                  <a:lnTo>
                    <a:pt x="1151" y="3091"/>
                  </a:lnTo>
                  <a:cubicBezTo>
                    <a:pt x="782" y="3091"/>
                    <a:pt x="482" y="2792"/>
                    <a:pt x="482" y="2422"/>
                  </a:cubicBezTo>
                  <a:lnTo>
                    <a:pt x="482" y="1150"/>
                  </a:lnTo>
                  <a:cubicBezTo>
                    <a:pt x="482" y="781"/>
                    <a:pt x="782" y="481"/>
                    <a:pt x="1151" y="481"/>
                  </a:cubicBezTo>
                  <a:close/>
                  <a:moveTo>
                    <a:pt x="1151" y="0"/>
                  </a:moveTo>
                  <a:cubicBezTo>
                    <a:pt x="516" y="0"/>
                    <a:pt x="0" y="516"/>
                    <a:pt x="0" y="1150"/>
                  </a:cubicBezTo>
                  <a:lnTo>
                    <a:pt x="0" y="2422"/>
                  </a:lnTo>
                  <a:cubicBezTo>
                    <a:pt x="0" y="2793"/>
                    <a:pt x="175" y="3122"/>
                    <a:pt x="447" y="3332"/>
                  </a:cubicBezTo>
                  <a:cubicBezTo>
                    <a:pt x="175" y="3542"/>
                    <a:pt x="0" y="3871"/>
                    <a:pt x="0" y="4240"/>
                  </a:cubicBezTo>
                  <a:lnTo>
                    <a:pt x="0" y="5514"/>
                  </a:lnTo>
                  <a:cubicBezTo>
                    <a:pt x="0" y="6148"/>
                    <a:pt x="516" y="6663"/>
                    <a:pt x="1151" y="6663"/>
                  </a:cubicBezTo>
                  <a:lnTo>
                    <a:pt x="1854" y="6663"/>
                  </a:lnTo>
                  <a:cubicBezTo>
                    <a:pt x="1987" y="6663"/>
                    <a:pt x="2095" y="6555"/>
                    <a:pt x="2095" y="6422"/>
                  </a:cubicBezTo>
                  <a:cubicBezTo>
                    <a:pt x="2095" y="6289"/>
                    <a:pt x="1987" y="6183"/>
                    <a:pt x="1854" y="6183"/>
                  </a:cubicBezTo>
                  <a:lnTo>
                    <a:pt x="1151" y="6183"/>
                  </a:lnTo>
                  <a:cubicBezTo>
                    <a:pt x="782" y="6183"/>
                    <a:pt x="482" y="5882"/>
                    <a:pt x="482" y="5514"/>
                  </a:cubicBezTo>
                  <a:lnTo>
                    <a:pt x="482" y="4240"/>
                  </a:lnTo>
                  <a:cubicBezTo>
                    <a:pt x="482" y="3873"/>
                    <a:pt x="782" y="3572"/>
                    <a:pt x="1151" y="3572"/>
                  </a:cubicBezTo>
                  <a:lnTo>
                    <a:pt x="9215" y="3572"/>
                  </a:lnTo>
                  <a:cubicBezTo>
                    <a:pt x="9584" y="3572"/>
                    <a:pt x="9884" y="3872"/>
                    <a:pt x="9884" y="4240"/>
                  </a:cubicBezTo>
                  <a:lnTo>
                    <a:pt x="9884" y="5514"/>
                  </a:lnTo>
                  <a:cubicBezTo>
                    <a:pt x="9884" y="5882"/>
                    <a:pt x="9584" y="6183"/>
                    <a:pt x="9215" y="6183"/>
                  </a:cubicBezTo>
                  <a:lnTo>
                    <a:pt x="2975" y="6183"/>
                  </a:lnTo>
                  <a:cubicBezTo>
                    <a:pt x="2842" y="6183"/>
                    <a:pt x="2734" y="6289"/>
                    <a:pt x="2734" y="6422"/>
                  </a:cubicBezTo>
                  <a:cubicBezTo>
                    <a:pt x="2734" y="6555"/>
                    <a:pt x="2842" y="6663"/>
                    <a:pt x="2975" y="6663"/>
                  </a:cubicBezTo>
                  <a:lnTo>
                    <a:pt x="9215" y="6663"/>
                  </a:lnTo>
                  <a:cubicBezTo>
                    <a:pt x="9849" y="6663"/>
                    <a:pt x="10366" y="6148"/>
                    <a:pt x="10366" y="5514"/>
                  </a:cubicBezTo>
                  <a:lnTo>
                    <a:pt x="10366" y="4240"/>
                  </a:lnTo>
                  <a:cubicBezTo>
                    <a:pt x="10366" y="3871"/>
                    <a:pt x="10191" y="3542"/>
                    <a:pt x="9919" y="3332"/>
                  </a:cubicBezTo>
                  <a:cubicBezTo>
                    <a:pt x="10191" y="3122"/>
                    <a:pt x="10366" y="2793"/>
                    <a:pt x="10366" y="2422"/>
                  </a:cubicBezTo>
                  <a:lnTo>
                    <a:pt x="10366" y="1150"/>
                  </a:lnTo>
                  <a:cubicBezTo>
                    <a:pt x="10366" y="516"/>
                    <a:pt x="9849" y="0"/>
                    <a:pt x="9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6;p21"/>
            <p:cNvSpPr/>
            <p:nvPr/>
          </p:nvSpPr>
          <p:spPr>
            <a:xfrm>
              <a:off x="4119109" y="2949966"/>
              <a:ext cx="110943" cy="141299"/>
            </a:xfrm>
            <a:custGeom>
              <a:avLst/>
              <a:gdLst/>
              <a:ahLst/>
              <a:cxnLst/>
              <a:rect l="l" t="t" r="r" b="b"/>
              <a:pathLst>
                <a:path w="3673" h="4678" extrusionOk="0">
                  <a:moveTo>
                    <a:pt x="2703" y="479"/>
                  </a:moveTo>
                  <a:cubicBezTo>
                    <a:pt x="2883" y="479"/>
                    <a:pt x="3041" y="611"/>
                    <a:pt x="3067" y="794"/>
                  </a:cubicBezTo>
                  <a:cubicBezTo>
                    <a:pt x="3191" y="1650"/>
                    <a:pt x="3015" y="2485"/>
                    <a:pt x="2558" y="3213"/>
                  </a:cubicBezTo>
                  <a:cubicBezTo>
                    <a:pt x="2507" y="3294"/>
                    <a:pt x="2510" y="3397"/>
                    <a:pt x="2563" y="3476"/>
                  </a:cubicBezTo>
                  <a:lnTo>
                    <a:pt x="2734" y="3727"/>
                  </a:lnTo>
                  <a:cubicBezTo>
                    <a:pt x="2798" y="3817"/>
                    <a:pt x="2767" y="3904"/>
                    <a:pt x="2749" y="3938"/>
                  </a:cubicBezTo>
                  <a:cubicBezTo>
                    <a:pt x="2734" y="3971"/>
                    <a:pt x="2685" y="4050"/>
                    <a:pt x="2574" y="4057"/>
                  </a:cubicBezTo>
                  <a:lnTo>
                    <a:pt x="750" y="4194"/>
                  </a:lnTo>
                  <a:cubicBezTo>
                    <a:pt x="743" y="4195"/>
                    <a:pt x="737" y="4195"/>
                    <a:pt x="730" y="4195"/>
                  </a:cubicBezTo>
                  <a:cubicBezTo>
                    <a:pt x="632" y="4195"/>
                    <a:pt x="579" y="4131"/>
                    <a:pt x="559" y="4102"/>
                  </a:cubicBezTo>
                  <a:cubicBezTo>
                    <a:pt x="539" y="4071"/>
                    <a:pt x="495" y="3990"/>
                    <a:pt x="544" y="3890"/>
                  </a:cubicBezTo>
                  <a:lnTo>
                    <a:pt x="1338" y="2242"/>
                  </a:lnTo>
                  <a:cubicBezTo>
                    <a:pt x="1385" y="2141"/>
                    <a:pt x="1476" y="2125"/>
                    <a:pt x="1513" y="2122"/>
                  </a:cubicBezTo>
                  <a:lnTo>
                    <a:pt x="1528" y="2122"/>
                  </a:lnTo>
                  <a:cubicBezTo>
                    <a:pt x="1571" y="2122"/>
                    <a:pt x="1648" y="2135"/>
                    <a:pt x="1704" y="2214"/>
                  </a:cubicBezTo>
                  <a:lnTo>
                    <a:pt x="1779" y="2325"/>
                  </a:lnTo>
                  <a:cubicBezTo>
                    <a:pt x="1825" y="2390"/>
                    <a:pt x="1899" y="2429"/>
                    <a:pt x="1979" y="2429"/>
                  </a:cubicBezTo>
                  <a:cubicBezTo>
                    <a:pt x="1989" y="2429"/>
                    <a:pt x="1999" y="2428"/>
                    <a:pt x="2009" y="2427"/>
                  </a:cubicBezTo>
                  <a:cubicBezTo>
                    <a:pt x="2098" y="2416"/>
                    <a:pt x="2174" y="2355"/>
                    <a:pt x="2204" y="2269"/>
                  </a:cubicBezTo>
                  <a:cubicBezTo>
                    <a:pt x="2359" y="1835"/>
                    <a:pt x="2406" y="1362"/>
                    <a:pt x="2339" y="901"/>
                  </a:cubicBezTo>
                  <a:cubicBezTo>
                    <a:pt x="2324" y="803"/>
                    <a:pt x="2349" y="706"/>
                    <a:pt x="2408" y="628"/>
                  </a:cubicBezTo>
                  <a:cubicBezTo>
                    <a:pt x="2467" y="548"/>
                    <a:pt x="2553" y="497"/>
                    <a:pt x="2650" y="483"/>
                  </a:cubicBezTo>
                  <a:cubicBezTo>
                    <a:pt x="2668" y="480"/>
                    <a:pt x="2685" y="479"/>
                    <a:pt x="2703" y="479"/>
                  </a:cubicBezTo>
                  <a:close/>
                  <a:moveTo>
                    <a:pt x="2699" y="1"/>
                  </a:moveTo>
                  <a:cubicBezTo>
                    <a:pt x="2659" y="1"/>
                    <a:pt x="2618" y="4"/>
                    <a:pt x="2577" y="10"/>
                  </a:cubicBezTo>
                  <a:cubicBezTo>
                    <a:pt x="2353" y="42"/>
                    <a:pt x="2154" y="160"/>
                    <a:pt x="2020" y="343"/>
                  </a:cubicBezTo>
                  <a:cubicBezTo>
                    <a:pt x="1885" y="524"/>
                    <a:pt x="1829" y="748"/>
                    <a:pt x="1861" y="972"/>
                  </a:cubicBezTo>
                  <a:cubicBezTo>
                    <a:pt x="1898" y="1222"/>
                    <a:pt x="1895" y="1475"/>
                    <a:pt x="1851" y="1722"/>
                  </a:cubicBezTo>
                  <a:cubicBezTo>
                    <a:pt x="1754" y="1671"/>
                    <a:pt x="1644" y="1643"/>
                    <a:pt x="1530" y="1643"/>
                  </a:cubicBezTo>
                  <a:cubicBezTo>
                    <a:pt x="1512" y="1643"/>
                    <a:pt x="1493" y="1644"/>
                    <a:pt x="1475" y="1646"/>
                  </a:cubicBezTo>
                  <a:cubicBezTo>
                    <a:pt x="1225" y="1665"/>
                    <a:pt x="1011" y="1811"/>
                    <a:pt x="903" y="2037"/>
                  </a:cubicBezTo>
                  <a:lnTo>
                    <a:pt x="109" y="3686"/>
                  </a:lnTo>
                  <a:cubicBezTo>
                    <a:pt x="0" y="3911"/>
                    <a:pt x="18" y="4170"/>
                    <a:pt x="161" y="4375"/>
                  </a:cubicBezTo>
                  <a:cubicBezTo>
                    <a:pt x="292" y="4568"/>
                    <a:pt x="502" y="4678"/>
                    <a:pt x="730" y="4678"/>
                  </a:cubicBezTo>
                  <a:cubicBezTo>
                    <a:pt x="749" y="4678"/>
                    <a:pt x="766" y="4677"/>
                    <a:pt x="785" y="4676"/>
                  </a:cubicBezTo>
                  <a:lnTo>
                    <a:pt x="2609" y="4538"/>
                  </a:lnTo>
                  <a:cubicBezTo>
                    <a:pt x="2859" y="4519"/>
                    <a:pt x="3073" y="4373"/>
                    <a:pt x="3182" y="4148"/>
                  </a:cubicBezTo>
                  <a:cubicBezTo>
                    <a:pt x="3290" y="3923"/>
                    <a:pt x="3271" y="3664"/>
                    <a:pt x="3130" y="3458"/>
                  </a:cubicBezTo>
                  <a:lnTo>
                    <a:pt x="3044" y="3334"/>
                  </a:lnTo>
                  <a:cubicBezTo>
                    <a:pt x="3498" y="2547"/>
                    <a:pt x="3672" y="1628"/>
                    <a:pt x="3540" y="727"/>
                  </a:cubicBezTo>
                  <a:cubicBezTo>
                    <a:pt x="3479" y="305"/>
                    <a:pt x="3114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7;p21"/>
            <p:cNvSpPr/>
            <p:nvPr/>
          </p:nvSpPr>
          <p:spPr>
            <a:xfrm>
              <a:off x="3833430" y="2792205"/>
              <a:ext cx="110913" cy="141329"/>
            </a:xfrm>
            <a:custGeom>
              <a:avLst/>
              <a:gdLst/>
              <a:ahLst/>
              <a:cxnLst/>
              <a:rect l="l" t="t" r="r" b="b"/>
              <a:pathLst>
                <a:path w="3672" h="4679" extrusionOk="0">
                  <a:moveTo>
                    <a:pt x="2940" y="482"/>
                  </a:moveTo>
                  <a:cubicBezTo>
                    <a:pt x="3038" y="482"/>
                    <a:pt x="3094" y="546"/>
                    <a:pt x="3113" y="574"/>
                  </a:cubicBezTo>
                  <a:cubicBezTo>
                    <a:pt x="3134" y="604"/>
                    <a:pt x="3177" y="685"/>
                    <a:pt x="3128" y="786"/>
                  </a:cubicBezTo>
                  <a:lnTo>
                    <a:pt x="2335" y="2434"/>
                  </a:lnTo>
                  <a:cubicBezTo>
                    <a:pt x="2287" y="2534"/>
                    <a:pt x="2196" y="2551"/>
                    <a:pt x="2159" y="2554"/>
                  </a:cubicBezTo>
                  <a:cubicBezTo>
                    <a:pt x="2156" y="2554"/>
                    <a:pt x="2151" y="2554"/>
                    <a:pt x="2146" y="2554"/>
                  </a:cubicBezTo>
                  <a:cubicBezTo>
                    <a:pt x="2103" y="2554"/>
                    <a:pt x="2023" y="2543"/>
                    <a:pt x="1968" y="2462"/>
                  </a:cubicBezTo>
                  <a:lnTo>
                    <a:pt x="1893" y="2351"/>
                  </a:lnTo>
                  <a:cubicBezTo>
                    <a:pt x="1848" y="2286"/>
                    <a:pt x="1772" y="2247"/>
                    <a:pt x="1694" y="2247"/>
                  </a:cubicBezTo>
                  <a:cubicBezTo>
                    <a:pt x="1684" y="2247"/>
                    <a:pt x="1674" y="2247"/>
                    <a:pt x="1664" y="2249"/>
                  </a:cubicBezTo>
                  <a:cubicBezTo>
                    <a:pt x="1573" y="2260"/>
                    <a:pt x="1499" y="2320"/>
                    <a:pt x="1468" y="2406"/>
                  </a:cubicBezTo>
                  <a:cubicBezTo>
                    <a:pt x="1312" y="2841"/>
                    <a:pt x="1265" y="3314"/>
                    <a:pt x="1333" y="3775"/>
                  </a:cubicBezTo>
                  <a:cubicBezTo>
                    <a:pt x="1347" y="3872"/>
                    <a:pt x="1322" y="3970"/>
                    <a:pt x="1264" y="4047"/>
                  </a:cubicBezTo>
                  <a:cubicBezTo>
                    <a:pt x="1205" y="4127"/>
                    <a:pt x="1120" y="4178"/>
                    <a:pt x="1022" y="4193"/>
                  </a:cubicBezTo>
                  <a:cubicBezTo>
                    <a:pt x="1005" y="4195"/>
                    <a:pt x="987" y="4197"/>
                    <a:pt x="970" y="4197"/>
                  </a:cubicBezTo>
                  <a:cubicBezTo>
                    <a:pt x="789" y="4197"/>
                    <a:pt x="631" y="4065"/>
                    <a:pt x="604" y="3881"/>
                  </a:cubicBezTo>
                  <a:cubicBezTo>
                    <a:pt x="481" y="3027"/>
                    <a:pt x="657" y="2191"/>
                    <a:pt x="1115" y="1464"/>
                  </a:cubicBezTo>
                  <a:cubicBezTo>
                    <a:pt x="1166" y="1383"/>
                    <a:pt x="1163" y="1280"/>
                    <a:pt x="1109" y="1202"/>
                  </a:cubicBezTo>
                  <a:lnTo>
                    <a:pt x="937" y="951"/>
                  </a:lnTo>
                  <a:cubicBezTo>
                    <a:pt x="875" y="860"/>
                    <a:pt x="906" y="772"/>
                    <a:pt x="922" y="739"/>
                  </a:cubicBezTo>
                  <a:cubicBezTo>
                    <a:pt x="937" y="706"/>
                    <a:pt x="988" y="628"/>
                    <a:pt x="1097" y="620"/>
                  </a:cubicBezTo>
                  <a:lnTo>
                    <a:pt x="2923" y="483"/>
                  </a:lnTo>
                  <a:cubicBezTo>
                    <a:pt x="2929" y="483"/>
                    <a:pt x="2934" y="482"/>
                    <a:pt x="2940" y="482"/>
                  </a:cubicBezTo>
                  <a:close/>
                  <a:moveTo>
                    <a:pt x="2942" y="1"/>
                  </a:moveTo>
                  <a:cubicBezTo>
                    <a:pt x="2924" y="1"/>
                    <a:pt x="2905" y="2"/>
                    <a:pt x="2887" y="3"/>
                  </a:cubicBezTo>
                  <a:lnTo>
                    <a:pt x="1061" y="140"/>
                  </a:lnTo>
                  <a:cubicBezTo>
                    <a:pt x="812" y="159"/>
                    <a:pt x="598" y="305"/>
                    <a:pt x="490" y="531"/>
                  </a:cubicBezTo>
                  <a:cubicBezTo>
                    <a:pt x="380" y="756"/>
                    <a:pt x="400" y="1014"/>
                    <a:pt x="542" y="1221"/>
                  </a:cubicBezTo>
                  <a:lnTo>
                    <a:pt x="626" y="1345"/>
                  </a:lnTo>
                  <a:cubicBezTo>
                    <a:pt x="174" y="2130"/>
                    <a:pt x="0" y="3050"/>
                    <a:pt x="132" y="3952"/>
                  </a:cubicBezTo>
                  <a:cubicBezTo>
                    <a:pt x="194" y="4373"/>
                    <a:pt x="557" y="4678"/>
                    <a:pt x="971" y="4678"/>
                  </a:cubicBezTo>
                  <a:cubicBezTo>
                    <a:pt x="1012" y="4678"/>
                    <a:pt x="1053" y="4675"/>
                    <a:pt x="1094" y="4669"/>
                  </a:cubicBezTo>
                  <a:cubicBezTo>
                    <a:pt x="1317" y="4635"/>
                    <a:pt x="1516" y="4518"/>
                    <a:pt x="1650" y="4336"/>
                  </a:cubicBezTo>
                  <a:cubicBezTo>
                    <a:pt x="1787" y="4154"/>
                    <a:pt x="1843" y="3931"/>
                    <a:pt x="1809" y="3706"/>
                  </a:cubicBezTo>
                  <a:cubicBezTo>
                    <a:pt x="1772" y="3456"/>
                    <a:pt x="1776" y="3203"/>
                    <a:pt x="1819" y="2955"/>
                  </a:cubicBezTo>
                  <a:cubicBezTo>
                    <a:pt x="1916" y="3007"/>
                    <a:pt x="2026" y="3034"/>
                    <a:pt x="2140" y="3034"/>
                  </a:cubicBezTo>
                  <a:cubicBezTo>
                    <a:pt x="2159" y="3034"/>
                    <a:pt x="2178" y="3034"/>
                    <a:pt x="2196" y="3032"/>
                  </a:cubicBezTo>
                  <a:cubicBezTo>
                    <a:pt x="2446" y="3014"/>
                    <a:pt x="2659" y="2867"/>
                    <a:pt x="2769" y="2642"/>
                  </a:cubicBezTo>
                  <a:lnTo>
                    <a:pt x="3563" y="993"/>
                  </a:lnTo>
                  <a:cubicBezTo>
                    <a:pt x="3671" y="767"/>
                    <a:pt x="3652" y="509"/>
                    <a:pt x="3510" y="302"/>
                  </a:cubicBezTo>
                  <a:cubicBezTo>
                    <a:pt x="3380" y="112"/>
                    <a:pt x="3170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396;p21"/>
          <p:cNvGrpSpPr/>
          <p:nvPr/>
        </p:nvGrpSpPr>
        <p:grpSpPr>
          <a:xfrm>
            <a:off x="8637034" y="3005653"/>
            <a:ext cx="354978" cy="312911"/>
            <a:chOff x="3784075" y="2694069"/>
            <a:chExt cx="495271" cy="495302"/>
          </a:xfrm>
        </p:grpSpPr>
        <p:sp>
          <p:nvSpPr>
            <p:cNvPr id="184" name="Google Shape;397;p21"/>
            <p:cNvSpPr/>
            <p:nvPr/>
          </p:nvSpPr>
          <p:spPr>
            <a:xfrm>
              <a:off x="3990707" y="2694069"/>
              <a:ext cx="288639" cy="239042"/>
            </a:xfrm>
            <a:custGeom>
              <a:avLst/>
              <a:gdLst/>
              <a:ahLst/>
              <a:cxnLst/>
              <a:rect l="l" t="t" r="r" b="b"/>
              <a:pathLst>
                <a:path w="9556" h="7914" extrusionOk="0">
                  <a:moveTo>
                    <a:pt x="8273" y="481"/>
                  </a:moveTo>
                  <a:cubicBezTo>
                    <a:pt x="8715" y="481"/>
                    <a:pt x="9076" y="841"/>
                    <a:pt x="9076" y="1284"/>
                  </a:cubicBezTo>
                  <a:lnTo>
                    <a:pt x="9076" y="5449"/>
                  </a:lnTo>
                  <a:cubicBezTo>
                    <a:pt x="9076" y="5892"/>
                    <a:pt x="8715" y="6253"/>
                    <a:pt x="8273" y="6253"/>
                  </a:cubicBezTo>
                  <a:lnTo>
                    <a:pt x="1283" y="6253"/>
                  </a:lnTo>
                  <a:cubicBezTo>
                    <a:pt x="841" y="6253"/>
                    <a:pt x="481" y="5892"/>
                    <a:pt x="481" y="5449"/>
                  </a:cubicBezTo>
                  <a:lnTo>
                    <a:pt x="481" y="1284"/>
                  </a:lnTo>
                  <a:cubicBezTo>
                    <a:pt x="481" y="841"/>
                    <a:pt x="841" y="481"/>
                    <a:pt x="1283" y="481"/>
                  </a:cubicBezTo>
                  <a:close/>
                  <a:moveTo>
                    <a:pt x="6131" y="6731"/>
                  </a:moveTo>
                  <a:cubicBezTo>
                    <a:pt x="6156" y="6732"/>
                    <a:pt x="6179" y="6746"/>
                    <a:pt x="6189" y="6770"/>
                  </a:cubicBezTo>
                  <a:lnTo>
                    <a:pt x="6446" y="7340"/>
                  </a:lnTo>
                  <a:cubicBezTo>
                    <a:pt x="6459" y="7367"/>
                    <a:pt x="6450" y="7390"/>
                    <a:pt x="6441" y="7402"/>
                  </a:cubicBezTo>
                  <a:cubicBezTo>
                    <a:pt x="6433" y="7416"/>
                    <a:pt x="6416" y="7432"/>
                    <a:pt x="6388" y="7432"/>
                  </a:cubicBezTo>
                  <a:lnTo>
                    <a:pt x="3168" y="7432"/>
                  </a:lnTo>
                  <a:cubicBezTo>
                    <a:pt x="3140" y="7432"/>
                    <a:pt x="3122" y="7415"/>
                    <a:pt x="3115" y="7402"/>
                  </a:cubicBezTo>
                  <a:cubicBezTo>
                    <a:pt x="3106" y="7390"/>
                    <a:pt x="3099" y="7367"/>
                    <a:pt x="3110" y="7340"/>
                  </a:cubicBezTo>
                  <a:lnTo>
                    <a:pt x="3367" y="6770"/>
                  </a:lnTo>
                  <a:cubicBezTo>
                    <a:pt x="3377" y="6746"/>
                    <a:pt x="3401" y="6731"/>
                    <a:pt x="3426" y="6731"/>
                  </a:cubicBezTo>
                  <a:close/>
                  <a:moveTo>
                    <a:pt x="1283" y="1"/>
                  </a:moveTo>
                  <a:cubicBezTo>
                    <a:pt x="577" y="1"/>
                    <a:pt x="1" y="575"/>
                    <a:pt x="1" y="1284"/>
                  </a:cubicBezTo>
                  <a:lnTo>
                    <a:pt x="1" y="5449"/>
                  </a:lnTo>
                  <a:cubicBezTo>
                    <a:pt x="1" y="6156"/>
                    <a:pt x="576" y="6732"/>
                    <a:pt x="1283" y="6732"/>
                  </a:cubicBezTo>
                  <a:lnTo>
                    <a:pt x="2858" y="6732"/>
                  </a:lnTo>
                  <a:lnTo>
                    <a:pt x="2671" y="7144"/>
                  </a:lnTo>
                  <a:cubicBezTo>
                    <a:pt x="2595" y="7313"/>
                    <a:pt x="2610" y="7507"/>
                    <a:pt x="2710" y="7663"/>
                  </a:cubicBezTo>
                  <a:cubicBezTo>
                    <a:pt x="2811" y="7820"/>
                    <a:pt x="2982" y="7913"/>
                    <a:pt x="3167" y="7913"/>
                  </a:cubicBezTo>
                  <a:lnTo>
                    <a:pt x="6386" y="7913"/>
                  </a:lnTo>
                  <a:cubicBezTo>
                    <a:pt x="6572" y="7913"/>
                    <a:pt x="6743" y="7820"/>
                    <a:pt x="6844" y="7663"/>
                  </a:cubicBezTo>
                  <a:cubicBezTo>
                    <a:pt x="6944" y="7507"/>
                    <a:pt x="6958" y="7313"/>
                    <a:pt x="6882" y="7144"/>
                  </a:cubicBezTo>
                  <a:lnTo>
                    <a:pt x="6696" y="6732"/>
                  </a:lnTo>
                  <a:lnTo>
                    <a:pt x="8270" y="6732"/>
                  </a:lnTo>
                  <a:cubicBezTo>
                    <a:pt x="8976" y="6732"/>
                    <a:pt x="9553" y="6157"/>
                    <a:pt x="9553" y="5449"/>
                  </a:cubicBezTo>
                  <a:lnTo>
                    <a:pt x="9553" y="1284"/>
                  </a:lnTo>
                  <a:cubicBezTo>
                    <a:pt x="9555" y="578"/>
                    <a:pt x="8981" y="1"/>
                    <a:pt x="8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98;p21"/>
            <p:cNvSpPr/>
            <p:nvPr/>
          </p:nvSpPr>
          <p:spPr>
            <a:xfrm>
              <a:off x="4019765" y="2723096"/>
              <a:ext cx="230585" cy="145286"/>
            </a:xfrm>
            <a:custGeom>
              <a:avLst/>
              <a:gdLst/>
              <a:ahLst/>
              <a:cxnLst/>
              <a:rect l="l" t="t" r="r" b="b"/>
              <a:pathLst>
                <a:path w="7634" h="4810" extrusionOk="0">
                  <a:moveTo>
                    <a:pt x="875" y="1"/>
                  </a:moveTo>
                  <a:cubicBezTo>
                    <a:pt x="392" y="1"/>
                    <a:pt x="1" y="392"/>
                    <a:pt x="1" y="874"/>
                  </a:cubicBezTo>
                  <a:lnTo>
                    <a:pt x="1" y="3935"/>
                  </a:lnTo>
                  <a:cubicBezTo>
                    <a:pt x="1" y="4418"/>
                    <a:pt x="392" y="4809"/>
                    <a:pt x="875" y="4809"/>
                  </a:cubicBezTo>
                  <a:lnTo>
                    <a:pt x="4692" y="4809"/>
                  </a:lnTo>
                  <a:cubicBezTo>
                    <a:pt x="4826" y="4809"/>
                    <a:pt x="4933" y="4702"/>
                    <a:pt x="4933" y="4568"/>
                  </a:cubicBezTo>
                  <a:cubicBezTo>
                    <a:pt x="4933" y="4435"/>
                    <a:pt x="4826" y="4329"/>
                    <a:pt x="4692" y="4329"/>
                  </a:cubicBezTo>
                  <a:lnTo>
                    <a:pt x="875" y="4329"/>
                  </a:lnTo>
                  <a:cubicBezTo>
                    <a:pt x="657" y="4329"/>
                    <a:pt x="480" y="4151"/>
                    <a:pt x="480" y="3934"/>
                  </a:cubicBezTo>
                  <a:lnTo>
                    <a:pt x="480" y="873"/>
                  </a:lnTo>
                  <a:cubicBezTo>
                    <a:pt x="480" y="656"/>
                    <a:pt x="657" y="479"/>
                    <a:pt x="875" y="479"/>
                  </a:cubicBezTo>
                  <a:lnTo>
                    <a:pt x="6759" y="479"/>
                  </a:lnTo>
                  <a:cubicBezTo>
                    <a:pt x="6977" y="479"/>
                    <a:pt x="7153" y="656"/>
                    <a:pt x="7153" y="873"/>
                  </a:cubicBezTo>
                  <a:lnTo>
                    <a:pt x="7153" y="3934"/>
                  </a:lnTo>
                  <a:cubicBezTo>
                    <a:pt x="7153" y="4151"/>
                    <a:pt x="6977" y="4329"/>
                    <a:pt x="6759" y="4329"/>
                  </a:cubicBezTo>
                  <a:lnTo>
                    <a:pt x="5809" y="4329"/>
                  </a:lnTo>
                  <a:cubicBezTo>
                    <a:pt x="5676" y="4329"/>
                    <a:pt x="5568" y="4435"/>
                    <a:pt x="5568" y="4568"/>
                  </a:cubicBezTo>
                  <a:cubicBezTo>
                    <a:pt x="5568" y="4702"/>
                    <a:pt x="5675" y="4809"/>
                    <a:pt x="5809" y="4809"/>
                  </a:cubicBezTo>
                  <a:lnTo>
                    <a:pt x="6759" y="4809"/>
                  </a:lnTo>
                  <a:cubicBezTo>
                    <a:pt x="7240" y="4809"/>
                    <a:pt x="7633" y="4418"/>
                    <a:pt x="7633" y="3935"/>
                  </a:cubicBezTo>
                  <a:lnTo>
                    <a:pt x="7633" y="874"/>
                  </a:lnTo>
                  <a:cubicBezTo>
                    <a:pt x="7633" y="393"/>
                    <a:pt x="7241" y="1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99;p21"/>
            <p:cNvSpPr/>
            <p:nvPr/>
          </p:nvSpPr>
          <p:spPr>
            <a:xfrm>
              <a:off x="402553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0" y="481"/>
                    <a:pt x="841" y="560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3"/>
                    <a:pt x="661" y="1683"/>
                  </a:cubicBezTo>
                  <a:cubicBezTo>
                    <a:pt x="561" y="1683"/>
                    <a:pt x="480" y="1602"/>
                    <a:pt x="480" y="1502"/>
                  </a:cubicBezTo>
                  <a:lnTo>
                    <a:pt x="480" y="661"/>
                  </a:lnTo>
                  <a:cubicBezTo>
                    <a:pt x="480" y="562"/>
                    <a:pt x="561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7" y="2163"/>
                    <a:pt x="661" y="2163"/>
                  </a:cubicBezTo>
                  <a:cubicBezTo>
                    <a:pt x="1026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0;p21"/>
            <p:cNvSpPr/>
            <p:nvPr/>
          </p:nvSpPr>
          <p:spPr>
            <a:xfrm>
              <a:off x="397995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2" y="481"/>
                    <a:pt x="842" y="560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2" y="1683"/>
                    <a:pt x="661" y="1683"/>
                  </a:cubicBezTo>
                  <a:cubicBezTo>
                    <a:pt x="562" y="1683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8" y="2163"/>
                    <a:pt x="661" y="2163"/>
                  </a:cubicBezTo>
                  <a:cubicBezTo>
                    <a:pt x="1027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7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1;p21"/>
            <p:cNvSpPr/>
            <p:nvPr/>
          </p:nvSpPr>
          <p:spPr>
            <a:xfrm>
              <a:off x="3819294" y="3022065"/>
              <a:ext cx="139094" cy="39931"/>
            </a:xfrm>
            <a:custGeom>
              <a:avLst/>
              <a:gdLst/>
              <a:ahLst/>
              <a:cxnLst/>
              <a:rect l="l" t="t" r="r" b="b"/>
              <a:pathLst>
                <a:path w="4605" h="1322" extrusionOk="0">
                  <a:moveTo>
                    <a:pt x="3944" y="482"/>
                  </a:moveTo>
                  <a:cubicBezTo>
                    <a:pt x="4043" y="482"/>
                    <a:pt x="4124" y="563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0" y="762"/>
                    <a:pt x="480" y="662"/>
                  </a:cubicBezTo>
                  <a:cubicBezTo>
                    <a:pt x="480" y="563"/>
                    <a:pt x="561" y="482"/>
                    <a:pt x="662" y="482"/>
                  </a:cubicBezTo>
                  <a:close/>
                  <a:moveTo>
                    <a:pt x="662" y="0"/>
                  </a:moveTo>
                  <a:cubicBezTo>
                    <a:pt x="297" y="0"/>
                    <a:pt x="1" y="297"/>
                    <a:pt x="1" y="661"/>
                  </a:cubicBezTo>
                  <a:cubicBezTo>
                    <a:pt x="1" y="1025"/>
                    <a:pt x="298" y="1322"/>
                    <a:pt x="662" y="1322"/>
                  </a:cubicBezTo>
                  <a:lnTo>
                    <a:pt x="3944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7"/>
                    <a:pt x="4308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2;p21"/>
            <p:cNvSpPr/>
            <p:nvPr/>
          </p:nvSpPr>
          <p:spPr>
            <a:xfrm>
              <a:off x="402553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0" y="481"/>
                    <a:pt x="841" y="562"/>
                    <a:pt x="841" y="661"/>
                  </a:cubicBezTo>
                  <a:lnTo>
                    <a:pt x="841" y="1503"/>
                  </a:lnTo>
                  <a:cubicBezTo>
                    <a:pt x="841" y="1603"/>
                    <a:pt x="760" y="1684"/>
                    <a:pt x="661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7" y="2164"/>
                    <a:pt x="661" y="2164"/>
                  </a:cubicBezTo>
                  <a:cubicBezTo>
                    <a:pt x="1026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3;p21"/>
            <p:cNvSpPr/>
            <p:nvPr/>
          </p:nvSpPr>
          <p:spPr>
            <a:xfrm>
              <a:off x="397995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2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8" y="2164"/>
                    <a:pt x="661" y="2164"/>
                  </a:cubicBezTo>
                  <a:cubicBezTo>
                    <a:pt x="1027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4;p21"/>
            <p:cNvSpPr/>
            <p:nvPr/>
          </p:nvSpPr>
          <p:spPr>
            <a:xfrm>
              <a:off x="3819294" y="3115399"/>
              <a:ext cx="139094" cy="39991"/>
            </a:xfrm>
            <a:custGeom>
              <a:avLst/>
              <a:gdLst/>
              <a:ahLst/>
              <a:cxnLst/>
              <a:rect l="l" t="t" r="r" b="b"/>
              <a:pathLst>
                <a:path w="4605" h="1324" extrusionOk="0">
                  <a:moveTo>
                    <a:pt x="3944" y="481"/>
                  </a:moveTo>
                  <a:cubicBezTo>
                    <a:pt x="4043" y="481"/>
                    <a:pt x="4124" y="562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1" y="762"/>
                    <a:pt x="481" y="662"/>
                  </a:cubicBez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7" y="1"/>
                    <a:pt x="1" y="299"/>
                    <a:pt x="1" y="662"/>
                  </a:cubicBezTo>
                  <a:cubicBezTo>
                    <a:pt x="1" y="1025"/>
                    <a:pt x="298" y="1323"/>
                    <a:pt x="662" y="1323"/>
                  </a:cubicBezTo>
                  <a:lnTo>
                    <a:pt x="3944" y="1323"/>
                  </a:lnTo>
                  <a:cubicBezTo>
                    <a:pt x="3944" y="1323"/>
                    <a:pt x="3945" y="1323"/>
                    <a:pt x="3946" y="1323"/>
                  </a:cubicBezTo>
                  <a:cubicBezTo>
                    <a:pt x="4309" y="1323"/>
                    <a:pt x="4604" y="1026"/>
                    <a:pt x="4604" y="662"/>
                  </a:cubicBezTo>
                  <a:cubicBezTo>
                    <a:pt x="4604" y="297"/>
                    <a:pt x="4307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5;p21"/>
            <p:cNvSpPr/>
            <p:nvPr/>
          </p:nvSpPr>
          <p:spPr>
            <a:xfrm>
              <a:off x="3784075" y="2988115"/>
              <a:ext cx="313105" cy="201256"/>
            </a:xfrm>
            <a:custGeom>
              <a:avLst/>
              <a:gdLst/>
              <a:ahLst/>
              <a:cxnLst/>
              <a:rect l="l" t="t" r="r" b="b"/>
              <a:pathLst>
                <a:path w="10366" h="6663" extrusionOk="0">
                  <a:moveTo>
                    <a:pt x="9215" y="481"/>
                  </a:moveTo>
                  <a:cubicBezTo>
                    <a:pt x="9584" y="481"/>
                    <a:pt x="9884" y="781"/>
                    <a:pt x="9884" y="1150"/>
                  </a:cubicBezTo>
                  <a:lnTo>
                    <a:pt x="9884" y="2422"/>
                  </a:lnTo>
                  <a:cubicBezTo>
                    <a:pt x="9884" y="2791"/>
                    <a:pt x="9584" y="3091"/>
                    <a:pt x="9215" y="3091"/>
                  </a:cubicBezTo>
                  <a:lnTo>
                    <a:pt x="1151" y="3091"/>
                  </a:lnTo>
                  <a:cubicBezTo>
                    <a:pt x="782" y="3091"/>
                    <a:pt x="482" y="2792"/>
                    <a:pt x="482" y="2422"/>
                  </a:cubicBezTo>
                  <a:lnTo>
                    <a:pt x="482" y="1150"/>
                  </a:lnTo>
                  <a:cubicBezTo>
                    <a:pt x="482" y="781"/>
                    <a:pt x="782" y="481"/>
                    <a:pt x="1151" y="481"/>
                  </a:cubicBezTo>
                  <a:close/>
                  <a:moveTo>
                    <a:pt x="1151" y="0"/>
                  </a:moveTo>
                  <a:cubicBezTo>
                    <a:pt x="516" y="0"/>
                    <a:pt x="0" y="516"/>
                    <a:pt x="0" y="1150"/>
                  </a:cubicBezTo>
                  <a:lnTo>
                    <a:pt x="0" y="2422"/>
                  </a:lnTo>
                  <a:cubicBezTo>
                    <a:pt x="0" y="2793"/>
                    <a:pt x="175" y="3122"/>
                    <a:pt x="447" y="3332"/>
                  </a:cubicBezTo>
                  <a:cubicBezTo>
                    <a:pt x="175" y="3542"/>
                    <a:pt x="0" y="3871"/>
                    <a:pt x="0" y="4240"/>
                  </a:cubicBezTo>
                  <a:lnTo>
                    <a:pt x="0" y="5514"/>
                  </a:lnTo>
                  <a:cubicBezTo>
                    <a:pt x="0" y="6148"/>
                    <a:pt x="516" y="6663"/>
                    <a:pt x="1151" y="6663"/>
                  </a:cubicBezTo>
                  <a:lnTo>
                    <a:pt x="1854" y="6663"/>
                  </a:lnTo>
                  <a:cubicBezTo>
                    <a:pt x="1987" y="6663"/>
                    <a:pt x="2095" y="6555"/>
                    <a:pt x="2095" y="6422"/>
                  </a:cubicBezTo>
                  <a:cubicBezTo>
                    <a:pt x="2095" y="6289"/>
                    <a:pt x="1987" y="6183"/>
                    <a:pt x="1854" y="6183"/>
                  </a:cubicBezTo>
                  <a:lnTo>
                    <a:pt x="1151" y="6183"/>
                  </a:lnTo>
                  <a:cubicBezTo>
                    <a:pt x="782" y="6183"/>
                    <a:pt x="482" y="5882"/>
                    <a:pt x="482" y="5514"/>
                  </a:cubicBezTo>
                  <a:lnTo>
                    <a:pt x="482" y="4240"/>
                  </a:lnTo>
                  <a:cubicBezTo>
                    <a:pt x="482" y="3873"/>
                    <a:pt x="782" y="3572"/>
                    <a:pt x="1151" y="3572"/>
                  </a:cubicBezTo>
                  <a:lnTo>
                    <a:pt x="9215" y="3572"/>
                  </a:lnTo>
                  <a:cubicBezTo>
                    <a:pt x="9584" y="3572"/>
                    <a:pt x="9884" y="3872"/>
                    <a:pt x="9884" y="4240"/>
                  </a:cubicBezTo>
                  <a:lnTo>
                    <a:pt x="9884" y="5514"/>
                  </a:lnTo>
                  <a:cubicBezTo>
                    <a:pt x="9884" y="5882"/>
                    <a:pt x="9584" y="6183"/>
                    <a:pt x="9215" y="6183"/>
                  </a:cubicBezTo>
                  <a:lnTo>
                    <a:pt x="2975" y="6183"/>
                  </a:lnTo>
                  <a:cubicBezTo>
                    <a:pt x="2842" y="6183"/>
                    <a:pt x="2734" y="6289"/>
                    <a:pt x="2734" y="6422"/>
                  </a:cubicBezTo>
                  <a:cubicBezTo>
                    <a:pt x="2734" y="6555"/>
                    <a:pt x="2842" y="6663"/>
                    <a:pt x="2975" y="6663"/>
                  </a:cubicBezTo>
                  <a:lnTo>
                    <a:pt x="9215" y="6663"/>
                  </a:lnTo>
                  <a:cubicBezTo>
                    <a:pt x="9849" y="6663"/>
                    <a:pt x="10366" y="6148"/>
                    <a:pt x="10366" y="5514"/>
                  </a:cubicBezTo>
                  <a:lnTo>
                    <a:pt x="10366" y="4240"/>
                  </a:lnTo>
                  <a:cubicBezTo>
                    <a:pt x="10366" y="3871"/>
                    <a:pt x="10191" y="3542"/>
                    <a:pt x="9919" y="3332"/>
                  </a:cubicBezTo>
                  <a:cubicBezTo>
                    <a:pt x="10191" y="3122"/>
                    <a:pt x="10366" y="2793"/>
                    <a:pt x="10366" y="2422"/>
                  </a:cubicBezTo>
                  <a:lnTo>
                    <a:pt x="10366" y="1150"/>
                  </a:lnTo>
                  <a:cubicBezTo>
                    <a:pt x="10366" y="516"/>
                    <a:pt x="9849" y="0"/>
                    <a:pt x="9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6;p21"/>
            <p:cNvSpPr/>
            <p:nvPr/>
          </p:nvSpPr>
          <p:spPr>
            <a:xfrm>
              <a:off x="4119109" y="2949966"/>
              <a:ext cx="110943" cy="141299"/>
            </a:xfrm>
            <a:custGeom>
              <a:avLst/>
              <a:gdLst/>
              <a:ahLst/>
              <a:cxnLst/>
              <a:rect l="l" t="t" r="r" b="b"/>
              <a:pathLst>
                <a:path w="3673" h="4678" extrusionOk="0">
                  <a:moveTo>
                    <a:pt x="2703" y="479"/>
                  </a:moveTo>
                  <a:cubicBezTo>
                    <a:pt x="2883" y="479"/>
                    <a:pt x="3041" y="611"/>
                    <a:pt x="3067" y="794"/>
                  </a:cubicBezTo>
                  <a:cubicBezTo>
                    <a:pt x="3191" y="1650"/>
                    <a:pt x="3015" y="2485"/>
                    <a:pt x="2558" y="3213"/>
                  </a:cubicBezTo>
                  <a:cubicBezTo>
                    <a:pt x="2507" y="3294"/>
                    <a:pt x="2510" y="3397"/>
                    <a:pt x="2563" y="3476"/>
                  </a:cubicBezTo>
                  <a:lnTo>
                    <a:pt x="2734" y="3727"/>
                  </a:lnTo>
                  <a:cubicBezTo>
                    <a:pt x="2798" y="3817"/>
                    <a:pt x="2767" y="3904"/>
                    <a:pt x="2749" y="3938"/>
                  </a:cubicBezTo>
                  <a:cubicBezTo>
                    <a:pt x="2734" y="3971"/>
                    <a:pt x="2685" y="4050"/>
                    <a:pt x="2574" y="4057"/>
                  </a:cubicBezTo>
                  <a:lnTo>
                    <a:pt x="750" y="4194"/>
                  </a:lnTo>
                  <a:cubicBezTo>
                    <a:pt x="743" y="4195"/>
                    <a:pt x="737" y="4195"/>
                    <a:pt x="730" y="4195"/>
                  </a:cubicBezTo>
                  <a:cubicBezTo>
                    <a:pt x="632" y="4195"/>
                    <a:pt x="579" y="4131"/>
                    <a:pt x="559" y="4102"/>
                  </a:cubicBezTo>
                  <a:cubicBezTo>
                    <a:pt x="539" y="4071"/>
                    <a:pt x="495" y="3990"/>
                    <a:pt x="544" y="3890"/>
                  </a:cubicBezTo>
                  <a:lnTo>
                    <a:pt x="1338" y="2242"/>
                  </a:lnTo>
                  <a:cubicBezTo>
                    <a:pt x="1385" y="2141"/>
                    <a:pt x="1476" y="2125"/>
                    <a:pt x="1513" y="2122"/>
                  </a:cubicBezTo>
                  <a:lnTo>
                    <a:pt x="1528" y="2122"/>
                  </a:lnTo>
                  <a:cubicBezTo>
                    <a:pt x="1571" y="2122"/>
                    <a:pt x="1648" y="2135"/>
                    <a:pt x="1704" y="2214"/>
                  </a:cubicBezTo>
                  <a:lnTo>
                    <a:pt x="1779" y="2325"/>
                  </a:lnTo>
                  <a:cubicBezTo>
                    <a:pt x="1825" y="2390"/>
                    <a:pt x="1899" y="2429"/>
                    <a:pt x="1979" y="2429"/>
                  </a:cubicBezTo>
                  <a:cubicBezTo>
                    <a:pt x="1989" y="2429"/>
                    <a:pt x="1999" y="2428"/>
                    <a:pt x="2009" y="2427"/>
                  </a:cubicBezTo>
                  <a:cubicBezTo>
                    <a:pt x="2098" y="2416"/>
                    <a:pt x="2174" y="2355"/>
                    <a:pt x="2204" y="2269"/>
                  </a:cubicBezTo>
                  <a:cubicBezTo>
                    <a:pt x="2359" y="1835"/>
                    <a:pt x="2406" y="1362"/>
                    <a:pt x="2339" y="901"/>
                  </a:cubicBezTo>
                  <a:cubicBezTo>
                    <a:pt x="2324" y="803"/>
                    <a:pt x="2349" y="706"/>
                    <a:pt x="2408" y="628"/>
                  </a:cubicBezTo>
                  <a:cubicBezTo>
                    <a:pt x="2467" y="548"/>
                    <a:pt x="2553" y="497"/>
                    <a:pt x="2650" y="483"/>
                  </a:cubicBezTo>
                  <a:cubicBezTo>
                    <a:pt x="2668" y="480"/>
                    <a:pt x="2685" y="479"/>
                    <a:pt x="2703" y="479"/>
                  </a:cubicBezTo>
                  <a:close/>
                  <a:moveTo>
                    <a:pt x="2699" y="1"/>
                  </a:moveTo>
                  <a:cubicBezTo>
                    <a:pt x="2659" y="1"/>
                    <a:pt x="2618" y="4"/>
                    <a:pt x="2577" y="10"/>
                  </a:cubicBezTo>
                  <a:cubicBezTo>
                    <a:pt x="2353" y="42"/>
                    <a:pt x="2154" y="160"/>
                    <a:pt x="2020" y="343"/>
                  </a:cubicBezTo>
                  <a:cubicBezTo>
                    <a:pt x="1885" y="524"/>
                    <a:pt x="1829" y="748"/>
                    <a:pt x="1861" y="972"/>
                  </a:cubicBezTo>
                  <a:cubicBezTo>
                    <a:pt x="1898" y="1222"/>
                    <a:pt x="1895" y="1475"/>
                    <a:pt x="1851" y="1722"/>
                  </a:cubicBezTo>
                  <a:cubicBezTo>
                    <a:pt x="1754" y="1671"/>
                    <a:pt x="1644" y="1643"/>
                    <a:pt x="1530" y="1643"/>
                  </a:cubicBezTo>
                  <a:cubicBezTo>
                    <a:pt x="1512" y="1643"/>
                    <a:pt x="1493" y="1644"/>
                    <a:pt x="1475" y="1646"/>
                  </a:cubicBezTo>
                  <a:cubicBezTo>
                    <a:pt x="1225" y="1665"/>
                    <a:pt x="1011" y="1811"/>
                    <a:pt x="903" y="2037"/>
                  </a:cubicBezTo>
                  <a:lnTo>
                    <a:pt x="109" y="3686"/>
                  </a:lnTo>
                  <a:cubicBezTo>
                    <a:pt x="0" y="3911"/>
                    <a:pt x="18" y="4170"/>
                    <a:pt x="161" y="4375"/>
                  </a:cubicBezTo>
                  <a:cubicBezTo>
                    <a:pt x="292" y="4568"/>
                    <a:pt x="502" y="4678"/>
                    <a:pt x="730" y="4678"/>
                  </a:cubicBezTo>
                  <a:cubicBezTo>
                    <a:pt x="749" y="4678"/>
                    <a:pt x="766" y="4677"/>
                    <a:pt x="785" y="4676"/>
                  </a:cubicBezTo>
                  <a:lnTo>
                    <a:pt x="2609" y="4538"/>
                  </a:lnTo>
                  <a:cubicBezTo>
                    <a:pt x="2859" y="4519"/>
                    <a:pt x="3073" y="4373"/>
                    <a:pt x="3182" y="4148"/>
                  </a:cubicBezTo>
                  <a:cubicBezTo>
                    <a:pt x="3290" y="3923"/>
                    <a:pt x="3271" y="3664"/>
                    <a:pt x="3130" y="3458"/>
                  </a:cubicBezTo>
                  <a:lnTo>
                    <a:pt x="3044" y="3334"/>
                  </a:lnTo>
                  <a:cubicBezTo>
                    <a:pt x="3498" y="2547"/>
                    <a:pt x="3672" y="1628"/>
                    <a:pt x="3540" y="727"/>
                  </a:cubicBezTo>
                  <a:cubicBezTo>
                    <a:pt x="3479" y="305"/>
                    <a:pt x="3114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7;p21"/>
            <p:cNvSpPr/>
            <p:nvPr/>
          </p:nvSpPr>
          <p:spPr>
            <a:xfrm>
              <a:off x="3833430" y="2792205"/>
              <a:ext cx="110913" cy="141329"/>
            </a:xfrm>
            <a:custGeom>
              <a:avLst/>
              <a:gdLst/>
              <a:ahLst/>
              <a:cxnLst/>
              <a:rect l="l" t="t" r="r" b="b"/>
              <a:pathLst>
                <a:path w="3672" h="4679" extrusionOk="0">
                  <a:moveTo>
                    <a:pt x="2940" y="482"/>
                  </a:moveTo>
                  <a:cubicBezTo>
                    <a:pt x="3038" y="482"/>
                    <a:pt x="3094" y="546"/>
                    <a:pt x="3113" y="574"/>
                  </a:cubicBezTo>
                  <a:cubicBezTo>
                    <a:pt x="3134" y="604"/>
                    <a:pt x="3177" y="685"/>
                    <a:pt x="3128" y="786"/>
                  </a:cubicBezTo>
                  <a:lnTo>
                    <a:pt x="2335" y="2434"/>
                  </a:lnTo>
                  <a:cubicBezTo>
                    <a:pt x="2287" y="2534"/>
                    <a:pt x="2196" y="2551"/>
                    <a:pt x="2159" y="2554"/>
                  </a:cubicBezTo>
                  <a:cubicBezTo>
                    <a:pt x="2156" y="2554"/>
                    <a:pt x="2151" y="2554"/>
                    <a:pt x="2146" y="2554"/>
                  </a:cubicBezTo>
                  <a:cubicBezTo>
                    <a:pt x="2103" y="2554"/>
                    <a:pt x="2023" y="2543"/>
                    <a:pt x="1968" y="2462"/>
                  </a:cubicBezTo>
                  <a:lnTo>
                    <a:pt x="1893" y="2351"/>
                  </a:lnTo>
                  <a:cubicBezTo>
                    <a:pt x="1848" y="2286"/>
                    <a:pt x="1772" y="2247"/>
                    <a:pt x="1694" y="2247"/>
                  </a:cubicBezTo>
                  <a:cubicBezTo>
                    <a:pt x="1684" y="2247"/>
                    <a:pt x="1674" y="2247"/>
                    <a:pt x="1664" y="2249"/>
                  </a:cubicBezTo>
                  <a:cubicBezTo>
                    <a:pt x="1573" y="2260"/>
                    <a:pt x="1499" y="2320"/>
                    <a:pt x="1468" y="2406"/>
                  </a:cubicBezTo>
                  <a:cubicBezTo>
                    <a:pt x="1312" y="2841"/>
                    <a:pt x="1265" y="3314"/>
                    <a:pt x="1333" y="3775"/>
                  </a:cubicBezTo>
                  <a:cubicBezTo>
                    <a:pt x="1347" y="3872"/>
                    <a:pt x="1322" y="3970"/>
                    <a:pt x="1264" y="4047"/>
                  </a:cubicBezTo>
                  <a:cubicBezTo>
                    <a:pt x="1205" y="4127"/>
                    <a:pt x="1120" y="4178"/>
                    <a:pt x="1022" y="4193"/>
                  </a:cubicBezTo>
                  <a:cubicBezTo>
                    <a:pt x="1005" y="4195"/>
                    <a:pt x="987" y="4197"/>
                    <a:pt x="970" y="4197"/>
                  </a:cubicBezTo>
                  <a:cubicBezTo>
                    <a:pt x="789" y="4197"/>
                    <a:pt x="631" y="4065"/>
                    <a:pt x="604" y="3881"/>
                  </a:cubicBezTo>
                  <a:cubicBezTo>
                    <a:pt x="481" y="3027"/>
                    <a:pt x="657" y="2191"/>
                    <a:pt x="1115" y="1464"/>
                  </a:cubicBezTo>
                  <a:cubicBezTo>
                    <a:pt x="1166" y="1383"/>
                    <a:pt x="1163" y="1280"/>
                    <a:pt x="1109" y="1202"/>
                  </a:cubicBezTo>
                  <a:lnTo>
                    <a:pt x="937" y="951"/>
                  </a:lnTo>
                  <a:cubicBezTo>
                    <a:pt x="875" y="860"/>
                    <a:pt x="906" y="772"/>
                    <a:pt x="922" y="739"/>
                  </a:cubicBezTo>
                  <a:cubicBezTo>
                    <a:pt x="937" y="706"/>
                    <a:pt x="988" y="628"/>
                    <a:pt x="1097" y="620"/>
                  </a:cubicBezTo>
                  <a:lnTo>
                    <a:pt x="2923" y="483"/>
                  </a:lnTo>
                  <a:cubicBezTo>
                    <a:pt x="2929" y="483"/>
                    <a:pt x="2934" y="482"/>
                    <a:pt x="2940" y="482"/>
                  </a:cubicBezTo>
                  <a:close/>
                  <a:moveTo>
                    <a:pt x="2942" y="1"/>
                  </a:moveTo>
                  <a:cubicBezTo>
                    <a:pt x="2924" y="1"/>
                    <a:pt x="2905" y="2"/>
                    <a:pt x="2887" y="3"/>
                  </a:cubicBezTo>
                  <a:lnTo>
                    <a:pt x="1061" y="140"/>
                  </a:lnTo>
                  <a:cubicBezTo>
                    <a:pt x="812" y="159"/>
                    <a:pt x="598" y="305"/>
                    <a:pt x="490" y="531"/>
                  </a:cubicBezTo>
                  <a:cubicBezTo>
                    <a:pt x="380" y="756"/>
                    <a:pt x="400" y="1014"/>
                    <a:pt x="542" y="1221"/>
                  </a:cubicBezTo>
                  <a:lnTo>
                    <a:pt x="626" y="1345"/>
                  </a:lnTo>
                  <a:cubicBezTo>
                    <a:pt x="174" y="2130"/>
                    <a:pt x="0" y="3050"/>
                    <a:pt x="132" y="3952"/>
                  </a:cubicBezTo>
                  <a:cubicBezTo>
                    <a:pt x="194" y="4373"/>
                    <a:pt x="557" y="4678"/>
                    <a:pt x="971" y="4678"/>
                  </a:cubicBezTo>
                  <a:cubicBezTo>
                    <a:pt x="1012" y="4678"/>
                    <a:pt x="1053" y="4675"/>
                    <a:pt x="1094" y="4669"/>
                  </a:cubicBezTo>
                  <a:cubicBezTo>
                    <a:pt x="1317" y="4635"/>
                    <a:pt x="1516" y="4518"/>
                    <a:pt x="1650" y="4336"/>
                  </a:cubicBezTo>
                  <a:cubicBezTo>
                    <a:pt x="1787" y="4154"/>
                    <a:pt x="1843" y="3931"/>
                    <a:pt x="1809" y="3706"/>
                  </a:cubicBezTo>
                  <a:cubicBezTo>
                    <a:pt x="1772" y="3456"/>
                    <a:pt x="1776" y="3203"/>
                    <a:pt x="1819" y="2955"/>
                  </a:cubicBezTo>
                  <a:cubicBezTo>
                    <a:pt x="1916" y="3007"/>
                    <a:pt x="2026" y="3034"/>
                    <a:pt x="2140" y="3034"/>
                  </a:cubicBezTo>
                  <a:cubicBezTo>
                    <a:pt x="2159" y="3034"/>
                    <a:pt x="2178" y="3034"/>
                    <a:pt x="2196" y="3032"/>
                  </a:cubicBezTo>
                  <a:cubicBezTo>
                    <a:pt x="2446" y="3014"/>
                    <a:pt x="2659" y="2867"/>
                    <a:pt x="2769" y="2642"/>
                  </a:cubicBezTo>
                  <a:lnTo>
                    <a:pt x="3563" y="993"/>
                  </a:lnTo>
                  <a:cubicBezTo>
                    <a:pt x="3671" y="767"/>
                    <a:pt x="3652" y="509"/>
                    <a:pt x="3510" y="302"/>
                  </a:cubicBezTo>
                  <a:cubicBezTo>
                    <a:pt x="3380" y="112"/>
                    <a:pt x="3170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rgbClr val="C00000"/>
                </a:solidFill>
              </a:rPr>
              <a:t>&lt;/</a:t>
            </a:r>
            <a:r>
              <a:rPr lang="en" sz="3200" dirty="0" smtClean="0"/>
              <a:t>Attack </a:t>
            </a:r>
            <a:r>
              <a:rPr lang="en" sz="3200" dirty="0"/>
              <a:t>Side </a:t>
            </a:r>
            <a:r>
              <a:rPr lang="en" sz="3200" dirty="0" smtClean="0"/>
              <a:t>: </a:t>
            </a:r>
            <a:r>
              <a:rPr lang="en-US" sz="3200" dirty="0" smtClean="0"/>
              <a:t>"</a:t>
            </a:r>
            <a:r>
              <a:rPr lang="en-US" sz="3200" dirty="0"/>
              <a:t>Ubuntu" server </a:t>
            </a:r>
            <a:r>
              <a:rPr lang="en" sz="3600" dirty="0"/>
              <a:t/>
            </a:r>
            <a:br>
              <a:rPr lang="en" sz="3600" dirty="0"/>
            </a:br>
            <a:endParaRPr dirty="0"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808138" y="1361404"/>
            <a:ext cx="4635245" cy="850967"/>
            <a:chOff x="5772132" y="1552576"/>
            <a:chExt cx="2880405" cy="850967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Recognaises and enumeration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5914622" y="1946343"/>
              <a:ext cx="273791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Using Nmap Scaning , Gubuster and  </a:t>
              </a:r>
            </a:p>
            <a:p>
              <a:pPr lvl="0"/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Open Source </a:t>
              </a:r>
              <a:r>
                <a:rPr lang="en-US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Quantico"/>
                </a:rPr>
                <a:t>intelligent 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4572000" y="2109628"/>
            <a:ext cx="3458568" cy="816740"/>
            <a:chOff x="622390" y="2821288"/>
            <a:chExt cx="2436297" cy="816740"/>
          </a:xfrm>
        </p:grpSpPr>
        <p:sp>
          <p:nvSpPr>
            <p:cNvPr id="183" name="Google Shape;183;p18"/>
            <p:cNvSpPr txBox="1"/>
            <p:nvPr/>
          </p:nvSpPr>
          <p:spPr>
            <a:xfrm>
              <a:off x="865687" y="2821288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Gaining access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622390" y="3180828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Using BurpSuit, SQL Injection and ssh connection 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5" name="Google Shape;185;p18"/>
          <p:cNvGrpSpPr/>
          <p:nvPr/>
        </p:nvGrpSpPr>
        <p:grpSpPr>
          <a:xfrm>
            <a:off x="719999" y="3047039"/>
            <a:ext cx="3614732" cy="801454"/>
            <a:chOff x="5657358" y="3625661"/>
            <a:chExt cx="3086876" cy="801454"/>
          </a:xfrm>
        </p:grpSpPr>
        <p:sp>
          <p:nvSpPr>
            <p:cNvPr id="186" name="Google Shape;186;p18"/>
            <p:cNvSpPr txBox="1"/>
            <p:nvPr/>
          </p:nvSpPr>
          <p:spPr>
            <a:xfrm>
              <a:off x="5657358" y="3625661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Mantaining Access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6085634" y="3969915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Take advantage of the </a:t>
              </a:r>
              <a:r>
                <a:rPr lang="en-US" sz="1200" dirty="0" err="1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ssh</a:t>
              </a:r>
              <a:r>
                <a:rPr lang="en-US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account founded 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88" name="Google Shape;188;p18"/>
          <p:cNvSpPr/>
          <p:nvPr/>
        </p:nvSpPr>
        <p:spPr>
          <a:xfrm>
            <a:off x="767973" y="1410917"/>
            <a:ext cx="268800" cy="2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676722" y="2158136"/>
            <a:ext cx="268800" cy="26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942538" y="3109685"/>
            <a:ext cx="268800" cy="26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5" name="Google Shape;188;p18"/>
          <p:cNvSpPr/>
          <p:nvPr/>
        </p:nvSpPr>
        <p:spPr>
          <a:xfrm>
            <a:off x="4676722" y="3714093"/>
            <a:ext cx="268800" cy="26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186;p18"/>
          <p:cNvSpPr txBox="1"/>
          <p:nvPr/>
        </p:nvSpPr>
        <p:spPr>
          <a:xfrm>
            <a:off x="4572000" y="3667746"/>
            <a:ext cx="311322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Covering the Tracks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7" name="Google Shape;187;p18"/>
          <p:cNvSpPr txBox="1"/>
          <p:nvPr/>
        </p:nvSpPr>
        <p:spPr>
          <a:xfrm>
            <a:off x="4917347" y="4052567"/>
            <a:ext cx="3113221" cy="76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cleaning traces , found all the attacks attempts in the logs. 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227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78617" y="264746"/>
            <a:ext cx="7704000" cy="576000"/>
          </a:xfrm>
        </p:spPr>
        <p:txBody>
          <a:bodyPr/>
          <a:lstStyle/>
          <a:p>
            <a:r>
              <a:rPr lang="en" sz="3600" dirty="0" smtClean="0">
                <a:solidFill>
                  <a:srgbClr val="FFFF00"/>
                </a:solidFill>
              </a:rPr>
              <a:t>&lt;/</a:t>
            </a:r>
            <a:r>
              <a:rPr lang="en" sz="3200" dirty="0" smtClean="0"/>
              <a:t>Detection Steps:</a:t>
            </a:r>
            <a:r>
              <a:rPr lang="en-US" sz="3200" dirty="0"/>
              <a:t> "Ubuntu" server</a:t>
            </a:r>
            <a:r>
              <a:rPr lang="en" sz="3200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761" y="1094140"/>
            <a:ext cx="630467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WordPress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Vulnerabilities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Exploits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: SQL injection via unpatched 'Secure Copy Content Protection and Content Locking v2.8.1'.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Access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: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‘</a:t>
            </a:r>
            <a:r>
              <a:rPr lang="en-US" dirty="0" err="1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raghad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’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as admin exposed due to weak password.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Indicators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: Attacker's knowledge of vulnerable plugin.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5611" y="3050619"/>
            <a:ext cx="56075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MySQL Server Attack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Issue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: Numerous failed login attempts to MySQL from 'raghad5' remotely.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Consequences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: Brute force attack likely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.</a:t>
            </a:r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9771" y="276941"/>
            <a:ext cx="7704000" cy="576000"/>
          </a:xfrm>
        </p:spPr>
        <p:txBody>
          <a:bodyPr/>
          <a:lstStyle/>
          <a:p>
            <a:r>
              <a:rPr lang="en" sz="3600" dirty="0" smtClean="0">
                <a:solidFill>
                  <a:srgbClr val="FFFF00"/>
                </a:solidFill>
              </a:rPr>
              <a:t>&lt;/</a:t>
            </a:r>
            <a:r>
              <a:rPr lang="en" sz="3200" dirty="0"/>
              <a:t> Detection Steps :</a:t>
            </a:r>
            <a:r>
              <a:rPr lang="en-US" sz="3200" dirty="0" smtClean="0"/>
              <a:t> </a:t>
            </a:r>
            <a:r>
              <a:rPr lang="en-US" sz="3200" dirty="0"/>
              <a:t>"Ubuntu" server</a:t>
            </a:r>
            <a:r>
              <a:rPr lang="en" sz="3200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861" y="1090069"/>
            <a:ext cx="6276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SSH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Compromise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Discovery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: Unauthorized access via SSH using '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raya's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 weakly hashed password.</a:t>
            </a:r>
          </a:p>
          <a:p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Intruder IP: '192.168.1.116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'.</a:t>
            </a:r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Result: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Internal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access gained via employee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credentials with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unknown IP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.</a:t>
            </a:r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06090" y="3398393"/>
            <a:ext cx="5787711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Simultaneous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Attacks</a:t>
            </a:r>
          </a:p>
          <a:p>
            <a:endParaRPr lang="en-US" sz="1200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Observation: All breaches occurred within the same hour.</a:t>
            </a:r>
          </a:p>
          <a:p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Implication: Coordinated full-system assault.</a:t>
            </a:r>
          </a:p>
        </p:txBody>
      </p:sp>
    </p:spTree>
    <p:extLst>
      <p:ext uri="{BB962C8B-B14F-4D97-AF65-F5344CB8AC3E}">
        <p14:creationId xmlns:p14="http://schemas.microsoft.com/office/powerpoint/2010/main" val="30485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1412" y="422700"/>
            <a:ext cx="7704000" cy="576000"/>
          </a:xfrm>
        </p:spPr>
        <p:txBody>
          <a:bodyPr/>
          <a:lstStyle/>
          <a:p>
            <a:r>
              <a:rPr lang="en" sz="3600" dirty="0" smtClean="0">
                <a:solidFill>
                  <a:srgbClr val="00B0F0"/>
                </a:solidFill>
              </a:rPr>
              <a:t>&lt;/</a:t>
            </a:r>
            <a:r>
              <a:rPr lang="en" sz="3200" dirty="0" smtClean="0"/>
              <a:t>Action Taken:</a:t>
            </a:r>
            <a:r>
              <a:rPr lang="en-US" sz="3200" dirty="0" smtClean="0"/>
              <a:t> </a:t>
            </a:r>
            <a:r>
              <a:rPr lang="en-US" sz="3200" dirty="0"/>
              <a:t>"Ubuntu" server</a:t>
            </a:r>
            <a:r>
              <a:rPr lang="en" sz="3200" dirty="0" smtClean="0"/>
              <a:t>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4782" y="1590367"/>
            <a:ext cx="64572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Immediate Actions: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Ensure plugin update to version 3.8.0 for WordPress.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Enforcement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of a strict password policy and hash across the system.</a:t>
            </a:r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350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rgbClr val="C00000"/>
                </a:solidFill>
              </a:rPr>
              <a:t>&lt;/</a:t>
            </a:r>
            <a:r>
              <a:rPr lang="en" sz="3200" dirty="0" smtClean="0"/>
              <a:t>Attack </a:t>
            </a:r>
            <a:r>
              <a:rPr lang="en" sz="3200" dirty="0"/>
              <a:t>Side </a:t>
            </a:r>
            <a:r>
              <a:rPr lang="en" sz="3200" dirty="0" smtClean="0"/>
              <a:t>: </a:t>
            </a:r>
            <a:r>
              <a:rPr lang="en-US" sz="3200" dirty="0" smtClean="0"/>
              <a:t>"Rana" </a:t>
            </a:r>
            <a:r>
              <a:rPr lang="en-US" sz="3200" dirty="0"/>
              <a:t>server </a:t>
            </a:r>
            <a:r>
              <a:rPr lang="en" sz="3600" dirty="0"/>
              <a:t/>
            </a:r>
            <a:br>
              <a:rPr lang="en" sz="3600" dirty="0"/>
            </a:br>
            <a:endParaRPr dirty="0"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808138" y="1361404"/>
            <a:ext cx="4278309" cy="1053643"/>
            <a:chOff x="5772132" y="1552576"/>
            <a:chExt cx="2658600" cy="1053643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Recognaises and enumeration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5910707" y="1869815"/>
              <a:ext cx="2340192" cy="736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ccess sensitive information with low privilage.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5040795" y="2176536"/>
            <a:ext cx="3144570" cy="815141"/>
            <a:chOff x="865687" y="2821288"/>
            <a:chExt cx="2215109" cy="815141"/>
          </a:xfrm>
        </p:grpSpPr>
        <p:sp>
          <p:nvSpPr>
            <p:cNvPr id="183" name="Google Shape;183;p18"/>
            <p:cNvSpPr txBox="1"/>
            <p:nvPr/>
          </p:nvSpPr>
          <p:spPr>
            <a:xfrm>
              <a:off x="865687" y="2821288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Gaining access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887796" y="3179229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Using RCE Command injection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From the Maltrail Server .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5" name="Google Shape;185;p18"/>
          <p:cNvGrpSpPr/>
          <p:nvPr/>
        </p:nvGrpSpPr>
        <p:grpSpPr>
          <a:xfrm>
            <a:off x="673740" y="2804941"/>
            <a:ext cx="3830310" cy="1321829"/>
            <a:chOff x="5722423" y="3473068"/>
            <a:chExt cx="3161567" cy="833129"/>
          </a:xfrm>
        </p:grpSpPr>
        <p:sp>
          <p:nvSpPr>
            <p:cNvPr id="186" name="Google Shape;186;p18"/>
            <p:cNvSpPr txBox="1"/>
            <p:nvPr/>
          </p:nvSpPr>
          <p:spPr>
            <a:xfrm>
              <a:off x="5722423" y="3473068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Mantaining Access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6225390" y="3848997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Making Privilege Escalation to gain root privilege Remotely from the RCE Vulnerability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88" name="Google Shape;188;p18"/>
          <p:cNvSpPr/>
          <p:nvPr/>
        </p:nvSpPr>
        <p:spPr>
          <a:xfrm>
            <a:off x="720000" y="1421788"/>
            <a:ext cx="268800" cy="2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751254" y="2232439"/>
            <a:ext cx="268800" cy="26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942538" y="3109685"/>
            <a:ext cx="268800" cy="26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5" name="Google Shape;188;p18"/>
          <p:cNvSpPr/>
          <p:nvPr/>
        </p:nvSpPr>
        <p:spPr>
          <a:xfrm>
            <a:off x="4676722" y="3627943"/>
            <a:ext cx="268800" cy="26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186;p18"/>
          <p:cNvSpPr txBox="1"/>
          <p:nvPr/>
        </p:nvSpPr>
        <p:spPr>
          <a:xfrm>
            <a:off x="4572000" y="3568307"/>
            <a:ext cx="311322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Covering the Tracks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7" name="Google Shape;187;p18"/>
          <p:cNvSpPr txBox="1"/>
          <p:nvPr/>
        </p:nvSpPr>
        <p:spPr>
          <a:xfrm>
            <a:off x="4945522" y="3956379"/>
            <a:ext cx="3113221" cy="109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cleaning traces , found all the attacks attempts in the logs except what the attacker did when </a:t>
            </a: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-US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aking the root privilege  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404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7176" y="301514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rgbClr val="FFFF00"/>
                </a:solidFill>
              </a:rPr>
              <a:t>&lt;/</a:t>
            </a:r>
            <a:r>
              <a:rPr lang="en" sz="3200" dirty="0"/>
              <a:t> Detection Steps :</a:t>
            </a:r>
            <a:r>
              <a:rPr lang="en-US" sz="3200" dirty="0" smtClean="0"/>
              <a:t> "Rana" </a:t>
            </a:r>
            <a:r>
              <a:rPr lang="en-US" sz="3200" dirty="0"/>
              <a:t>server</a:t>
            </a:r>
            <a:r>
              <a:rPr lang="en" sz="3200" dirty="0" smtClean="0"/>
              <a:t>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29422" y="2846278"/>
            <a:ext cx="741457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Vulnerability Exploitation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Log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Warning: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Identified vulnerability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in 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</a:t>
            </a:r>
            <a:r>
              <a:rPr lang="en-US" dirty="0" err="1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maltrail</a:t>
            </a:r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‘ IDS server.</a:t>
            </a:r>
            <a:endParaRPr lang="en-US" dirty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Vulnerable 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Version: '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maltrail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' not updated, prone to Remote Code Execution via OS command injection.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Consequences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: Root session opened and closed without command trace.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023" y="1020057"/>
            <a:ext cx="758649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ource Code Pro"/>
                <a:ea typeface="Source Code Pro"/>
                <a:cs typeface="Source Code Pro"/>
              </a:rPr>
              <a:t>Network Intrusion</a:t>
            </a:r>
          </a:p>
          <a:p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Discovery: Unknown IP '192.168.1.116' accessed the network.</a:t>
            </a:r>
          </a:p>
          <a:p>
            <a:pPr>
              <a:buFont typeface="Arial"/>
              <a:buChar char="•"/>
            </a:pPr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Access: Unauthorized retrieval of sensitive information.</a:t>
            </a:r>
          </a:p>
          <a:p>
            <a:pPr>
              <a:buFont typeface="Arial"/>
              <a:buChar char="•"/>
            </a:pPr>
            <a:endParaRPr lang="en-US" dirty="0" smtClean="0">
              <a:solidFill>
                <a:schemeClr val="dk1"/>
              </a:solidFill>
              <a:latin typeface="Source Code Pro"/>
              <a:ea typeface="Source Code Pro"/>
              <a:cs typeface="Source Code Pro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Encoded Data: Encoded logs with a warning about vulnerabilities.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625</Words>
  <Application>Microsoft Office PowerPoint</Application>
  <PresentationFormat>On-screen Show (16:9)</PresentationFormat>
  <Paragraphs>127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Nunito Light</vt:lpstr>
      <vt:lpstr>Quantico</vt:lpstr>
      <vt:lpstr>Arial</vt:lpstr>
      <vt:lpstr>Source Code Pro</vt:lpstr>
      <vt:lpstr>New Operating System Design Pitch Deck  Infographics by Slidesgo</vt:lpstr>
      <vt:lpstr>Capston Project  </vt:lpstr>
      <vt:lpstr>&lt;/ Objective : </vt:lpstr>
      <vt:lpstr>&lt;/ Introduction :</vt:lpstr>
      <vt:lpstr>&lt;/Attack Side : "Ubuntu" server  </vt:lpstr>
      <vt:lpstr>&lt;/Detection Steps: "Ubuntu" server </vt:lpstr>
      <vt:lpstr>&lt;/ Detection Steps : "Ubuntu" server </vt:lpstr>
      <vt:lpstr>&lt;/Action Taken: "Ubuntu" server </vt:lpstr>
      <vt:lpstr>&lt;/Attack Side : "Rana" server  </vt:lpstr>
      <vt:lpstr>&lt;/ Detection Steps : "Rana" server </vt:lpstr>
      <vt:lpstr>&lt;/ Detection Steps : "Rana" server </vt:lpstr>
      <vt:lpstr>&lt;/ Action Taken : "Rana" server   </vt:lpstr>
      <vt:lpstr>&lt;/Conclusion: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 Project</dc:title>
  <dc:creator>RORO</dc:creator>
  <cp:lastModifiedBy>Microsoft account</cp:lastModifiedBy>
  <cp:revision>52</cp:revision>
  <dcterms:modified xsi:type="dcterms:W3CDTF">2023-12-11T20:04:39Z</dcterms:modified>
</cp:coreProperties>
</file>