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10"/>
  </p:notesMasterIdLst>
  <p:sldIdLst>
    <p:sldId id="256" r:id="rId2"/>
    <p:sldId id="261" r:id="rId3"/>
    <p:sldId id="263" r:id="rId4"/>
    <p:sldId id="266" r:id="rId5"/>
    <p:sldId id="265" r:id="rId6"/>
    <p:sldId id="269" r:id="rId7"/>
    <p:sldId id="274" r:id="rId8"/>
    <p:sldId id="270" r:id="rId9"/>
  </p:sldIdLst>
  <p:sldSz cx="9144000" cy="5143500" type="screen16x9"/>
  <p:notesSz cx="6858000" cy="9144000"/>
  <p:embeddedFontLst>
    <p:embeddedFont>
      <p:font typeface="Andalus" panose="02020603050405020304" pitchFamily="18" charset="-78"/>
      <p:regular r:id="rId11"/>
    </p:embeddedFont>
    <p:embeddedFont>
      <p:font typeface="Montserrat" panose="000005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5BC42FD-C79B-484C-A444-6FE5B12ECE14}">
  <a:tblStyle styleId="{05BC42FD-C79B-484C-A444-6FE5B12ECE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p:cViewPr>
        <p:scale>
          <a:sx n="82" d="100"/>
          <a:sy n="82" d="100"/>
        </p:scale>
        <p:origin x="-1502" y="-5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392166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49e8d5037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49e8d5037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87664a208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87664a208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80cb239799_2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80cb239799_2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15631c336f0_0_4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15631c336f0_0_4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1562d98ef98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1562d98ef98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 name="Google Shape;11;p2"/>
          <p:cNvSpPr/>
          <p:nvPr/>
        </p:nvSpPr>
        <p:spPr>
          <a:xfrm rot="-2175913">
            <a:off x="6501213" y="3908853"/>
            <a:ext cx="1705595" cy="1705595"/>
          </a:xfrm>
          <a:prstGeom prst="blockArc">
            <a:avLst>
              <a:gd name="adj1" fmla="val 13003178"/>
              <a:gd name="adj2" fmla="val 2121832"/>
              <a:gd name="adj3" fmla="val 25028"/>
            </a:avLst>
          </a:prstGeom>
          <a:solidFill>
            <a:schemeClr val="accent5"/>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a:solidFill>
                <a:srgbClr val="27316F"/>
              </a:solidFill>
              <a:latin typeface="Montserrat"/>
              <a:ea typeface="Montserrat"/>
              <a:cs typeface="Montserrat"/>
              <a:sym typeface="Montserrat"/>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5" name="Google Shape;15;p2"/>
          <p:cNvSpPr txBox="1">
            <a:spLocks noGrp="1"/>
          </p:cNvSpPr>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chemeClr val="accent1"/>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a:endParaRPr/>
          </a:p>
        </p:txBody>
      </p:sp>
      <p:sp>
        <p:nvSpPr>
          <p:cNvPr id="16" name="Google Shape;16;p2"/>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4_1_1_1_1_2">
    <p:bg>
      <p:bgPr>
        <a:solidFill>
          <a:schemeClr val="accent2"/>
        </a:solidFill>
        <a:effectLst/>
      </p:bgPr>
    </p:bg>
    <p:spTree>
      <p:nvGrpSpPr>
        <p:cNvPr id="1" name="Shape 4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2"/>
        </a:solidFill>
        <a:effectLst/>
      </p:bgPr>
    </p:bg>
    <p:spTree>
      <p:nvGrpSpPr>
        <p:cNvPr id="1" name="Shape 48"/>
        <p:cNvGrpSpPr/>
        <p:nvPr/>
      </p:nvGrpSpPr>
      <p:grpSpPr>
        <a:xfrm>
          <a:off x="0" y="0"/>
          <a:ext cx="0" cy="0"/>
          <a:chOff x="0" y="0"/>
          <a:chExt cx="0" cy="0"/>
        </a:xfrm>
      </p:grpSpPr>
      <p:sp>
        <p:nvSpPr>
          <p:cNvPr id="49" name="Google Shape;49;p7"/>
          <p:cNvSpPr/>
          <p:nvPr/>
        </p:nvSpPr>
        <p:spPr>
          <a:xfrm rot="10800000">
            <a:off x="708000" y="399750"/>
            <a:ext cx="7728000" cy="4344000"/>
          </a:xfrm>
          <a:prstGeom prst="round1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txBox="1">
            <a:spLocks noGrp="1"/>
          </p:cNvSpPr>
          <p:nvPr>
            <p:ph type="title"/>
          </p:nvPr>
        </p:nvSpPr>
        <p:spPr>
          <a:xfrm>
            <a:off x="2152050" y="1196700"/>
            <a:ext cx="48399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51" name="Google Shape;51;p7"/>
          <p:cNvSpPr txBox="1">
            <a:spLocks noGrp="1"/>
          </p:cNvSpPr>
          <p:nvPr>
            <p:ph type="subTitle" idx="1"/>
          </p:nvPr>
        </p:nvSpPr>
        <p:spPr>
          <a:xfrm>
            <a:off x="2152050" y="1843200"/>
            <a:ext cx="4839900" cy="21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52" name="Google Shape;52;p7"/>
          <p:cNvSpPr/>
          <p:nvPr/>
        </p:nvSpPr>
        <p:spPr>
          <a:xfrm>
            <a:off x="-503925" y="-748725"/>
            <a:ext cx="1996800" cy="1996800"/>
          </a:xfrm>
          <a:prstGeom prst="donut">
            <a:avLst>
              <a:gd name="adj" fmla="val 1381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
        <p:nvSpPr>
          <p:cNvPr id="60" name="Google Shape;60;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595959"/>
                </a:solidFill>
              </a:rPr>
              <a:t>‹#›</a:t>
            </a:fld>
            <a:endParaRPr sz="1000">
              <a:solidFill>
                <a:schemeClr val="dk2"/>
              </a:solidFill>
            </a:endParaRPr>
          </a:p>
        </p:txBody>
      </p:sp>
      <p:sp>
        <p:nvSpPr>
          <p:cNvPr id="61" name="Google Shape;61;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4572000" y="-73925"/>
            <a:ext cx="4572000" cy="530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63" name="Google Shape;63;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64" name="Google Shape;64;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65" name="Google Shape;65;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FFFFFF"/>
              </a:solidFill>
              <a:latin typeface="Montserrat"/>
              <a:ea typeface="Montserrat"/>
              <a:cs typeface="Montserrat"/>
              <a:sym typeface="Montserrat"/>
            </a:endParaRPr>
          </a:p>
        </p:txBody>
      </p:sp>
      <p:sp>
        <p:nvSpPr>
          <p:cNvPr id="66" name="Google Shape;66;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67" name="Google Shape;67;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68" name="Google Shape;68;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chemeClr val="accent1"/>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CUSTOM_2_1">
    <p:spTree>
      <p:nvGrpSpPr>
        <p:cNvPr id="1" name="Shape 88"/>
        <p:cNvGrpSpPr/>
        <p:nvPr/>
      </p:nvGrpSpPr>
      <p:grpSpPr>
        <a:xfrm>
          <a:off x="0" y="0"/>
          <a:ext cx="0" cy="0"/>
          <a:chOff x="0" y="0"/>
          <a:chExt cx="0" cy="0"/>
        </a:xfrm>
      </p:grpSpPr>
      <p:sp>
        <p:nvSpPr>
          <p:cNvPr id="89" name="Google Shape;89;p1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713400" y="1244400"/>
            <a:ext cx="7717200" cy="335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91" name="Google Shape;91;p14"/>
          <p:cNvSpPr txBox="1">
            <a:spLocks noGrp="1"/>
          </p:cNvSpPr>
          <p:nvPr>
            <p:ph type="subTitle" idx="1"/>
          </p:nvPr>
        </p:nvSpPr>
        <p:spPr>
          <a:xfrm>
            <a:off x="1915200" y="1843360"/>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92" name="Google Shape;92;p14"/>
          <p:cNvSpPr txBox="1">
            <a:spLocks noGrp="1"/>
          </p:cNvSpPr>
          <p:nvPr>
            <p:ph type="subTitle" idx="2"/>
          </p:nvPr>
        </p:nvSpPr>
        <p:spPr>
          <a:xfrm>
            <a:off x="1915200" y="2181704"/>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3" name="Google Shape;93;p14"/>
          <p:cNvSpPr txBox="1">
            <a:spLocks noGrp="1"/>
          </p:cNvSpPr>
          <p:nvPr>
            <p:ph type="subTitle" idx="3"/>
          </p:nvPr>
        </p:nvSpPr>
        <p:spPr>
          <a:xfrm>
            <a:off x="1915200" y="3067959"/>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4" name="Google Shape;94;p14"/>
          <p:cNvSpPr txBox="1">
            <a:spLocks noGrp="1"/>
          </p:cNvSpPr>
          <p:nvPr>
            <p:ph type="subTitle" idx="4"/>
          </p:nvPr>
        </p:nvSpPr>
        <p:spPr>
          <a:xfrm>
            <a:off x="1915200" y="3403861"/>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5" name="Google Shape;95;p14"/>
          <p:cNvSpPr txBox="1">
            <a:spLocks noGrp="1"/>
          </p:cNvSpPr>
          <p:nvPr>
            <p:ph type="subTitle" idx="5"/>
          </p:nvPr>
        </p:nvSpPr>
        <p:spPr>
          <a:xfrm>
            <a:off x="5556350" y="1843360"/>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96" name="Google Shape;96;p14"/>
          <p:cNvSpPr txBox="1">
            <a:spLocks noGrp="1"/>
          </p:cNvSpPr>
          <p:nvPr>
            <p:ph type="subTitle" idx="6"/>
          </p:nvPr>
        </p:nvSpPr>
        <p:spPr>
          <a:xfrm>
            <a:off x="5556350" y="2181704"/>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7" name="Google Shape;97;p14"/>
          <p:cNvSpPr txBox="1">
            <a:spLocks noGrp="1"/>
          </p:cNvSpPr>
          <p:nvPr>
            <p:ph type="title"/>
          </p:nvPr>
        </p:nvSpPr>
        <p:spPr>
          <a:xfrm>
            <a:off x="713400" y="433475"/>
            <a:ext cx="77172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000"/>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98" name="Google Shape;98;p14"/>
          <p:cNvSpPr txBox="1">
            <a:spLocks noGrp="1"/>
          </p:cNvSpPr>
          <p:nvPr>
            <p:ph type="subTitle" idx="7"/>
          </p:nvPr>
        </p:nvSpPr>
        <p:spPr>
          <a:xfrm>
            <a:off x="5556350" y="3067959"/>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99" name="Google Shape;99;p14"/>
          <p:cNvSpPr txBox="1">
            <a:spLocks noGrp="1"/>
          </p:cNvSpPr>
          <p:nvPr>
            <p:ph type="subTitle" idx="8"/>
          </p:nvPr>
        </p:nvSpPr>
        <p:spPr>
          <a:xfrm>
            <a:off x="5556350" y="3403861"/>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00" name="Google Shape;100;p14"/>
          <p:cNvSpPr txBox="1">
            <a:spLocks noGrp="1"/>
          </p:cNvSpPr>
          <p:nvPr>
            <p:ph type="title" idx="9" hasCustomPrompt="1"/>
          </p:nvPr>
        </p:nvSpPr>
        <p:spPr>
          <a:xfrm>
            <a:off x="1139650" y="2103649"/>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1" name="Google Shape;101;p14"/>
          <p:cNvSpPr txBox="1">
            <a:spLocks noGrp="1"/>
          </p:cNvSpPr>
          <p:nvPr>
            <p:ph type="title" idx="13" hasCustomPrompt="1"/>
          </p:nvPr>
        </p:nvSpPr>
        <p:spPr>
          <a:xfrm>
            <a:off x="1139650" y="3321374"/>
            <a:ext cx="6585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2" name="Google Shape;102;p14"/>
          <p:cNvSpPr txBox="1">
            <a:spLocks noGrp="1"/>
          </p:cNvSpPr>
          <p:nvPr>
            <p:ph type="title" idx="14" hasCustomPrompt="1"/>
          </p:nvPr>
        </p:nvSpPr>
        <p:spPr>
          <a:xfrm>
            <a:off x="4780800" y="2103649"/>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3" name="Google Shape;103;p14"/>
          <p:cNvSpPr txBox="1">
            <a:spLocks noGrp="1"/>
          </p:cNvSpPr>
          <p:nvPr>
            <p:ph type="title" idx="15" hasCustomPrompt="1"/>
          </p:nvPr>
        </p:nvSpPr>
        <p:spPr>
          <a:xfrm>
            <a:off x="4780800" y="3325874"/>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4" name="Google Shape;104;p14"/>
          <p:cNvSpPr/>
          <p:nvPr/>
        </p:nvSpPr>
        <p:spPr>
          <a:xfrm>
            <a:off x="7859625" y="346550"/>
            <a:ext cx="1654200" cy="1654200"/>
          </a:xfrm>
          <a:prstGeom prst="donut">
            <a:avLst>
              <a:gd name="adj" fmla="val 1149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414525" y="1648413"/>
            <a:ext cx="720300" cy="720300"/>
          </a:xfrm>
          <a:prstGeom prst="donut">
            <a:avLst>
              <a:gd name="adj" fmla="val 199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8793525" y="3265625"/>
            <a:ext cx="720300" cy="720300"/>
          </a:xfrm>
          <a:prstGeom prst="donut">
            <a:avLst>
              <a:gd name="adj" fmla="val 19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3_1">
    <p:bg>
      <p:bgPr>
        <a:solidFill>
          <a:schemeClr val="accent2"/>
        </a:solidFill>
        <a:effectLst/>
      </p:bgPr>
    </p:bg>
    <p:spTree>
      <p:nvGrpSpPr>
        <p:cNvPr id="1" name="Shape 308"/>
        <p:cNvGrpSpPr/>
        <p:nvPr/>
      </p:nvGrpSpPr>
      <p:grpSpPr>
        <a:xfrm>
          <a:off x="0" y="0"/>
          <a:ext cx="0" cy="0"/>
          <a:chOff x="0" y="0"/>
          <a:chExt cx="0" cy="0"/>
        </a:xfrm>
      </p:grpSpPr>
      <p:sp>
        <p:nvSpPr>
          <p:cNvPr id="309" name="Google Shape;309;p30"/>
          <p:cNvSpPr/>
          <p:nvPr/>
        </p:nvSpPr>
        <p:spPr>
          <a:xfrm rot="-6299986">
            <a:off x="7656229" y="3062123"/>
            <a:ext cx="3353359" cy="3679155"/>
          </a:xfrm>
          <a:prstGeom prst="blockArc">
            <a:avLst>
              <a:gd name="adj1" fmla="val 16550563"/>
              <a:gd name="adj2" fmla="val 608065"/>
              <a:gd name="adj3" fmla="val 823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rot="8596392">
            <a:off x="-759489" y="-901893"/>
            <a:ext cx="1705685" cy="1705685"/>
          </a:xfrm>
          <a:prstGeom prst="blockArc">
            <a:avLst>
              <a:gd name="adj1" fmla="val 13159347"/>
              <a:gd name="adj2" fmla="val 19114359"/>
              <a:gd name="adj3" fmla="val 2148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rot="10800000">
            <a:off x="516000" y="399750"/>
            <a:ext cx="8112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txBox="1"/>
          <p:nvPr/>
        </p:nvSpPr>
        <p:spPr>
          <a:xfrm>
            <a:off x="1094125" y="1417550"/>
            <a:ext cx="6818100" cy="218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27316F"/>
              </a:solidFill>
              <a:latin typeface="Montserrat"/>
              <a:ea typeface="Montserrat"/>
              <a:cs typeface="Montserrat"/>
              <a:sym typeface="Montserrat"/>
            </a:endParaRPr>
          </a:p>
        </p:txBody>
      </p:sp>
      <p:sp>
        <p:nvSpPr>
          <p:cNvPr id="313" name="Google Shape;313;p30"/>
          <p:cNvSpPr txBox="1"/>
          <p:nvPr/>
        </p:nvSpPr>
        <p:spPr>
          <a:xfrm>
            <a:off x="5261025" y="3460725"/>
            <a:ext cx="2651100" cy="935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b="1">
              <a:solidFill>
                <a:srgbClr val="FFC800"/>
              </a:solidFill>
              <a:latin typeface="Montserrat"/>
              <a:ea typeface="Montserrat"/>
              <a:cs typeface="Montserrat"/>
              <a:sym typeface="Montserrat"/>
            </a:endParaRPr>
          </a:p>
        </p:txBody>
      </p:sp>
      <p:sp>
        <p:nvSpPr>
          <p:cNvPr id="314" name="Google Shape;314;p30"/>
          <p:cNvSpPr txBox="1">
            <a:spLocks noGrp="1"/>
          </p:cNvSpPr>
          <p:nvPr>
            <p:ph type="title"/>
          </p:nvPr>
        </p:nvSpPr>
        <p:spPr>
          <a:xfrm>
            <a:off x="1094125" y="1417550"/>
            <a:ext cx="6678300" cy="193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accent1"/>
                </a:solidFill>
              </a:defRPr>
            </a:lvl1pPr>
            <a:lvl2pPr lvl="1" algn="ctr" rtl="0">
              <a:spcBef>
                <a:spcPts val="0"/>
              </a:spcBef>
              <a:spcAft>
                <a:spcPts val="0"/>
              </a:spcAft>
              <a:buNone/>
              <a:defRPr>
                <a:solidFill>
                  <a:schemeClr val="accent1"/>
                </a:solidFill>
              </a:defRPr>
            </a:lvl2pPr>
            <a:lvl3pPr lvl="2" algn="ctr" rtl="0">
              <a:spcBef>
                <a:spcPts val="0"/>
              </a:spcBef>
              <a:spcAft>
                <a:spcPts val="0"/>
              </a:spcAft>
              <a:buNone/>
              <a:defRPr>
                <a:solidFill>
                  <a:schemeClr val="accent1"/>
                </a:solidFill>
              </a:defRPr>
            </a:lvl3pPr>
            <a:lvl4pPr lvl="3" algn="ctr" rtl="0">
              <a:spcBef>
                <a:spcPts val="0"/>
              </a:spcBef>
              <a:spcAft>
                <a:spcPts val="0"/>
              </a:spcAft>
              <a:buNone/>
              <a:defRPr>
                <a:solidFill>
                  <a:schemeClr val="accent1"/>
                </a:solidFill>
              </a:defRPr>
            </a:lvl4pPr>
            <a:lvl5pPr lvl="4" algn="ctr" rtl="0">
              <a:spcBef>
                <a:spcPts val="0"/>
              </a:spcBef>
              <a:spcAft>
                <a:spcPts val="0"/>
              </a:spcAft>
              <a:buNone/>
              <a:defRPr>
                <a:solidFill>
                  <a:schemeClr val="accent1"/>
                </a:solidFill>
              </a:defRPr>
            </a:lvl5pPr>
            <a:lvl6pPr lvl="5" algn="ctr" rtl="0">
              <a:spcBef>
                <a:spcPts val="0"/>
              </a:spcBef>
              <a:spcAft>
                <a:spcPts val="0"/>
              </a:spcAft>
              <a:buNone/>
              <a:defRPr>
                <a:solidFill>
                  <a:schemeClr val="accent1"/>
                </a:solidFill>
              </a:defRPr>
            </a:lvl6pPr>
            <a:lvl7pPr lvl="6" algn="ctr" rtl="0">
              <a:spcBef>
                <a:spcPts val="0"/>
              </a:spcBef>
              <a:spcAft>
                <a:spcPts val="0"/>
              </a:spcAft>
              <a:buNone/>
              <a:defRPr>
                <a:solidFill>
                  <a:schemeClr val="accent1"/>
                </a:solidFill>
              </a:defRPr>
            </a:lvl7pPr>
            <a:lvl8pPr lvl="7" algn="ctr" rtl="0">
              <a:spcBef>
                <a:spcPts val="0"/>
              </a:spcBef>
              <a:spcAft>
                <a:spcPts val="0"/>
              </a:spcAft>
              <a:buNone/>
              <a:defRPr>
                <a:solidFill>
                  <a:schemeClr val="accent1"/>
                </a:solidFill>
              </a:defRPr>
            </a:lvl8pPr>
            <a:lvl9pPr lvl="8" algn="ctr" rtl="0">
              <a:spcBef>
                <a:spcPts val="0"/>
              </a:spcBef>
              <a:spcAft>
                <a:spcPts val="0"/>
              </a:spcAft>
              <a:buNone/>
              <a:defRPr>
                <a:solidFill>
                  <a:schemeClr val="accent1"/>
                </a:solidFill>
              </a:defRPr>
            </a:lvl9pPr>
          </a:lstStyle>
          <a:p>
            <a:endParaRPr/>
          </a:p>
        </p:txBody>
      </p:sp>
      <p:sp>
        <p:nvSpPr>
          <p:cNvPr id="315" name="Google Shape;315;p30"/>
          <p:cNvSpPr txBox="1">
            <a:spLocks noGrp="1"/>
          </p:cNvSpPr>
          <p:nvPr>
            <p:ph type="subTitle" idx="1"/>
          </p:nvPr>
        </p:nvSpPr>
        <p:spPr>
          <a:xfrm>
            <a:off x="1094125" y="3504250"/>
            <a:ext cx="6635100" cy="498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b="1">
                <a:solidFill>
                  <a:schemeClr val="accent3"/>
                </a:solidFill>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1">
  <p:cSld name="CUSTOM_3_1_1">
    <p:bg>
      <p:bgPr>
        <a:solidFill>
          <a:schemeClr val="lt1"/>
        </a:solidFill>
        <a:effectLst/>
      </p:bgPr>
    </p:bg>
    <p:spTree>
      <p:nvGrpSpPr>
        <p:cNvPr id="1" name="Shape 316"/>
        <p:cNvGrpSpPr/>
        <p:nvPr/>
      </p:nvGrpSpPr>
      <p:grpSpPr>
        <a:xfrm>
          <a:off x="0" y="0"/>
          <a:ext cx="0" cy="0"/>
          <a:chOff x="0" y="0"/>
          <a:chExt cx="0" cy="0"/>
        </a:xfrm>
      </p:grpSpPr>
      <p:sp>
        <p:nvSpPr>
          <p:cNvPr id="317" name="Google Shape;317;p31"/>
          <p:cNvSpPr/>
          <p:nvPr/>
        </p:nvSpPr>
        <p:spPr>
          <a:xfrm>
            <a:off x="5389400" y="487425"/>
            <a:ext cx="1367700" cy="1367700"/>
          </a:xfrm>
          <a:prstGeom prst="donut">
            <a:avLst>
              <a:gd name="adj" fmla="val 159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txBox="1"/>
          <p:nvPr/>
        </p:nvSpPr>
        <p:spPr>
          <a:xfrm>
            <a:off x="1094125" y="1417550"/>
            <a:ext cx="6818100" cy="218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27316F"/>
              </a:solidFill>
              <a:latin typeface="Montserrat"/>
              <a:ea typeface="Montserrat"/>
              <a:cs typeface="Montserrat"/>
              <a:sym typeface="Montserrat"/>
            </a:endParaRPr>
          </a:p>
        </p:txBody>
      </p:sp>
      <p:sp>
        <p:nvSpPr>
          <p:cNvPr id="319" name="Google Shape;319;p31"/>
          <p:cNvSpPr txBox="1"/>
          <p:nvPr/>
        </p:nvSpPr>
        <p:spPr>
          <a:xfrm>
            <a:off x="5261025" y="3460725"/>
            <a:ext cx="2651100" cy="935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b="1">
              <a:solidFill>
                <a:srgbClr val="FFC800"/>
              </a:solidFill>
              <a:latin typeface="Montserrat"/>
              <a:ea typeface="Montserrat"/>
              <a:cs typeface="Montserrat"/>
              <a:sym typeface="Montserrat"/>
            </a:endParaRPr>
          </a:p>
        </p:txBody>
      </p:sp>
      <p:sp>
        <p:nvSpPr>
          <p:cNvPr id="320" name="Google Shape;320;p31"/>
          <p:cNvSpPr txBox="1">
            <a:spLocks noGrp="1"/>
          </p:cNvSpPr>
          <p:nvPr>
            <p:ph type="title"/>
          </p:nvPr>
        </p:nvSpPr>
        <p:spPr>
          <a:xfrm>
            <a:off x="1693350" y="1535375"/>
            <a:ext cx="5757300" cy="19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800">
                <a:solidFill>
                  <a:schemeClr val="accent1"/>
                </a:solidFill>
              </a:defRPr>
            </a:lvl1pPr>
            <a:lvl2pPr lvl="1" algn="ctr" rtl="0">
              <a:spcBef>
                <a:spcPts val="0"/>
              </a:spcBef>
              <a:spcAft>
                <a:spcPts val="0"/>
              </a:spcAft>
              <a:buNone/>
              <a:defRPr sz="2800">
                <a:solidFill>
                  <a:schemeClr val="accent1"/>
                </a:solidFill>
              </a:defRPr>
            </a:lvl2pPr>
            <a:lvl3pPr lvl="2" algn="ctr" rtl="0">
              <a:spcBef>
                <a:spcPts val="0"/>
              </a:spcBef>
              <a:spcAft>
                <a:spcPts val="0"/>
              </a:spcAft>
              <a:buNone/>
              <a:defRPr sz="2800">
                <a:solidFill>
                  <a:schemeClr val="accent1"/>
                </a:solidFill>
              </a:defRPr>
            </a:lvl3pPr>
            <a:lvl4pPr lvl="3" algn="ctr" rtl="0">
              <a:spcBef>
                <a:spcPts val="0"/>
              </a:spcBef>
              <a:spcAft>
                <a:spcPts val="0"/>
              </a:spcAft>
              <a:buNone/>
              <a:defRPr sz="2800">
                <a:solidFill>
                  <a:schemeClr val="accent1"/>
                </a:solidFill>
              </a:defRPr>
            </a:lvl4pPr>
            <a:lvl5pPr lvl="4" algn="ctr" rtl="0">
              <a:spcBef>
                <a:spcPts val="0"/>
              </a:spcBef>
              <a:spcAft>
                <a:spcPts val="0"/>
              </a:spcAft>
              <a:buNone/>
              <a:defRPr sz="2800">
                <a:solidFill>
                  <a:schemeClr val="accent1"/>
                </a:solidFill>
              </a:defRPr>
            </a:lvl5pPr>
            <a:lvl6pPr lvl="5" algn="ctr" rtl="0">
              <a:spcBef>
                <a:spcPts val="0"/>
              </a:spcBef>
              <a:spcAft>
                <a:spcPts val="0"/>
              </a:spcAft>
              <a:buNone/>
              <a:defRPr sz="2800">
                <a:solidFill>
                  <a:schemeClr val="accent1"/>
                </a:solidFill>
              </a:defRPr>
            </a:lvl6pPr>
            <a:lvl7pPr lvl="6" algn="ctr" rtl="0">
              <a:spcBef>
                <a:spcPts val="0"/>
              </a:spcBef>
              <a:spcAft>
                <a:spcPts val="0"/>
              </a:spcAft>
              <a:buNone/>
              <a:defRPr sz="2800">
                <a:solidFill>
                  <a:schemeClr val="accent1"/>
                </a:solidFill>
              </a:defRPr>
            </a:lvl7pPr>
            <a:lvl8pPr lvl="7" algn="ctr" rtl="0">
              <a:spcBef>
                <a:spcPts val="0"/>
              </a:spcBef>
              <a:spcAft>
                <a:spcPts val="0"/>
              </a:spcAft>
              <a:buNone/>
              <a:defRPr sz="2800">
                <a:solidFill>
                  <a:schemeClr val="accent1"/>
                </a:solidFill>
              </a:defRPr>
            </a:lvl8pPr>
            <a:lvl9pPr lvl="8" algn="ctr" rtl="0">
              <a:spcBef>
                <a:spcPts val="0"/>
              </a:spcBef>
              <a:spcAft>
                <a:spcPts val="0"/>
              </a:spcAft>
              <a:buNone/>
              <a:defRPr sz="2800">
                <a:solidFill>
                  <a:schemeClr val="accent1"/>
                </a:solidFill>
              </a:defRPr>
            </a:lvl9pPr>
          </a:lstStyle>
          <a:p>
            <a:endParaRPr/>
          </a:p>
        </p:txBody>
      </p:sp>
      <p:sp>
        <p:nvSpPr>
          <p:cNvPr id="321" name="Google Shape;321;p31"/>
          <p:cNvSpPr txBox="1">
            <a:spLocks noGrp="1"/>
          </p:cNvSpPr>
          <p:nvPr>
            <p:ph type="subTitle" idx="1"/>
          </p:nvPr>
        </p:nvSpPr>
        <p:spPr>
          <a:xfrm>
            <a:off x="2550600" y="4105500"/>
            <a:ext cx="4042800" cy="49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accent2"/>
                </a:solidFill>
              </a:defRPr>
            </a:lvl1pPr>
            <a:lvl2pPr lvl="1" algn="ctr" rtl="0">
              <a:spcBef>
                <a:spcPts val="0"/>
              </a:spcBef>
              <a:spcAft>
                <a:spcPts val="0"/>
              </a:spcAft>
              <a:buNone/>
              <a:defRPr sz="2000">
                <a:solidFill>
                  <a:schemeClr val="accent2"/>
                </a:solidFill>
              </a:defRPr>
            </a:lvl2pPr>
            <a:lvl3pPr lvl="2" algn="ctr" rtl="0">
              <a:spcBef>
                <a:spcPts val="0"/>
              </a:spcBef>
              <a:spcAft>
                <a:spcPts val="0"/>
              </a:spcAft>
              <a:buNone/>
              <a:defRPr sz="2000">
                <a:solidFill>
                  <a:schemeClr val="accent2"/>
                </a:solidFill>
              </a:defRPr>
            </a:lvl3pPr>
            <a:lvl4pPr lvl="3" algn="ctr" rtl="0">
              <a:spcBef>
                <a:spcPts val="0"/>
              </a:spcBef>
              <a:spcAft>
                <a:spcPts val="0"/>
              </a:spcAft>
              <a:buNone/>
              <a:defRPr sz="2000">
                <a:solidFill>
                  <a:schemeClr val="accent2"/>
                </a:solidFill>
              </a:defRPr>
            </a:lvl4pPr>
            <a:lvl5pPr lvl="4" algn="ctr" rtl="0">
              <a:spcBef>
                <a:spcPts val="0"/>
              </a:spcBef>
              <a:spcAft>
                <a:spcPts val="0"/>
              </a:spcAft>
              <a:buNone/>
              <a:defRPr sz="2000">
                <a:solidFill>
                  <a:schemeClr val="accent2"/>
                </a:solidFill>
              </a:defRPr>
            </a:lvl5pPr>
            <a:lvl6pPr lvl="5" algn="ctr" rtl="0">
              <a:spcBef>
                <a:spcPts val="0"/>
              </a:spcBef>
              <a:spcAft>
                <a:spcPts val="0"/>
              </a:spcAft>
              <a:buNone/>
              <a:defRPr sz="2000">
                <a:solidFill>
                  <a:schemeClr val="accent2"/>
                </a:solidFill>
              </a:defRPr>
            </a:lvl6pPr>
            <a:lvl7pPr lvl="6" algn="ctr" rtl="0">
              <a:spcBef>
                <a:spcPts val="0"/>
              </a:spcBef>
              <a:spcAft>
                <a:spcPts val="0"/>
              </a:spcAft>
              <a:buNone/>
              <a:defRPr sz="2000">
                <a:solidFill>
                  <a:schemeClr val="accent2"/>
                </a:solidFill>
              </a:defRPr>
            </a:lvl7pPr>
            <a:lvl8pPr lvl="7" algn="ctr" rtl="0">
              <a:spcBef>
                <a:spcPts val="0"/>
              </a:spcBef>
              <a:spcAft>
                <a:spcPts val="0"/>
              </a:spcAft>
              <a:buNone/>
              <a:defRPr sz="2000">
                <a:solidFill>
                  <a:schemeClr val="accent2"/>
                </a:solidFill>
              </a:defRPr>
            </a:lvl8pPr>
            <a:lvl9pPr lvl="8" algn="ctr" rtl="0">
              <a:spcBef>
                <a:spcPts val="0"/>
              </a:spcBef>
              <a:spcAft>
                <a:spcPts val="0"/>
              </a:spcAft>
              <a:buNone/>
              <a:defRPr sz="2000">
                <a:solidFill>
                  <a:schemeClr val="accent2"/>
                </a:solidFill>
              </a:defRPr>
            </a:lvl9pPr>
          </a:lstStyle>
          <a:p>
            <a:endParaRPr/>
          </a:p>
        </p:txBody>
      </p:sp>
      <p:sp>
        <p:nvSpPr>
          <p:cNvPr id="322" name="Google Shape;322;p31"/>
          <p:cNvSpPr/>
          <p:nvPr/>
        </p:nvSpPr>
        <p:spPr>
          <a:xfrm flipH="1">
            <a:off x="7019801" y="2835150"/>
            <a:ext cx="3911700" cy="3911700"/>
          </a:xfrm>
          <a:prstGeom prst="blockArc">
            <a:avLst>
              <a:gd name="adj1" fmla="val 15764927"/>
              <a:gd name="adj2" fmla="val 943522"/>
              <a:gd name="adj3" fmla="val 78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463225" y="4450100"/>
            <a:ext cx="1367700" cy="1367700"/>
          </a:xfrm>
          <a:prstGeom prst="donut">
            <a:avLst>
              <a:gd name="adj" fmla="val 15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4_1_1">
    <p:bg>
      <p:bgPr>
        <a:noFill/>
        <a:effectLst/>
      </p:bgPr>
    </p:bg>
    <p:spTree>
      <p:nvGrpSpPr>
        <p:cNvPr id="1" name="Shape 379"/>
        <p:cNvGrpSpPr/>
        <p:nvPr/>
      </p:nvGrpSpPr>
      <p:grpSpPr>
        <a:xfrm>
          <a:off x="0" y="0"/>
          <a:ext cx="0" cy="0"/>
          <a:chOff x="0" y="0"/>
          <a:chExt cx="0" cy="0"/>
        </a:xfrm>
      </p:grpSpPr>
      <p:sp>
        <p:nvSpPr>
          <p:cNvPr id="380" name="Google Shape;380;p38"/>
          <p:cNvSpPr/>
          <p:nvPr/>
        </p:nvSpPr>
        <p:spPr>
          <a:xfrm rot="-5400000">
            <a:off x="7965010" y="-1097203"/>
            <a:ext cx="2387700" cy="2387700"/>
          </a:xfrm>
          <a:prstGeom prst="blockArc">
            <a:avLst>
              <a:gd name="adj1" fmla="val 10820796"/>
              <a:gd name="adj2" fmla="val 16556050"/>
              <a:gd name="adj3" fmla="val 1084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83" name="Google Shape;383;p38"/>
          <p:cNvSpPr/>
          <p:nvPr/>
        </p:nvSpPr>
        <p:spPr>
          <a:xfrm rot="-900003">
            <a:off x="-1468002" y="4320800"/>
            <a:ext cx="2387761" cy="2387761"/>
          </a:xfrm>
          <a:prstGeom prst="blockArc">
            <a:avLst>
              <a:gd name="adj1" fmla="val 17506725"/>
              <a:gd name="adj2" fmla="val 21555750"/>
              <a:gd name="adj3" fmla="val 9524"/>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4_1_1_1_3">
    <p:bg>
      <p:bgPr>
        <a:noFill/>
        <a:effectLst/>
      </p:bgPr>
    </p:bg>
    <p:spTree>
      <p:nvGrpSpPr>
        <p:cNvPr id="1" name="Shape 406"/>
        <p:cNvGrpSpPr/>
        <p:nvPr/>
      </p:nvGrpSpPr>
      <p:grpSpPr>
        <a:xfrm>
          <a:off x="0" y="0"/>
          <a:ext cx="0" cy="0"/>
          <a:chOff x="0" y="0"/>
          <a:chExt cx="0" cy="0"/>
        </a:xfrm>
      </p:grpSpPr>
      <p:sp>
        <p:nvSpPr>
          <p:cNvPr id="407" name="Google Shape;407;p42"/>
          <p:cNvSpPr/>
          <p:nvPr/>
        </p:nvSpPr>
        <p:spPr>
          <a:xfrm rot="-5400000">
            <a:off x="8177603" y="-1151798"/>
            <a:ext cx="1948500" cy="1948500"/>
          </a:xfrm>
          <a:prstGeom prst="blockArc">
            <a:avLst>
              <a:gd name="adj1" fmla="val 10796618"/>
              <a:gd name="adj2" fmla="val 15882085"/>
              <a:gd name="adj3" fmla="val 78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2"/>
          <p:cNvSpPr/>
          <p:nvPr/>
        </p:nvSpPr>
        <p:spPr>
          <a:xfrm rot="-900003">
            <a:off x="-1427327" y="3995525"/>
            <a:ext cx="2387761" cy="2387761"/>
          </a:xfrm>
          <a:prstGeom prst="blockArc">
            <a:avLst>
              <a:gd name="adj1" fmla="val 17683086"/>
              <a:gd name="adj2" fmla="val 837016"/>
              <a:gd name="adj3" fmla="val 92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2"/>
          <p:cNvSpPr txBox="1">
            <a:spLocks noGrp="1"/>
          </p:cNvSpPr>
          <p:nvPr>
            <p:ph type="title"/>
          </p:nvPr>
        </p:nvSpPr>
        <p:spPr>
          <a:xfrm>
            <a:off x="938675" y="1236950"/>
            <a:ext cx="36138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10" name="Google Shape;410;p42"/>
          <p:cNvSpPr txBox="1">
            <a:spLocks noGrp="1"/>
          </p:cNvSpPr>
          <p:nvPr>
            <p:ph type="subTitle" idx="1"/>
          </p:nvPr>
        </p:nvSpPr>
        <p:spPr>
          <a:xfrm>
            <a:off x="938675" y="2535200"/>
            <a:ext cx="3613800" cy="12702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411" name="Google Shape;411;p42"/>
          <p:cNvSpPr>
            <a:spLocks noGrp="1"/>
          </p:cNvSpPr>
          <p:nvPr>
            <p:ph type="pic" idx="2"/>
          </p:nvPr>
        </p:nvSpPr>
        <p:spPr>
          <a:xfrm>
            <a:off x="5173175" y="725700"/>
            <a:ext cx="3153300" cy="3692100"/>
          </a:xfrm>
          <a:prstGeom prst="round1Rect">
            <a:avLst>
              <a:gd name="adj" fmla="val 16667"/>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Montserrat"/>
              <a:buNone/>
              <a:defRPr sz="3000" b="1">
                <a:solidFill>
                  <a:schemeClr val="lt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0" r:id="rId5"/>
    <p:sldLayoutId id="2147483676" r:id="rId6"/>
    <p:sldLayoutId id="2147483677" r:id="rId7"/>
    <p:sldLayoutId id="2147483684" r:id="rId8"/>
    <p:sldLayoutId id="2147483688" r:id="rId9"/>
    <p:sldLayoutId id="214748369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7"/>
          <p:cNvSpPr txBox="1">
            <a:spLocks noGrp="1"/>
          </p:cNvSpPr>
          <p:nvPr>
            <p:ph type="subTitle" idx="1"/>
          </p:nvPr>
        </p:nvSpPr>
        <p:spPr>
          <a:xfrm>
            <a:off x="762000" y="2647950"/>
            <a:ext cx="8305799" cy="189463"/>
          </a:xfrm>
          <a:prstGeom prst="rect">
            <a:avLst/>
          </a:prstGeom>
        </p:spPr>
        <p:txBody>
          <a:bodyPr spcFirstLastPara="1" wrap="square" lIns="91425" tIns="91425" rIns="91425" bIns="91425" anchor="ctr" anchorCtr="0">
            <a:noAutofit/>
          </a:bodyPr>
          <a:lstStyle/>
          <a:p>
            <a:pPr marL="0" lvl="0" indent="0"/>
            <a:r>
              <a:rPr lang="en-US" b="1" dirty="0"/>
              <a:t>Title of the article </a:t>
            </a:r>
            <a:r>
              <a:rPr lang="en-US" b="1" dirty="0" smtClean="0"/>
              <a:t>:</a:t>
            </a:r>
          </a:p>
          <a:p>
            <a:pPr marL="0" lvl="0" indent="0"/>
            <a:endParaRPr lang="en-US" b="1" dirty="0" smtClean="0"/>
          </a:p>
          <a:p>
            <a:pPr marL="0" lvl="0" indent="0"/>
            <a:r>
              <a:rPr lang="en-US" sz="1800" dirty="0" err="1" smtClean="0"/>
              <a:t>ArticEvent</a:t>
            </a:r>
            <a:r>
              <a:rPr lang="en-US" sz="1800" dirty="0" smtClean="0"/>
              <a:t>-based </a:t>
            </a:r>
            <a:r>
              <a:rPr lang="en-US" sz="1800" dirty="0"/>
              <a:t>Workflow Analysis in </a:t>
            </a:r>
            <a:r>
              <a:rPr lang="en-US" sz="1800" dirty="0" smtClean="0"/>
              <a:t>Healthcare.</a:t>
            </a:r>
          </a:p>
          <a:p>
            <a:pPr marL="0" lvl="0" indent="0"/>
            <a:r>
              <a:rPr lang="en-US" sz="1800" dirty="0" smtClean="0"/>
              <a:t> </a:t>
            </a:r>
            <a:endParaRPr sz="1800" dirty="0"/>
          </a:p>
        </p:txBody>
      </p:sp>
      <p:sp>
        <p:nvSpPr>
          <p:cNvPr id="473" name="Google Shape;473;p57"/>
          <p:cNvSpPr txBox="1">
            <a:spLocks noGrp="1"/>
          </p:cNvSpPr>
          <p:nvPr>
            <p:ph type="title"/>
          </p:nvPr>
        </p:nvSpPr>
        <p:spPr>
          <a:xfrm>
            <a:off x="1524000" y="895350"/>
            <a:ext cx="6261600" cy="1362000"/>
          </a:xfrm>
          <a:prstGeom prst="rect">
            <a:avLst/>
          </a:prstGeom>
        </p:spPr>
        <p:txBody>
          <a:bodyPr spcFirstLastPara="1" wrap="square" lIns="91425" tIns="91425" rIns="91425" bIns="91425" anchor="ctr" anchorCtr="0">
            <a:noAutofit/>
          </a:bodyPr>
          <a:lstStyle/>
          <a:p>
            <a:pPr lvl="0"/>
            <a:r>
              <a:rPr lang="en-US" sz="3200" dirty="0"/>
              <a:t>R</a:t>
            </a:r>
            <a:r>
              <a:rPr lang="en-US" sz="3200" dirty="0" smtClean="0"/>
              <a:t>esearch </a:t>
            </a:r>
            <a:r>
              <a:rPr lang="en-US" sz="3200" dirty="0"/>
              <a:t>assignment</a:t>
            </a:r>
            <a:endParaRPr sz="3200" dirty="0"/>
          </a:p>
        </p:txBody>
      </p:sp>
      <p:sp>
        <p:nvSpPr>
          <p:cNvPr id="2" name="مربع نص 1"/>
          <p:cNvSpPr txBox="1"/>
          <p:nvPr/>
        </p:nvSpPr>
        <p:spPr>
          <a:xfrm>
            <a:off x="2819400" y="3867150"/>
            <a:ext cx="3733800" cy="400110"/>
          </a:xfrm>
          <a:prstGeom prst="rect">
            <a:avLst/>
          </a:prstGeom>
          <a:noFill/>
        </p:spPr>
        <p:txBody>
          <a:bodyPr wrap="square" rtlCol="0">
            <a:spAutoFit/>
          </a:bodyPr>
          <a:lstStyle/>
          <a:p>
            <a:pPr lvl="0" algn="ctr">
              <a:buClr>
                <a:srgbClr val="27316F"/>
              </a:buClr>
              <a:buSzPts val="1400"/>
            </a:pPr>
            <a:r>
              <a:rPr lang="en-US" sz="2000" b="1" dirty="0" smtClean="0">
                <a:solidFill>
                  <a:srgbClr val="27316F"/>
                </a:solidFill>
                <a:latin typeface="Montserrat"/>
                <a:sym typeface="Montserrat"/>
              </a:rPr>
              <a:t>Raghad </a:t>
            </a:r>
            <a:r>
              <a:rPr lang="en-US" sz="2000" b="1" smtClean="0">
                <a:solidFill>
                  <a:srgbClr val="27316F"/>
                </a:solidFill>
                <a:latin typeface="Montserrat"/>
                <a:sym typeface="Montserrat"/>
              </a:rPr>
              <a:t>Hamdeh</a:t>
            </a:r>
            <a:endParaRPr lang="en-US" sz="2000" b="1" dirty="0">
              <a:solidFill>
                <a:srgbClr val="27316F"/>
              </a:solidFill>
              <a:latin typeface="Montserrat"/>
              <a:sym typeface="Montserra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62"/>
          <p:cNvSpPr/>
          <p:nvPr/>
        </p:nvSpPr>
        <p:spPr>
          <a:xfrm>
            <a:off x="1139650" y="2000749"/>
            <a:ext cx="658500" cy="658500"/>
          </a:xfrm>
          <a:prstGeom prst="round1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597" name="Google Shape;597;p62"/>
          <p:cNvSpPr/>
          <p:nvPr/>
        </p:nvSpPr>
        <p:spPr>
          <a:xfrm>
            <a:off x="1139650" y="3222974"/>
            <a:ext cx="658500" cy="658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598" name="Google Shape;598;p62"/>
          <p:cNvSpPr/>
          <p:nvPr/>
        </p:nvSpPr>
        <p:spPr>
          <a:xfrm>
            <a:off x="4780800" y="3222974"/>
            <a:ext cx="658500" cy="658500"/>
          </a:xfrm>
          <a:prstGeom prst="round1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599" name="Google Shape;599;p62"/>
          <p:cNvSpPr/>
          <p:nvPr/>
        </p:nvSpPr>
        <p:spPr>
          <a:xfrm>
            <a:off x="4780800" y="2000749"/>
            <a:ext cx="658500" cy="658500"/>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600" name="Google Shape;600;p62"/>
          <p:cNvSpPr txBox="1">
            <a:spLocks noGrp="1"/>
          </p:cNvSpPr>
          <p:nvPr>
            <p:ph type="title" idx="9"/>
          </p:nvPr>
        </p:nvSpPr>
        <p:spPr>
          <a:xfrm>
            <a:off x="1139650" y="2103649"/>
            <a:ext cx="658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601" name="Google Shape;601;p62"/>
          <p:cNvSpPr txBox="1">
            <a:spLocks noGrp="1"/>
          </p:cNvSpPr>
          <p:nvPr>
            <p:ph type="title" idx="14"/>
          </p:nvPr>
        </p:nvSpPr>
        <p:spPr>
          <a:xfrm>
            <a:off x="4780800" y="2103649"/>
            <a:ext cx="658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602" name="Google Shape;602;p62"/>
          <p:cNvSpPr txBox="1">
            <a:spLocks noGrp="1"/>
          </p:cNvSpPr>
          <p:nvPr>
            <p:ph type="title" idx="15"/>
          </p:nvPr>
        </p:nvSpPr>
        <p:spPr>
          <a:xfrm>
            <a:off x="4780800" y="3325874"/>
            <a:ext cx="6585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603" name="Google Shape;603;p62"/>
          <p:cNvSpPr txBox="1">
            <a:spLocks noGrp="1"/>
          </p:cNvSpPr>
          <p:nvPr>
            <p:ph type="subTitle" idx="1"/>
          </p:nvPr>
        </p:nvSpPr>
        <p:spPr>
          <a:xfrm>
            <a:off x="1915200" y="1843360"/>
            <a:ext cx="2448000" cy="3591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The main purpose</a:t>
            </a:r>
          </a:p>
          <a:p>
            <a:pPr marL="0" lvl="0" indent="0" algn="l" rtl="0">
              <a:spcBef>
                <a:spcPts val="0"/>
              </a:spcBef>
              <a:spcAft>
                <a:spcPts val="0"/>
              </a:spcAft>
              <a:buNone/>
            </a:pPr>
            <a:endParaRPr dirty="0"/>
          </a:p>
        </p:txBody>
      </p:sp>
      <p:sp>
        <p:nvSpPr>
          <p:cNvPr id="604" name="Google Shape;604;p62"/>
          <p:cNvSpPr txBox="1">
            <a:spLocks noGrp="1"/>
          </p:cNvSpPr>
          <p:nvPr>
            <p:ph type="subTitle" idx="2"/>
          </p:nvPr>
        </p:nvSpPr>
        <p:spPr>
          <a:xfrm>
            <a:off x="1915200" y="2181704"/>
            <a:ext cx="2448000" cy="6156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The main purpose of using the Event-driven Process Chains (EPC).</a:t>
            </a:r>
          </a:p>
        </p:txBody>
      </p:sp>
      <p:sp>
        <p:nvSpPr>
          <p:cNvPr id="605" name="Google Shape;605;p62"/>
          <p:cNvSpPr txBox="1">
            <a:spLocks noGrp="1"/>
          </p:cNvSpPr>
          <p:nvPr>
            <p:ph type="subTitle" idx="3"/>
          </p:nvPr>
        </p:nvSpPr>
        <p:spPr>
          <a:xfrm>
            <a:off x="1905000" y="3372674"/>
            <a:ext cx="2448000" cy="3591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My opinion</a:t>
            </a:r>
          </a:p>
        </p:txBody>
      </p:sp>
      <p:sp>
        <p:nvSpPr>
          <p:cNvPr id="607" name="Google Shape;607;p62"/>
          <p:cNvSpPr txBox="1">
            <a:spLocks noGrp="1"/>
          </p:cNvSpPr>
          <p:nvPr>
            <p:ph type="subTitle" idx="5"/>
          </p:nvPr>
        </p:nvSpPr>
        <p:spPr>
          <a:xfrm>
            <a:off x="5556350" y="1843360"/>
            <a:ext cx="2448000" cy="3591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smtClean="0"/>
              <a:t>BPMN Model</a:t>
            </a:r>
            <a:endParaRPr lang="en-US" dirty="0"/>
          </a:p>
        </p:txBody>
      </p:sp>
      <p:sp>
        <p:nvSpPr>
          <p:cNvPr id="608" name="Google Shape;608;p62"/>
          <p:cNvSpPr txBox="1">
            <a:spLocks noGrp="1"/>
          </p:cNvSpPr>
          <p:nvPr>
            <p:ph type="subTitle" idx="6"/>
          </p:nvPr>
        </p:nvSpPr>
        <p:spPr>
          <a:xfrm>
            <a:off x="5562600" y="2114550"/>
            <a:ext cx="2448000" cy="6156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I converted the EBC model to BPMN for this article.</a:t>
            </a:r>
            <a:endParaRPr dirty="0"/>
          </a:p>
        </p:txBody>
      </p:sp>
      <p:sp>
        <p:nvSpPr>
          <p:cNvPr id="609" name="Google Shape;609;p62"/>
          <p:cNvSpPr txBox="1">
            <a:spLocks noGrp="1"/>
          </p:cNvSpPr>
          <p:nvPr>
            <p:ph type="title"/>
          </p:nvPr>
        </p:nvSpPr>
        <p:spPr>
          <a:xfrm>
            <a:off x="713400" y="433475"/>
            <a:ext cx="77172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AGENDA</a:t>
            </a:r>
            <a:endParaRPr/>
          </a:p>
        </p:txBody>
      </p:sp>
      <p:sp>
        <p:nvSpPr>
          <p:cNvPr id="610" name="Google Shape;610;p62"/>
          <p:cNvSpPr txBox="1">
            <a:spLocks noGrp="1"/>
          </p:cNvSpPr>
          <p:nvPr>
            <p:ph type="subTitle" idx="7"/>
          </p:nvPr>
        </p:nvSpPr>
        <p:spPr>
          <a:xfrm>
            <a:off x="5562600" y="3409950"/>
            <a:ext cx="2448000" cy="3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612" name="Google Shape;612;p62"/>
          <p:cNvSpPr txBox="1">
            <a:spLocks noGrp="1"/>
          </p:cNvSpPr>
          <p:nvPr>
            <p:ph type="title" idx="13"/>
          </p:nvPr>
        </p:nvSpPr>
        <p:spPr>
          <a:xfrm>
            <a:off x="1139650" y="3321374"/>
            <a:ext cx="6585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sz="2800"/>
          </a:p>
        </p:txBody>
      </p:sp>
      <p:sp>
        <p:nvSpPr>
          <p:cNvPr id="613" name="Google Shape;613;p62"/>
          <p:cNvSpPr/>
          <p:nvPr/>
        </p:nvSpPr>
        <p:spPr>
          <a:xfrm>
            <a:off x="-325000" y="4019450"/>
            <a:ext cx="1654200" cy="1654200"/>
          </a:xfrm>
          <a:prstGeom prst="donut">
            <a:avLst>
              <a:gd name="adj" fmla="val 114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fade">
                                      <p:cBhvr>
                                        <p:cTn id="7" dur="1000"/>
                                        <p:tgtEl>
                                          <p:spTgt spid="596"/>
                                        </p:tgtEl>
                                      </p:cBhvr>
                                    </p:animEffect>
                                  </p:childTnLst>
                                </p:cTn>
                              </p:par>
                              <p:par>
                                <p:cTn id="8" presetID="10" presetClass="entr" presetSubtype="0" fill="hold" nodeType="withEffect">
                                  <p:stCondLst>
                                    <p:cond delay="0"/>
                                  </p:stCondLst>
                                  <p:childTnLst>
                                    <p:set>
                                      <p:cBhvr>
                                        <p:cTn id="9" dur="1" fill="hold">
                                          <p:stCondLst>
                                            <p:cond delay="0"/>
                                          </p:stCondLst>
                                        </p:cTn>
                                        <p:tgtEl>
                                          <p:spTgt spid="600"/>
                                        </p:tgtEl>
                                        <p:attrNameLst>
                                          <p:attrName>style.visibility</p:attrName>
                                        </p:attrNameLst>
                                      </p:cBhvr>
                                      <p:to>
                                        <p:strVal val="visible"/>
                                      </p:to>
                                    </p:set>
                                    <p:animEffect transition="in" filter="fade">
                                      <p:cBhvr>
                                        <p:cTn id="10" dur="1000"/>
                                        <p:tgtEl>
                                          <p:spTgt spid="600"/>
                                        </p:tgtEl>
                                      </p:cBhvr>
                                    </p:animEffect>
                                  </p:childTnLst>
                                </p:cTn>
                              </p:par>
                              <p:par>
                                <p:cTn id="11" presetID="10" presetClass="entr" presetSubtype="0" fill="hold" nodeType="withEffect">
                                  <p:stCondLst>
                                    <p:cond delay="0"/>
                                  </p:stCondLst>
                                  <p:childTnLst>
                                    <p:set>
                                      <p:cBhvr>
                                        <p:cTn id="12" dur="1" fill="hold">
                                          <p:stCondLst>
                                            <p:cond delay="0"/>
                                          </p:stCondLst>
                                        </p:cTn>
                                        <p:tgtEl>
                                          <p:spTgt spid="603"/>
                                        </p:tgtEl>
                                        <p:attrNameLst>
                                          <p:attrName>style.visibility</p:attrName>
                                        </p:attrNameLst>
                                      </p:cBhvr>
                                      <p:to>
                                        <p:strVal val="visible"/>
                                      </p:to>
                                    </p:set>
                                    <p:animEffect transition="in" filter="fade">
                                      <p:cBhvr>
                                        <p:cTn id="13" dur="1000"/>
                                        <p:tgtEl>
                                          <p:spTgt spid="603"/>
                                        </p:tgtEl>
                                      </p:cBhvr>
                                    </p:animEffect>
                                  </p:childTnLst>
                                </p:cTn>
                              </p:par>
                              <p:par>
                                <p:cTn id="14" presetID="10" presetClass="entr" presetSubtype="0" fill="hold" nodeType="withEffect">
                                  <p:stCondLst>
                                    <p:cond delay="0"/>
                                  </p:stCondLst>
                                  <p:childTnLst>
                                    <p:set>
                                      <p:cBhvr>
                                        <p:cTn id="15" dur="1" fill="hold">
                                          <p:stCondLst>
                                            <p:cond delay="0"/>
                                          </p:stCondLst>
                                        </p:cTn>
                                        <p:tgtEl>
                                          <p:spTgt spid="604"/>
                                        </p:tgtEl>
                                        <p:attrNameLst>
                                          <p:attrName>style.visibility</p:attrName>
                                        </p:attrNameLst>
                                      </p:cBhvr>
                                      <p:to>
                                        <p:strVal val="visible"/>
                                      </p:to>
                                    </p:set>
                                    <p:animEffect transition="in" filter="fade">
                                      <p:cBhvr>
                                        <p:cTn id="16" dur="1000"/>
                                        <p:tgtEl>
                                          <p:spTgt spid="60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97"/>
                                        </p:tgtEl>
                                        <p:attrNameLst>
                                          <p:attrName>style.visibility</p:attrName>
                                        </p:attrNameLst>
                                      </p:cBhvr>
                                      <p:to>
                                        <p:strVal val="visible"/>
                                      </p:to>
                                    </p:set>
                                    <p:animEffect transition="in" filter="fade">
                                      <p:cBhvr>
                                        <p:cTn id="21" dur="1000"/>
                                        <p:tgtEl>
                                          <p:spTgt spid="597"/>
                                        </p:tgtEl>
                                      </p:cBhvr>
                                    </p:animEffect>
                                  </p:childTnLst>
                                </p:cTn>
                              </p:par>
                              <p:par>
                                <p:cTn id="22" presetID="10" presetClass="entr" presetSubtype="0" fill="hold" nodeType="withEffect">
                                  <p:stCondLst>
                                    <p:cond delay="0"/>
                                  </p:stCondLst>
                                  <p:childTnLst>
                                    <p:set>
                                      <p:cBhvr>
                                        <p:cTn id="23" dur="1" fill="hold">
                                          <p:stCondLst>
                                            <p:cond delay="0"/>
                                          </p:stCondLst>
                                        </p:cTn>
                                        <p:tgtEl>
                                          <p:spTgt spid="605"/>
                                        </p:tgtEl>
                                        <p:attrNameLst>
                                          <p:attrName>style.visibility</p:attrName>
                                        </p:attrNameLst>
                                      </p:cBhvr>
                                      <p:to>
                                        <p:strVal val="visible"/>
                                      </p:to>
                                    </p:set>
                                    <p:animEffect transition="in" filter="fade">
                                      <p:cBhvr>
                                        <p:cTn id="24" dur="1000"/>
                                        <p:tgtEl>
                                          <p:spTgt spid="605"/>
                                        </p:tgtEl>
                                      </p:cBhvr>
                                    </p:animEffect>
                                  </p:childTnLst>
                                </p:cTn>
                              </p:par>
                              <p:par>
                                <p:cTn id="25" presetID="10" presetClass="entr" presetSubtype="0" fill="hold" nodeType="withEffect">
                                  <p:stCondLst>
                                    <p:cond delay="0"/>
                                  </p:stCondLst>
                                  <p:childTnLst>
                                    <p:set>
                                      <p:cBhvr>
                                        <p:cTn id="26" dur="1" fill="hold">
                                          <p:stCondLst>
                                            <p:cond delay="0"/>
                                          </p:stCondLst>
                                        </p:cTn>
                                        <p:tgtEl>
                                          <p:spTgt spid="612"/>
                                        </p:tgtEl>
                                        <p:attrNameLst>
                                          <p:attrName>style.visibility</p:attrName>
                                        </p:attrNameLst>
                                      </p:cBhvr>
                                      <p:to>
                                        <p:strVal val="visible"/>
                                      </p:to>
                                    </p:set>
                                    <p:animEffect transition="in" filter="fade">
                                      <p:cBhvr>
                                        <p:cTn id="27" dur="1000"/>
                                        <p:tgtEl>
                                          <p:spTgt spid="6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99"/>
                                        </p:tgtEl>
                                        <p:attrNameLst>
                                          <p:attrName>style.visibility</p:attrName>
                                        </p:attrNameLst>
                                      </p:cBhvr>
                                      <p:to>
                                        <p:strVal val="visible"/>
                                      </p:to>
                                    </p:set>
                                    <p:animEffect transition="in" filter="fade">
                                      <p:cBhvr>
                                        <p:cTn id="32" dur="1000"/>
                                        <p:tgtEl>
                                          <p:spTgt spid="599"/>
                                        </p:tgtEl>
                                      </p:cBhvr>
                                    </p:animEffect>
                                  </p:childTnLst>
                                </p:cTn>
                              </p:par>
                              <p:par>
                                <p:cTn id="33" presetID="10" presetClass="entr" presetSubtype="0" fill="hold" nodeType="withEffect">
                                  <p:stCondLst>
                                    <p:cond delay="0"/>
                                  </p:stCondLst>
                                  <p:childTnLst>
                                    <p:set>
                                      <p:cBhvr>
                                        <p:cTn id="34" dur="1" fill="hold">
                                          <p:stCondLst>
                                            <p:cond delay="0"/>
                                          </p:stCondLst>
                                        </p:cTn>
                                        <p:tgtEl>
                                          <p:spTgt spid="601"/>
                                        </p:tgtEl>
                                        <p:attrNameLst>
                                          <p:attrName>style.visibility</p:attrName>
                                        </p:attrNameLst>
                                      </p:cBhvr>
                                      <p:to>
                                        <p:strVal val="visible"/>
                                      </p:to>
                                    </p:set>
                                    <p:animEffect transition="in" filter="fade">
                                      <p:cBhvr>
                                        <p:cTn id="35" dur="1000"/>
                                        <p:tgtEl>
                                          <p:spTgt spid="601"/>
                                        </p:tgtEl>
                                      </p:cBhvr>
                                    </p:animEffect>
                                  </p:childTnLst>
                                </p:cTn>
                              </p:par>
                              <p:par>
                                <p:cTn id="36" presetID="10" presetClass="entr" presetSubtype="0" fill="hold" nodeType="withEffect">
                                  <p:stCondLst>
                                    <p:cond delay="0"/>
                                  </p:stCondLst>
                                  <p:childTnLst>
                                    <p:set>
                                      <p:cBhvr>
                                        <p:cTn id="37" dur="1" fill="hold">
                                          <p:stCondLst>
                                            <p:cond delay="0"/>
                                          </p:stCondLst>
                                        </p:cTn>
                                        <p:tgtEl>
                                          <p:spTgt spid="607"/>
                                        </p:tgtEl>
                                        <p:attrNameLst>
                                          <p:attrName>style.visibility</p:attrName>
                                        </p:attrNameLst>
                                      </p:cBhvr>
                                      <p:to>
                                        <p:strVal val="visible"/>
                                      </p:to>
                                    </p:set>
                                    <p:animEffect transition="in" filter="fade">
                                      <p:cBhvr>
                                        <p:cTn id="38" dur="1000"/>
                                        <p:tgtEl>
                                          <p:spTgt spid="607"/>
                                        </p:tgtEl>
                                      </p:cBhvr>
                                    </p:animEffect>
                                  </p:childTnLst>
                                </p:cTn>
                              </p:par>
                              <p:par>
                                <p:cTn id="39" presetID="10" presetClass="entr" presetSubtype="0" fill="hold" nodeType="withEffect">
                                  <p:stCondLst>
                                    <p:cond delay="0"/>
                                  </p:stCondLst>
                                  <p:childTnLst>
                                    <p:set>
                                      <p:cBhvr>
                                        <p:cTn id="40" dur="1" fill="hold">
                                          <p:stCondLst>
                                            <p:cond delay="0"/>
                                          </p:stCondLst>
                                        </p:cTn>
                                        <p:tgtEl>
                                          <p:spTgt spid="608"/>
                                        </p:tgtEl>
                                        <p:attrNameLst>
                                          <p:attrName>style.visibility</p:attrName>
                                        </p:attrNameLst>
                                      </p:cBhvr>
                                      <p:to>
                                        <p:strVal val="visible"/>
                                      </p:to>
                                    </p:set>
                                    <p:animEffect transition="in" filter="fade">
                                      <p:cBhvr>
                                        <p:cTn id="41" dur="1000"/>
                                        <p:tgtEl>
                                          <p:spTgt spid="60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98"/>
                                        </p:tgtEl>
                                        <p:attrNameLst>
                                          <p:attrName>style.visibility</p:attrName>
                                        </p:attrNameLst>
                                      </p:cBhvr>
                                      <p:to>
                                        <p:strVal val="visible"/>
                                      </p:to>
                                    </p:set>
                                    <p:animEffect transition="in" filter="fade">
                                      <p:cBhvr>
                                        <p:cTn id="46" dur="1000"/>
                                        <p:tgtEl>
                                          <p:spTgt spid="598"/>
                                        </p:tgtEl>
                                      </p:cBhvr>
                                    </p:animEffect>
                                  </p:childTnLst>
                                </p:cTn>
                              </p:par>
                              <p:par>
                                <p:cTn id="47" presetID="10" presetClass="entr" presetSubtype="0" fill="hold" nodeType="withEffect">
                                  <p:stCondLst>
                                    <p:cond delay="0"/>
                                  </p:stCondLst>
                                  <p:childTnLst>
                                    <p:set>
                                      <p:cBhvr>
                                        <p:cTn id="48" dur="1" fill="hold">
                                          <p:stCondLst>
                                            <p:cond delay="0"/>
                                          </p:stCondLst>
                                        </p:cTn>
                                        <p:tgtEl>
                                          <p:spTgt spid="602"/>
                                        </p:tgtEl>
                                        <p:attrNameLst>
                                          <p:attrName>style.visibility</p:attrName>
                                        </p:attrNameLst>
                                      </p:cBhvr>
                                      <p:to>
                                        <p:strVal val="visible"/>
                                      </p:to>
                                    </p:set>
                                    <p:animEffect transition="in" filter="fade">
                                      <p:cBhvr>
                                        <p:cTn id="49" dur="1000"/>
                                        <p:tgtEl>
                                          <p:spTgt spid="602"/>
                                        </p:tgtEl>
                                      </p:cBhvr>
                                    </p:animEffect>
                                  </p:childTnLst>
                                </p:cTn>
                              </p:par>
                              <p:par>
                                <p:cTn id="50" presetID="10" presetClass="entr" presetSubtype="0" fill="hold" nodeType="withEffect">
                                  <p:stCondLst>
                                    <p:cond delay="0"/>
                                  </p:stCondLst>
                                  <p:childTnLst>
                                    <p:set>
                                      <p:cBhvr>
                                        <p:cTn id="51" dur="1" fill="hold">
                                          <p:stCondLst>
                                            <p:cond delay="0"/>
                                          </p:stCondLst>
                                        </p:cTn>
                                        <p:tgtEl>
                                          <p:spTgt spid="610"/>
                                        </p:tgtEl>
                                        <p:attrNameLst>
                                          <p:attrName>style.visibility</p:attrName>
                                        </p:attrNameLst>
                                      </p:cBhvr>
                                      <p:to>
                                        <p:strVal val="visible"/>
                                      </p:to>
                                    </p:set>
                                    <p:animEffect transition="in" filter="fade">
                                      <p:cBhvr>
                                        <p:cTn id="52" dur="1000"/>
                                        <p:tgtEl>
                                          <p:spTgt spid="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381000" y="133350"/>
            <a:ext cx="4267200" cy="127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a:t>
            </a:r>
            <a:r>
              <a:rPr lang="en-US" dirty="0" smtClean="0"/>
              <a:t>bout </a:t>
            </a:r>
            <a:r>
              <a:rPr lang="en" dirty="0"/>
              <a:t>T</a:t>
            </a:r>
            <a:r>
              <a:rPr lang="en" dirty="0" smtClean="0"/>
              <a:t>he Article:</a:t>
            </a:r>
            <a:endParaRPr dirty="0"/>
          </a:p>
        </p:txBody>
      </p:sp>
      <p:sp>
        <p:nvSpPr>
          <p:cNvPr id="626" name="Google Shape;626;p64"/>
          <p:cNvSpPr txBox="1">
            <a:spLocks noGrp="1"/>
          </p:cNvSpPr>
          <p:nvPr>
            <p:ph type="subTitle" idx="1"/>
          </p:nvPr>
        </p:nvSpPr>
        <p:spPr>
          <a:xfrm>
            <a:off x="152400" y="971550"/>
            <a:ext cx="4953000" cy="1270200"/>
          </a:xfrm>
          <a:prstGeom prst="rect">
            <a:avLst/>
          </a:prstGeom>
        </p:spPr>
        <p:txBody>
          <a:bodyPr spcFirstLastPara="1" wrap="square" lIns="91425" tIns="91425" rIns="91425" bIns="91425" anchor="t" anchorCtr="0">
            <a:noAutofit/>
          </a:bodyPr>
          <a:lstStyle/>
          <a:p>
            <a:pPr marL="0" indent="0" algn="ctr">
              <a:buClr>
                <a:schemeClr val="dk1"/>
              </a:buClr>
              <a:buSzPts val="1100"/>
            </a:pPr>
            <a:r>
              <a:rPr lang="en-US" dirty="0">
                <a:latin typeface="Montserrat" panose="00000500000000000000" pitchFamily="2" charset="0"/>
              </a:rPr>
              <a:t>This study describes a promising method for evaluating Key Performance Indicators (KPIs) in hospitals that is based on the newly developed EPC model.</a:t>
            </a:r>
            <a:endParaRPr lang="en-US" dirty="0" smtClean="0">
              <a:latin typeface="Montserrat" panose="00000500000000000000" pitchFamily="2" charset="0"/>
            </a:endParaRPr>
          </a:p>
          <a:p>
            <a:pPr marL="0" indent="0" algn="ctr">
              <a:buClr>
                <a:schemeClr val="dk1"/>
              </a:buClr>
              <a:buSzPts val="1100"/>
            </a:pPr>
            <a:endParaRPr lang="en-US" dirty="0" smtClean="0">
              <a:latin typeface="Montserrat" panose="00000500000000000000" pitchFamily="2" charset="0"/>
            </a:endParaRPr>
          </a:p>
          <a:p>
            <a:pPr marL="0" indent="0" algn="ctr">
              <a:buClr>
                <a:schemeClr val="dk1"/>
              </a:buClr>
              <a:buSzPts val="1100"/>
            </a:pPr>
            <a:r>
              <a:rPr lang="en-US" dirty="0">
                <a:latin typeface="Montserrat" panose="00000500000000000000" pitchFamily="2" charset="0"/>
              </a:rPr>
              <a:t>They put their model and methodology to the test with a group of doctors and medical professionals. Clinical trials were also used to validate the model.</a:t>
            </a:r>
          </a:p>
          <a:p>
            <a:pPr marL="0" indent="0" algn="ctr">
              <a:buClr>
                <a:schemeClr val="dk1"/>
              </a:buClr>
              <a:buSzPts val="1100"/>
            </a:pPr>
            <a:r>
              <a:rPr lang="en-US" dirty="0">
                <a:latin typeface="Montserrat" panose="00000500000000000000" pitchFamily="2" charset="0"/>
              </a:rPr>
              <a:t>Several hospital tracks, including acute heart attack and stroke </a:t>
            </a:r>
            <a:r>
              <a:rPr lang="en-US" dirty="0" smtClean="0">
                <a:latin typeface="Montserrat" panose="00000500000000000000" pitchFamily="2" charset="0"/>
              </a:rPr>
              <a:t>tracks.</a:t>
            </a:r>
          </a:p>
          <a:p>
            <a:pPr marL="0" indent="0" algn="ctr">
              <a:buClr>
                <a:schemeClr val="dk1"/>
              </a:buClr>
              <a:buSzPts val="1100"/>
            </a:pPr>
            <a:r>
              <a:rPr lang="en-US" dirty="0" smtClean="0">
                <a:latin typeface="Montserrat" panose="00000500000000000000" pitchFamily="2" charset="0"/>
              </a:rPr>
              <a:t>in </a:t>
            </a:r>
            <a:r>
              <a:rPr lang="en-US" dirty="0">
                <a:latin typeface="Montserrat" panose="00000500000000000000" pitchFamily="2" charset="0"/>
              </a:rPr>
              <a:t>collaboration with a major German university hospital, they assessed the model's suitability for specialization and time </a:t>
            </a:r>
            <a:r>
              <a:rPr lang="en-US" dirty="0" smtClean="0">
                <a:latin typeface="Montserrat" panose="00000500000000000000" pitchFamily="2" charset="0"/>
              </a:rPr>
              <a:t>measurement.</a:t>
            </a:r>
            <a:endParaRPr dirty="0">
              <a:latin typeface="Montserrat" panose="00000500000000000000" pitchFamily="2" charset="0"/>
            </a:endParaRPr>
          </a:p>
        </p:txBody>
      </p:sp>
      <p:pic>
        <p:nvPicPr>
          <p:cNvPr id="627" name="Google Shape;627;p64"/>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5173174" y="895350"/>
            <a:ext cx="3361225" cy="3505200"/>
          </a:xfrm>
          <a:prstGeom prst="round1Rect">
            <a:avLst>
              <a:gd name="adj" fmla="val 16667"/>
            </a:avLst>
          </a:prstGeom>
        </p:spPr>
      </p:pic>
      <p:sp>
        <p:nvSpPr>
          <p:cNvPr id="2" name="مربع نص 1"/>
          <p:cNvSpPr txBox="1"/>
          <p:nvPr/>
        </p:nvSpPr>
        <p:spPr>
          <a:xfrm>
            <a:off x="5257800" y="4437484"/>
            <a:ext cx="3276600" cy="738664"/>
          </a:xfrm>
          <a:prstGeom prst="rect">
            <a:avLst/>
          </a:prstGeom>
          <a:noFill/>
        </p:spPr>
        <p:txBody>
          <a:bodyPr wrap="square" rtlCol="0">
            <a:spAutoFit/>
          </a:bodyPr>
          <a:lstStyle/>
          <a:p>
            <a:pPr algn="ctr"/>
            <a:r>
              <a:rPr lang="en-US" dirty="0">
                <a:latin typeface="Montserrat" panose="00000500000000000000" pitchFamily="2" charset="0"/>
                <a:cs typeface="Andalus" panose="02020603050405020304" pitchFamily="18" charset="-78"/>
              </a:rPr>
              <a:t>Clinical Competence Center Cardiology, Siemens </a:t>
            </a:r>
            <a:r>
              <a:rPr lang="en-US" dirty="0" smtClean="0">
                <a:latin typeface="Montserrat" panose="00000500000000000000" pitchFamily="2" charset="0"/>
                <a:cs typeface="Andalus" panose="02020603050405020304" pitchFamily="18" charset="-78"/>
              </a:rPr>
              <a:t>Healthcare,</a:t>
            </a:r>
            <a:r>
              <a:rPr lang="en-US" dirty="0">
                <a:latin typeface="Montserrat" panose="00000500000000000000" pitchFamily="2" charset="0"/>
              </a:rPr>
              <a:t> German university hospital</a:t>
            </a:r>
            <a:endParaRPr lang="en-US" dirty="0">
              <a:latin typeface="Montserrat" panose="00000500000000000000" pitchFamily="2" charset="0"/>
              <a:cs typeface="Andalus" panose="02020603050405020304" pitchFamily="18"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62" name="Google Shape;662;p67"/>
          <p:cNvSpPr txBox="1">
            <a:spLocks noGrp="1"/>
          </p:cNvSpPr>
          <p:nvPr>
            <p:ph type="title"/>
          </p:nvPr>
        </p:nvSpPr>
        <p:spPr>
          <a:xfrm>
            <a:off x="76200" y="433475"/>
            <a:ext cx="8756125" cy="2082700"/>
          </a:xfrm>
          <a:prstGeom prst="rect">
            <a:avLst/>
          </a:prstGeom>
        </p:spPr>
        <p:txBody>
          <a:bodyPr spcFirstLastPara="1" wrap="square" lIns="91425" tIns="91425" rIns="91425" bIns="91425" anchor="t" anchorCtr="0">
            <a:noAutofit/>
          </a:bodyPr>
          <a:lstStyle/>
          <a:p>
            <a:pPr lvl="0">
              <a:buClr>
                <a:schemeClr val="dk1"/>
              </a:buClr>
              <a:buSzPts val="1100"/>
            </a:pPr>
            <a:r>
              <a:rPr lang="en-US" dirty="0"/>
              <a:t>The main purpose of using the </a:t>
            </a:r>
            <a:r>
              <a:rPr lang="en-US" dirty="0" smtClean="0"/>
              <a:t>(EPC</a:t>
            </a:r>
            <a:r>
              <a:rPr lang="ar-JO" dirty="0" smtClean="0"/>
              <a:t>(</a:t>
            </a:r>
            <a:endParaRPr dirty="0"/>
          </a:p>
        </p:txBody>
      </p:sp>
      <p:grpSp>
        <p:nvGrpSpPr>
          <p:cNvPr id="689" name="Google Shape;689;p67"/>
          <p:cNvGrpSpPr/>
          <p:nvPr/>
        </p:nvGrpSpPr>
        <p:grpSpPr>
          <a:xfrm>
            <a:off x="7696200" y="590550"/>
            <a:ext cx="393571" cy="393608"/>
            <a:chOff x="4890434" y="4287389"/>
            <a:chExt cx="345997" cy="346029"/>
          </a:xfrm>
        </p:grpSpPr>
        <p:sp>
          <p:nvSpPr>
            <p:cNvPr id="690" name="Google Shape;690;p67"/>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7"/>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7"/>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7"/>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7"/>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7"/>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7"/>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مربع نص 1"/>
          <p:cNvSpPr txBox="1"/>
          <p:nvPr/>
        </p:nvSpPr>
        <p:spPr>
          <a:xfrm>
            <a:off x="914400" y="1581150"/>
            <a:ext cx="7315200" cy="2677656"/>
          </a:xfrm>
          <a:prstGeom prst="rect">
            <a:avLst/>
          </a:prstGeom>
          <a:noFill/>
        </p:spPr>
        <p:txBody>
          <a:bodyPr wrap="square" rtlCol="0">
            <a:spAutoFit/>
          </a:bodyPr>
          <a:lstStyle/>
          <a:p>
            <a:r>
              <a:rPr lang="en-US" dirty="0"/>
              <a:t>EPC notation represents the temporal and logical dependencies of events and processes, as well as explicit event notation, allowing for the measurement of process performance.</a:t>
            </a:r>
          </a:p>
          <a:p>
            <a:r>
              <a:rPr lang="en-US" dirty="0"/>
              <a:t>Because of these considerations, the EPC is an appropriate method for clinical process measurement efforts. Furthermore, non-technical professionals such as physicians or other clinical staff can quickly and easily understand a typical clinical process due to clinical task-oriented EPC notation</a:t>
            </a:r>
            <a:r>
              <a:rPr lang="en-US" dirty="0" smtClean="0"/>
              <a:t>.</a:t>
            </a:r>
            <a:endParaRPr lang="ar-JO" dirty="0" smtClean="0"/>
          </a:p>
          <a:p>
            <a:endParaRPr lang="ar-JO" dirty="0"/>
          </a:p>
          <a:p>
            <a:r>
              <a:rPr lang="en-US" dirty="0" smtClean="0"/>
              <a:t>for analysis</a:t>
            </a:r>
            <a:r>
              <a:rPr lang="ar-JO" dirty="0" smtClean="0"/>
              <a:t> </a:t>
            </a:r>
            <a:r>
              <a:rPr lang="en-US" dirty="0" smtClean="0"/>
              <a:t>Performing </a:t>
            </a:r>
            <a:r>
              <a:rPr lang="en-US" dirty="0"/>
              <a:t>the process, the article approach focuses on the entire treatment process. The foundation for continuous performance measurement, clinical quality improvement, and risk reduction is provided by standardized forms that allow for specific clinical analysis and evaluation workflow. in the delivery of </a:t>
            </a:r>
            <a:r>
              <a:rPr lang="en-US" dirty="0" err="1"/>
              <a:t>healthcareIn</a:t>
            </a:r>
            <a:r>
              <a:rPr lang="en-US" dirty="0"/>
              <a:t> most cases, it directly translates into better service, better patient outcomes, and lower treatment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89"/>
                                        </p:tgtEl>
                                        <p:attrNameLst>
                                          <p:attrName>style.visibility</p:attrName>
                                        </p:attrNameLst>
                                      </p:cBhvr>
                                      <p:to>
                                        <p:strVal val="visible"/>
                                      </p:to>
                                    </p:set>
                                    <p:animEffect transition="in" filter="fade">
                                      <p:cBhvr>
                                        <p:cTn id="7" dur="1000"/>
                                        <p:tgtEl>
                                          <p:spTgt spid="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r>
              <a:rPr lang="en-US" dirty="0"/>
              <a:t>My </a:t>
            </a:r>
            <a:r>
              <a:rPr lang="en-US" dirty="0" smtClean="0"/>
              <a:t>opinion:</a:t>
            </a:r>
            <a:br>
              <a:rPr lang="en-US" dirty="0" smtClean="0"/>
            </a:br>
            <a:endParaRPr lang="en-US" dirty="0"/>
          </a:p>
        </p:txBody>
      </p:sp>
      <p:sp>
        <p:nvSpPr>
          <p:cNvPr id="642" name="Google Shape;642;p66"/>
          <p:cNvSpPr txBox="1">
            <a:spLocks noGrp="1"/>
          </p:cNvSpPr>
          <p:nvPr>
            <p:ph type="subTitle" idx="4294967295"/>
          </p:nvPr>
        </p:nvSpPr>
        <p:spPr>
          <a:xfrm>
            <a:off x="152400" y="1428750"/>
            <a:ext cx="8915400" cy="2255838"/>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200" dirty="0"/>
              <a:t>From what I have learned about </a:t>
            </a:r>
            <a:r>
              <a:rPr lang="en-US" sz="1200" dirty="0" smtClean="0"/>
              <a:t>JCAHO it </a:t>
            </a:r>
            <a:r>
              <a:rPr lang="en-US" sz="1200" dirty="0"/>
              <a:t>defines quality of care as the extent to which patient care services increase the likelihood of desired outcomes and are consistent with current professional </a:t>
            </a:r>
            <a:r>
              <a:rPr lang="en-US" sz="1200" dirty="0" err="1" smtClean="0"/>
              <a:t>standards.Knowledge</a:t>
            </a:r>
            <a:r>
              <a:rPr lang="en-US" sz="1200" dirty="0"/>
              <a:t>. A. </a:t>
            </a:r>
            <a:r>
              <a:rPr lang="en-US" sz="1200" dirty="0" err="1"/>
              <a:t>Donabedian</a:t>
            </a:r>
            <a:r>
              <a:rPr lang="en-US" sz="1200" dirty="0"/>
              <a:t> classifies quality into three categories: structural, process, and outcome. </a:t>
            </a:r>
            <a:r>
              <a:rPr lang="en-US" sz="1200" dirty="0" smtClean="0"/>
              <a:t>This </a:t>
            </a:r>
            <a:r>
              <a:rPr lang="en-US" sz="1200" dirty="0"/>
              <a:t>internationally recognized classification is based on the assumption that all quality dimensions are interrelated. A comprehensive and integrated assessment of care quality is represented by a simultaneous analysis of only three dimensions. An EPC unit is an example of a sub-process (such as an imaging procedure) carried out by an imaging modality (</a:t>
            </a:r>
            <a:r>
              <a:rPr lang="en-US" sz="1200" dirty="0" err="1"/>
              <a:t>eg</a:t>
            </a:r>
            <a:r>
              <a:rPr lang="en-US" sz="1200" dirty="0"/>
              <a:t> during a CT </a:t>
            </a:r>
            <a:r>
              <a:rPr lang="en-US" sz="1200" dirty="0" smtClean="0"/>
              <a:t>scan)it  </a:t>
            </a:r>
            <a:r>
              <a:rPr lang="en-US" sz="1200" dirty="0"/>
              <a:t>designed primarily to analyze the clinical workflow by means of process metrics. Secondly it accelerates the modeling of disease-specific 66 and hospital-specific clinical pathways and the measurement of KPIs in hospitals. which I  turn it into a BPMN </a:t>
            </a:r>
            <a:r>
              <a:rPr lang="en-US" sz="1200" dirty="0" err="1" smtClean="0"/>
              <a:t>model.Time</a:t>
            </a:r>
            <a:r>
              <a:rPr lang="en-US" sz="1200" dirty="0" smtClean="0"/>
              <a:t> </a:t>
            </a:r>
            <a:r>
              <a:rPr lang="en-US" sz="1200" dirty="0"/>
              <a:t>measurements are possible with EPC-events. Because events do not have a time duration (unlike functions), they can be registered with a timestamp. As a result, special events (for example, "Procedure") were added to the </a:t>
            </a:r>
            <a:r>
              <a:rPr lang="en-US" sz="1200" dirty="0" err="1"/>
              <a:t>model."Procedure</a:t>
            </a:r>
            <a:r>
              <a:rPr lang="en-US" sz="1200" dirty="0"/>
              <a:t> started" and "Procedure completed" or "Acquisition started" and "Acquisition completed") .They represent the beginning and end of the workflow, respectively the process within. The process cycle time between two such events can be calculated, allowing bottlenecks to be identified and analyzed. The calculated time difference between "Procedure started" and "Procedure finished," for example, provides the duration of the entire imaging procedure, including device adjustment times and possibly multiple image acquisitions.</a:t>
            </a:r>
            <a:endParaRPr lang="en-US" sz="1200" dirty="0" smtClean="0"/>
          </a:p>
          <a:p>
            <a:pPr marL="0" lvl="0" indent="0">
              <a:buClr>
                <a:schemeClr val="dk1"/>
              </a:buClr>
              <a:buSzPts val="1100"/>
              <a:buNone/>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70"/>
          <p:cNvSpPr txBox="1">
            <a:spLocks noGrp="1"/>
          </p:cNvSpPr>
          <p:nvPr>
            <p:ph type="title"/>
          </p:nvPr>
        </p:nvSpPr>
        <p:spPr>
          <a:xfrm>
            <a:off x="1094125" y="1417550"/>
            <a:ext cx="6678300" cy="1939200"/>
          </a:xfrm>
          <a:prstGeom prst="rect">
            <a:avLst/>
          </a:prstGeom>
        </p:spPr>
        <p:txBody>
          <a:bodyPr spcFirstLastPara="1" wrap="square" lIns="91425" tIns="91425" rIns="91425" bIns="91425" anchor="t" anchorCtr="0">
            <a:noAutofit/>
          </a:bodyPr>
          <a:lstStyle/>
          <a:p>
            <a:pPr lvl="0">
              <a:buClr>
                <a:schemeClr val="dk1"/>
              </a:buClr>
              <a:buSzPts val="1100"/>
            </a:pPr>
            <a:r>
              <a:rPr lang="en-US" dirty="0"/>
              <a:t>illustrates the </a:t>
            </a:r>
            <a:r>
              <a:rPr lang="en-US" dirty="0" smtClean="0"/>
              <a:t>BPNM-module </a:t>
            </a:r>
            <a:r>
              <a:rPr lang="en-US" dirty="0"/>
              <a:t>which models the workflow at an imaging modality (i.e. device used to acquire images of the body). </a:t>
            </a:r>
            <a:endParaRPr dirty="0"/>
          </a:p>
        </p:txBody>
      </p:sp>
      <p:sp>
        <p:nvSpPr>
          <p:cNvPr id="804" name="Google Shape;804;p70"/>
          <p:cNvSpPr txBox="1">
            <a:spLocks noGrp="1"/>
          </p:cNvSpPr>
          <p:nvPr>
            <p:ph type="subTitle" idx="1"/>
          </p:nvPr>
        </p:nvSpPr>
        <p:spPr>
          <a:xfrm>
            <a:off x="1094125" y="3504250"/>
            <a:ext cx="6635100" cy="49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a:p>
            <a:pPr marL="0" lvl="0" indent="0" algn="r" rtl="0">
              <a:spcBef>
                <a:spcPts val="0"/>
              </a:spcBef>
              <a:spcAft>
                <a:spcPts val="0"/>
              </a:spcAft>
              <a:buNone/>
            </a:pPr>
            <a:endParaRPr dirty="0"/>
          </a:p>
        </p:txBody>
      </p:sp>
      <p:sp>
        <p:nvSpPr>
          <p:cNvPr id="805" name="Google Shape;805;p70"/>
          <p:cNvSpPr txBox="1"/>
          <p:nvPr/>
        </p:nvSpPr>
        <p:spPr>
          <a:xfrm>
            <a:off x="799200" y="1063200"/>
            <a:ext cx="869700" cy="9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dirty="0">
                <a:solidFill>
                  <a:schemeClr val="accent3"/>
                </a:solidFill>
                <a:latin typeface="Montserrat"/>
                <a:ea typeface="Montserrat"/>
                <a:cs typeface="Montserrat"/>
                <a:sym typeface="Montserrat"/>
              </a:rPr>
              <a:t>“</a:t>
            </a:r>
            <a:endParaRPr sz="7200" b="1" dirty="0">
              <a:solidFill>
                <a:schemeClr val="accent3"/>
              </a:solidFill>
              <a:latin typeface="Montserrat"/>
              <a:ea typeface="Montserrat"/>
              <a:cs typeface="Montserrat"/>
              <a:sym typeface="Montserrat"/>
            </a:endParaRPr>
          </a:p>
        </p:txBody>
      </p:sp>
      <p:sp>
        <p:nvSpPr>
          <p:cNvPr id="5" name="Google Shape;805;p70"/>
          <p:cNvSpPr txBox="1"/>
          <p:nvPr/>
        </p:nvSpPr>
        <p:spPr>
          <a:xfrm rot="10800000">
            <a:off x="4876800" y="3028950"/>
            <a:ext cx="869700" cy="9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dirty="0" smtClean="0">
                <a:solidFill>
                  <a:schemeClr val="accent3"/>
                </a:solidFill>
                <a:latin typeface="Montserrat"/>
                <a:ea typeface="Montserrat"/>
                <a:cs typeface="Montserrat"/>
                <a:sym typeface="Montserrat"/>
              </a:rPr>
              <a:t>“  </a:t>
            </a:r>
            <a:endParaRPr sz="7200" b="1" dirty="0">
              <a:solidFill>
                <a:schemeClr val="accent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55" t="13794" r="20408" b="8247"/>
          <a:stretch/>
        </p:blipFill>
        <p:spPr bwMode="auto">
          <a:xfrm>
            <a:off x="-1" y="-34601"/>
            <a:ext cx="9367935" cy="5346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383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71"/>
          <p:cNvSpPr/>
          <p:nvPr/>
        </p:nvSpPr>
        <p:spPr>
          <a:xfrm rot="10800000">
            <a:off x="1099350" y="910224"/>
            <a:ext cx="6945300" cy="3261726"/>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1"/>
          <p:cNvSpPr txBox="1">
            <a:spLocks noGrp="1"/>
          </p:cNvSpPr>
          <p:nvPr>
            <p:ph type="title"/>
          </p:nvPr>
        </p:nvSpPr>
        <p:spPr>
          <a:xfrm>
            <a:off x="1693350" y="1535375"/>
            <a:ext cx="5757300" cy="1908600"/>
          </a:xfrm>
          <a:prstGeom prst="rect">
            <a:avLst/>
          </a:prstGeom>
        </p:spPr>
        <p:txBody>
          <a:bodyPr spcFirstLastPara="1" wrap="square" lIns="91425" tIns="91425" rIns="91425" bIns="91425" anchor="t" anchorCtr="0">
            <a:noAutofit/>
          </a:bodyPr>
          <a:lstStyle/>
          <a:p>
            <a:pPr lvl="0" algn="l">
              <a:buClr>
                <a:schemeClr val="dk1"/>
              </a:buClr>
              <a:buSzPts val="1100"/>
            </a:pPr>
            <a:r>
              <a:rPr lang="en-US" sz="1400" b="0" dirty="0"/>
              <a:t>A clinical pathway is an evidence-based treatment process for continuous quality </a:t>
            </a:r>
            <a:r>
              <a:rPr lang="en-US" sz="1400" b="0" dirty="0" smtClean="0"/>
              <a:t>improvement </a:t>
            </a:r>
            <a:r>
              <a:rPr lang="en-US" sz="1400" b="0" dirty="0"/>
              <a:t>in patient care </a:t>
            </a:r>
            <a:r>
              <a:rPr lang="en-US" sz="1400" b="0" dirty="0" smtClean="0"/>
              <a:t>. </a:t>
            </a:r>
            <a:r>
              <a:rPr lang="en-US" sz="1400" b="0" dirty="0"/>
              <a:t>In addition, a clinical pathway serves as the basis </a:t>
            </a:r>
            <a:r>
              <a:rPr lang="en-US" sz="1400" b="0" dirty="0" smtClean="0"/>
              <a:t>for </a:t>
            </a:r>
            <a:r>
              <a:rPr lang="en-US" sz="1400" b="0" dirty="0"/>
              <a:t>quality improvement and can be used as an instrument for data collection and </a:t>
            </a:r>
            <a:br>
              <a:rPr lang="en-US" sz="1400" b="0" dirty="0"/>
            </a:br>
            <a:r>
              <a:rPr lang="en-US" sz="1400" b="0" dirty="0"/>
              <a:t>process monitoring . Clinical care often varies depending on the condition of the patient and disease </a:t>
            </a:r>
            <a:br>
              <a:rPr lang="en-US" sz="1400" b="0" dirty="0"/>
            </a:br>
            <a:r>
              <a:rPr lang="en-US" sz="1400" b="0" dirty="0"/>
              <a:t>progression. </a:t>
            </a:r>
            <a:br>
              <a:rPr lang="en-US" sz="1400" b="0" dirty="0"/>
            </a:br>
            <a:r>
              <a:rPr lang="en-US" sz="1400" b="0" dirty="0"/>
              <a:t>Based on a newly developed EPC-model, our paper presents a promising approach for measuring KPIs in the health care environment. </a:t>
            </a:r>
            <a:endParaRPr sz="1400" b="0" dirty="0"/>
          </a:p>
        </p:txBody>
      </p:sp>
      <p:sp>
        <p:nvSpPr>
          <p:cNvPr id="812" name="Google Shape;812;p71"/>
          <p:cNvSpPr txBox="1">
            <a:spLocks noGrp="1"/>
          </p:cNvSpPr>
          <p:nvPr>
            <p:ph type="subTitle" idx="1"/>
          </p:nvPr>
        </p:nvSpPr>
        <p:spPr>
          <a:xfrm>
            <a:off x="2167624" y="3790950"/>
            <a:ext cx="4042800" cy="4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813" name="Google Shape;813;p71"/>
          <p:cNvSpPr/>
          <p:nvPr/>
        </p:nvSpPr>
        <p:spPr>
          <a:xfrm rot="10800000" flipH="1">
            <a:off x="-1781434" y="-1583278"/>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1"/>
          <p:cNvSpPr/>
          <p:nvPr/>
        </p:nvSpPr>
        <p:spPr>
          <a:xfrm>
            <a:off x="3200400" y="508649"/>
            <a:ext cx="3048000" cy="824400"/>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815" name="Google Shape;815;p71"/>
          <p:cNvSpPr txBox="1"/>
          <p:nvPr/>
        </p:nvSpPr>
        <p:spPr>
          <a:xfrm>
            <a:off x="3191068" y="508649"/>
            <a:ext cx="3025576" cy="984000"/>
          </a:xfrm>
          <a:prstGeom prst="rect">
            <a:avLst/>
          </a:prstGeom>
          <a:noFill/>
          <a:ln>
            <a:noFill/>
          </a:ln>
        </p:spPr>
        <p:txBody>
          <a:bodyPr spcFirstLastPara="1" wrap="square" lIns="91425" tIns="91425" rIns="91425" bIns="91425" anchor="t" anchorCtr="0">
            <a:noAutofit/>
          </a:bodyPr>
          <a:lstStyle/>
          <a:p>
            <a:pPr lvl="0" algn="ctr"/>
            <a:r>
              <a:rPr lang="en-US" sz="3200" b="1" dirty="0">
                <a:solidFill>
                  <a:schemeClr val="accent3">
                    <a:lumMod val="75000"/>
                  </a:schemeClr>
                </a:solidFill>
              </a:rPr>
              <a:t>Conclusion</a:t>
            </a:r>
            <a:r>
              <a:rPr lang="en-US" sz="7200" dirty="0">
                <a:solidFill>
                  <a:schemeClr val="accent3">
                    <a:lumMod val="75000"/>
                  </a:schemeClr>
                </a:solidFill>
              </a:rPr>
              <a:t/>
            </a:r>
            <a:br>
              <a:rPr lang="en-US" sz="7200" dirty="0">
                <a:solidFill>
                  <a:schemeClr val="accent3">
                    <a:lumMod val="75000"/>
                  </a:schemeClr>
                </a:solidFill>
              </a:rPr>
            </a:br>
            <a:endParaRPr sz="7200" b="1" dirty="0">
              <a:solidFill>
                <a:schemeClr val="accent3">
                  <a:lumMod val="75000"/>
                </a:schemeClr>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ivine Meeting XL by Slidesgo">
  <a:themeElements>
    <a:clrScheme name="Simple Light">
      <a:dk1>
        <a:srgbClr val="FFFFFF"/>
      </a:dk1>
      <a:lt1>
        <a:srgbClr val="FFFFFF"/>
      </a:lt1>
      <a:dk2>
        <a:srgbClr val="595959"/>
      </a:dk2>
      <a:lt2>
        <a:srgbClr val="EEEEEE"/>
      </a:lt2>
      <a:accent1>
        <a:srgbClr val="27316F"/>
      </a:accent1>
      <a:accent2>
        <a:srgbClr val="75C4C0"/>
      </a:accent2>
      <a:accent3>
        <a:srgbClr val="FFC800"/>
      </a:accent3>
      <a:accent4>
        <a:srgbClr val="FFFFFF"/>
      </a:accent4>
      <a:accent5>
        <a:srgbClr val="C2C2C2"/>
      </a:accent5>
      <a:accent6>
        <a:srgbClr val="F2F2F2"/>
      </a:accent6>
      <a:hlink>
        <a:srgbClr val="27316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1572</TotalTime>
  <Words>648</Words>
  <Application>Microsoft Office PowerPoint</Application>
  <PresentationFormat>عرض على الشاشة (9:16)‏</PresentationFormat>
  <Paragraphs>36</Paragraphs>
  <Slides>8</Slides>
  <Notes>7</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8</vt:i4>
      </vt:variant>
    </vt:vector>
  </HeadingPairs>
  <TitlesOfParts>
    <vt:vector size="12" baseType="lpstr">
      <vt:lpstr>Arial</vt:lpstr>
      <vt:lpstr>Andalus</vt:lpstr>
      <vt:lpstr>Montserrat</vt:lpstr>
      <vt:lpstr>Livine Meeting XL by Slidesgo</vt:lpstr>
      <vt:lpstr>Research assignment</vt:lpstr>
      <vt:lpstr>1.</vt:lpstr>
      <vt:lpstr>About The Article:</vt:lpstr>
      <vt:lpstr>The main purpose of using the (EPC(</vt:lpstr>
      <vt:lpstr>My opinion: </vt:lpstr>
      <vt:lpstr>illustrates the BPNM-module which models the workflow at an imaging modality (i.e. device used to acquire images of the body). </vt:lpstr>
      <vt:lpstr>عرض تقديمي في PowerPoint</vt:lpstr>
      <vt:lpstr>A clinical pathway is an evidence-based treatment process for continuous quality improvement in patient care . In addition, a clinical pathway serves as the basis for quality improvement and can be used as an instrument for data collection and  process monitoring . Clinical care often varies depending on the condition of the patient and disease  progression.  Based on a newly developed EPC-model, our paper presents a promising approach for measuring KPIs in the health care environment.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assignment</dc:title>
  <dc:creator>Acer</dc:creator>
  <cp:lastModifiedBy>Acer</cp:lastModifiedBy>
  <cp:revision>35</cp:revision>
  <dcterms:modified xsi:type="dcterms:W3CDTF">2024-01-23T17:46:36Z</dcterms:modified>
</cp:coreProperties>
</file>