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Fraunces Heavy" charset="1" panose="00000000000000000000"/>
      <p:regular r:id="rId24"/>
    </p:embeddedFont>
    <p:embeddedFont>
      <p:font typeface="Telegraf" charset="1" panose="00000500000000000000"/>
      <p:regular r:id="rId25"/>
    </p:embeddedFont>
    <p:embeddedFont>
      <p:font typeface="Fraunces" charset="1" panose="00000000000000000000"/>
      <p:regular r:id="rId26"/>
    </p:embeddedFont>
    <p:embeddedFont>
      <p:font typeface="Telegraf Bold" charset="1" panose="00000800000000000000"/>
      <p:regular r:id="rId27"/>
    </p:embeddedFont>
    <p:embeddedFont>
      <p:font typeface="Canva Sans" charset="1" panose="020B0503030501040103"/>
      <p:regular r:id="rId28"/>
    </p:embeddedFont>
    <p:embeddedFont>
      <p:font typeface="Fraunces Bold" charset="1" panose="00000000000000000000"/>
      <p:regular r:id="rId29"/>
    </p:embeddedFont>
    <p:embeddedFont>
      <p:font typeface="Canva Sans Bold" charset="1" panose="020B0803030501040103"/>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VAGgYsJ4E14.mp4" Type="http://schemas.openxmlformats.org/officeDocument/2006/relationships/video"/><Relationship Id="rId4" Target="../media/VAGgYsJ4E14.mp4" Type="http://schemas.microsoft.com/office/2007/relationships/media"/></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show="false">
  <p:cSld>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0" t="0" r="0" b="0"/>
          <a:stretch>
            <a:fillRect/>
          </a:stretch>
        </p:blipFill>
        <p:spPr>
          <a:xfrm flipH="false" flipV="false" rot="0">
            <a:off x="3245406" y="3482622"/>
            <a:ext cx="12344400" cy="8229600"/>
          </a:xfrm>
          <a:prstGeom prst="rect">
            <a:avLst/>
          </a:prstGeom>
        </p:spPr>
      </p:pic>
      <p:sp>
        <p:nvSpPr>
          <p:cNvPr name="TextBox 3" id="3"/>
          <p:cNvSpPr txBox="true"/>
          <p:nvPr/>
        </p:nvSpPr>
        <p:spPr>
          <a:xfrm rot="0">
            <a:off x="-48955" y="1069739"/>
            <a:ext cx="18385910" cy="5008840"/>
          </a:xfrm>
          <a:prstGeom prst="rect">
            <a:avLst/>
          </a:prstGeom>
        </p:spPr>
        <p:txBody>
          <a:bodyPr anchor="t" rtlCol="false" tIns="0" lIns="0" bIns="0" rIns="0">
            <a:spAutoFit/>
          </a:bodyPr>
          <a:lstStyle/>
          <a:p>
            <a:pPr algn="ctr">
              <a:lnSpc>
                <a:spcPts val="18620"/>
              </a:lnSpc>
              <a:spcBef>
                <a:spcPct val="0"/>
              </a:spcBef>
            </a:pPr>
            <a:r>
              <a:rPr lang="en-US" b="true" sz="13300" spc="798">
                <a:solidFill>
                  <a:srgbClr val="201D17"/>
                </a:solidFill>
                <a:latin typeface="Fraunces Heavy"/>
                <a:ea typeface="Fraunces Heavy"/>
                <a:cs typeface="Fraunces Heavy"/>
                <a:sym typeface="Fraunces Heavy"/>
              </a:rPr>
              <a:t>THE DATA WORLD</a:t>
            </a:r>
          </a:p>
        </p:txBody>
      </p:sp>
      <p:sp>
        <p:nvSpPr>
          <p:cNvPr name="TextBox 4" id="4"/>
          <p:cNvSpPr txBox="true"/>
          <p:nvPr/>
        </p:nvSpPr>
        <p:spPr>
          <a:xfrm rot="0">
            <a:off x="3857461" y="3169845"/>
            <a:ext cx="10450462" cy="2289206"/>
          </a:xfrm>
          <a:prstGeom prst="rect">
            <a:avLst/>
          </a:prstGeom>
        </p:spPr>
        <p:txBody>
          <a:bodyPr anchor="t" rtlCol="false" tIns="0" lIns="0" bIns="0" rIns="0">
            <a:spAutoFit/>
          </a:bodyPr>
          <a:lstStyle/>
          <a:p>
            <a:pPr algn="ctr">
              <a:lnSpc>
                <a:spcPts val="5040"/>
              </a:lnSpc>
              <a:spcBef>
                <a:spcPct val="0"/>
              </a:spcBef>
            </a:pPr>
            <a:r>
              <a:rPr lang="en-US" sz="3600" spc="262">
                <a:solidFill>
                  <a:srgbClr val="201D17"/>
                </a:solidFill>
                <a:latin typeface="Telegraf"/>
                <a:ea typeface="Telegraf"/>
                <a:cs typeface="Telegraf"/>
                <a:sym typeface="Telegraf"/>
              </a:rPr>
              <a:t>A GUIDE TO START YOUR CAREER JOURNEY</a:t>
            </a:r>
          </a:p>
        </p:txBody>
      </p:sp>
    </p:spTree>
  </p:cSld>
  <p:clrMapOvr>
    <a:masterClrMapping/>
  </p:clrMapOvr>
  <p:timing>
    <p:tnLst>
      <p:par>
        <p:cTn dur="indefinite" restart="never" nodeType="tmRoot">
          <p:childTnLst>
            <p:video>
              <p:cMediaNode vol="0">
                <p:cTn fill="hold" display="false">
                  <p:stCondLst>
                    <p:cond delay="indefinite"/>
                  </p:stCondLst>
                </p:cTn>
                <p:tgtEl>
                  <p:spTgt spid="2"/>
                </p:tgtEl>
              </p:cMediaNode>
            </p:video>
          </p:childTnLst>
        </p:cTn>
      </p:par>
    </p:tnLst>
  </p:timing>
</p:sld>
</file>

<file path=ppt/slides/slide10.xml><?xml version="1.0" encoding="utf-8"?>
<p:sld xmlns:p="http://schemas.openxmlformats.org/presentationml/2006/main" xmlns:a="http://schemas.openxmlformats.org/drawingml/2006/main" xmlns:r="http://schemas.openxmlformats.org/officeDocument/2006/relationships" show="false">
  <p:cSld>
    <p:bg>
      <p:bgPr>
        <a:solidFill>
          <a:srgbClr val="9BCCFF"/>
        </a:solidFill>
      </p:bgPr>
    </p:bg>
    <p:spTree>
      <p:nvGrpSpPr>
        <p:cNvPr id="1" name=""/>
        <p:cNvGrpSpPr/>
        <p:nvPr/>
      </p:nvGrpSpPr>
      <p:grpSpPr>
        <a:xfrm>
          <a:off x="0" y="0"/>
          <a:ext cx="0" cy="0"/>
          <a:chOff x="0" y="0"/>
          <a:chExt cx="0" cy="0"/>
        </a:xfrm>
      </p:grpSpPr>
      <p:sp>
        <p:nvSpPr>
          <p:cNvPr name="Freeform 2" id="2"/>
          <p:cNvSpPr/>
          <p:nvPr/>
        </p:nvSpPr>
        <p:spPr>
          <a:xfrm flipH="false" flipV="false" rot="0">
            <a:off x="2639593" y="1311183"/>
            <a:ext cx="13008814" cy="8403030"/>
          </a:xfrm>
          <a:custGeom>
            <a:avLst/>
            <a:gdLst/>
            <a:ahLst/>
            <a:cxnLst/>
            <a:rect r="r" b="b" t="t" l="l"/>
            <a:pathLst>
              <a:path h="8403030" w="13008814">
                <a:moveTo>
                  <a:pt x="0" y="0"/>
                </a:moveTo>
                <a:lnTo>
                  <a:pt x="13008814" y="0"/>
                </a:lnTo>
                <a:lnTo>
                  <a:pt x="13008814" y="8403030"/>
                </a:lnTo>
                <a:lnTo>
                  <a:pt x="0" y="8403030"/>
                </a:lnTo>
                <a:lnTo>
                  <a:pt x="0" y="0"/>
                </a:lnTo>
                <a:close/>
              </a:path>
            </a:pathLst>
          </a:custGeom>
          <a:blipFill>
            <a:blip r:embed="rId2"/>
            <a:stretch>
              <a:fillRect l="0" t="0" r="0" b="0"/>
            </a:stretch>
          </a:blipFill>
        </p:spPr>
      </p:sp>
      <p:sp>
        <p:nvSpPr>
          <p:cNvPr name="TextBox 3" id="3"/>
          <p:cNvSpPr txBox="true"/>
          <p:nvPr/>
        </p:nvSpPr>
        <p:spPr>
          <a:xfrm rot="0">
            <a:off x="354743" y="316140"/>
            <a:ext cx="16657069" cy="1923411"/>
          </a:xfrm>
          <a:prstGeom prst="rect">
            <a:avLst/>
          </a:prstGeom>
        </p:spPr>
        <p:txBody>
          <a:bodyPr anchor="t" rtlCol="false" tIns="0" lIns="0" bIns="0" rIns="0">
            <a:spAutoFit/>
          </a:bodyPr>
          <a:lstStyle/>
          <a:p>
            <a:pPr algn="just">
              <a:lnSpc>
                <a:spcPts val="4620"/>
              </a:lnSpc>
            </a:pPr>
            <a:r>
              <a:rPr lang="en-US" b="true" sz="3300" spc="66">
                <a:solidFill>
                  <a:srgbClr val="158E2C"/>
                </a:solidFill>
                <a:latin typeface="Fraunces Heavy"/>
                <a:ea typeface="Fraunces Heavy"/>
                <a:cs typeface="Fraunces Heavy"/>
                <a:sym typeface="Fraunces Heavy"/>
              </a:rPr>
              <a:t>1.4🗺️ WHAT ARE THE MOST USED LIBRARIES FOR VISUALIZATION🗺️</a:t>
            </a:r>
          </a:p>
          <a:p>
            <a:pPr algn="r">
              <a:lnSpc>
                <a:spcPts val="11200"/>
              </a:lnSpc>
              <a:spcBef>
                <a:spcPct val="0"/>
              </a:spcBef>
            </a:pPr>
          </a:p>
        </p:txBody>
      </p:sp>
      <p:sp>
        <p:nvSpPr>
          <p:cNvPr name="TextBox 4" id="4"/>
          <p:cNvSpPr txBox="true"/>
          <p:nvPr/>
        </p:nvSpPr>
        <p:spPr>
          <a:xfrm rot="0">
            <a:off x="12888775" y="950551"/>
            <a:ext cx="5399225" cy="1289050"/>
          </a:xfrm>
          <a:prstGeom prst="rect">
            <a:avLst/>
          </a:prstGeom>
        </p:spPr>
        <p:txBody>
          <a:bodyPr anchor="t" rtlCol="false" tIns="0" lIns="0" bIns="0" rIns="0">
            <a:spAutoFit/>
          </a:bodyPr>
          <a:lstStyle/>
          <a:p>
            <a:pPr algn="r">
              <a:lnSpc>
                <a:spcPts val="10400"/>
              </a:lnSpc>
            </a:pPr>
            <a:r>
              <a:rPr lang="en-US" b="true" sz="8000" spc="160">
                <a:solidFill>
                  <a:srgbClr val="158E2C"/>
                </a:solidFill>
                <a:latin typeface="Fraunces Heavy"/>
                <a:ea typeface="Fraunces Heavy"/>
                <a:cs typeface="Fraunces Heavy"/>
                <a:sym typeface="Fraunces Heavy"/>
              </a:rPr>
              <a:t>01.</a:t>
            </a:r>
          </a:p>
        </p:txBody>
      </p:sp>
    </p:spTree>
  </p:cSld>
  <p:clrMapOvr>
    <a:masterClrMapping/>
  </p:clrMapOvr>
  <p:transition spd="slow">
    <p:fade/>
  </p:transition>
</p:sld>
</file>

<file path=ppt/slides/slide11.xml><?xml version="1.0" encoding="utf-8"?>
<p:sld xmlns:p="http://schemas.openxmlformats.org/presentationml/2006/main" xmlns:a="http://schemas.openxmlformats.org/drawingml/2006/main" xmlns:r="http://schemas.openxmlformats.org/officeDocument/2006/relationships" show="false">
  <p:cSld>
    <p:bg>
      <p:bgPr>
        <a:solidFill>
          <a:srgbClr val="FFFDFC"/>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0"/>
              </a:srgbClr>
            </a:solidFill>
            <a:ln w="190500" cap="sq">
              <a:solidFill>
                <a:srgbClr val="000000"/>
              </a:solidFill>
              <a:prstDash val="solid"/>
              <a:miter/>
            </a:ln>
          </p:spPr>
        </p:sp>
        <p:sp>
          <p:nvSpPr>
            <p:cNvPr name="TextBox 4" id="4"/>
            <p:cNvSpPr txBox="true"/>
            <p:nvPr/>
          </p:nvSpPr>
          <p:spPr>
            <a:xfrm>
              <a:off x="0" y="-38100"/>
              <a:ext cx="4816593" cy="274743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967284" y="1667933"/>
            <a:ext cx="13139805" cy="7299892"/>
          </a:xfrm>
          <a:custGeom>
            <a:avLst/>
            <a:gdLst/>
            <a:ahLst/>
            <a:cxnLst/>
            <a:rect r="r" b="b" t="t" l="l"/>
            <a:pathLst>
              <a:path h="7299892" w="13139805">
                <a:moveTo>
                  <a:pt x="0" y="0"/>
                </a:moveTo>
                <a:lnTo>
                  <a:pt x="13139805" y="0"/>
                </a:lnTo>
                <a:lnTo>
                  <a:pt x="13139805" y="7299891"/>
                </a:lnTo>
                <a:lnTo>
                  <a:pt x="0" y="7299891"/>
                </a:lnTo>
                <a:lnTo>
                  <a:pt x="0" y="0"/>
                </a:lnTo>
                <a:close/>
              </a:path>
            </a:pathLst>
          </a:custGeom>
          <a:blipFill>
            <a:blip r:embed="rId2"/>
            <a:stretch>
              <a:fillRect l="0" t="0" r="0" b="0"/>
            </a:stretch>
          </a:blipFill>
        </p:spPr>
      </p:sp>
      <p:sp>
        <p:nvSpPr>
          <p:cNvPr name="TextBox 6" id="6"/>
          <p:cNvSpPr txBox="true"/>
          <p:nvPr/>
        </p:nvSpPr>
        <p:spPr>
          <a:xfrm rot="0">
            <a:off x="675821" y="591558"/>
            <a:ext cx="13339010" cy="1076375"/>
          </a:xfrm>
          <a:prstGeom prst="rect">
            <a:avLst/>
          </a:prstGeom>
        </p:spPr>
        <p:txBody>
          <a:bodyPr anchor="t" rtlCol="false" tIns="0" lIns="0" bIns="0" rIns="0">
            <a:spAutoFit/>
          </a:bodyPr>
          <a:lstStyle/>
          <a:p>
            <a:pPr algn="l">
              <a:lnSpc>
                <a:spcPts val="4200"/>
              </a:lnSpc>
            </a:pPr>
            <a:r>
              <a:rPr lang="en-US" b="true" sz="3500" spc="70">
                <a:solidFill>
                  <a:srgbClr val="000000"/>
                </a:solidFill>
                <a:latin typeface="Fraunces Heavy"/>
                <a:ea typeface="Fraunces Heavy"/>
                <a:cs typeface="Fraunces Heavy"/>
                <a:sym typeface="Fraunces Heavy"/>
              </a:rPr>
              <a:t>2.1  HOW MANY YEARS OF EXPERIENCE ARE REQUIRED FOR EACH JOB TITLE🎯</a:t>
            </a:r>
          </a:p>
        </p:txBody>
      </p:sp>
      <p:sp>
        <p:nvSpPr>
          <p:cNvPr name="TextBox 7" id="7"/>
          <p:cNvSpPr txBox="true"/>
          <p:nvPr/>
        </p:nvSpPr>
        <p:spPr>
          <a:xfrm rot="0">
            <a:off x="440752" y="8889802"/>
            <a:ext cx="16372392" cy="1397198"/>
          </a:xfrm>
          <a:prstGeom prst="rect">
            <a:avLst/>
          </a:prstGeom>
        </p:spPr>
        <p:txBody>
          <a:bodyPr anchor="t" rtlCol="false" tIns="0" lIns="0" bIns="0" rIns="0">
            <a:spAutoFit/>
          </a:bodyPr>
          <a:lstStyle/>
          <a:p>
            <a:pPr algn="just">
              <a:lnSpc>
                <a:spcPts val="2800"/>
              </a:lnSpc>
            </a:pPr>
            <a:r>
              <a:rPr lang="en-US" sz="2000">
                <a:solidFill>
                  <a:srgbClr val="000000"/>
                </a:solidFill>
                <a:latin typeface="Fraunces"/>
                <a:ea typeface="Fraunces"/>
                <a:cs typeface="Fraunces"/>
                <a:sym typeface="Fraunces"/>
              </a:rPr>
              <a:t>The majority of respondents have 1-3 year of experience,💡. </a:t>
            </a:r>
          </a:p>
          <a:p>
            <a:pPr algn="just" marL="431801" indent="-215900" lvl="1">
              <a:lnSpc>
                <a:spcPts val="2800"/>
              </a:lnSpc>
              <a:buFont typeface="Arial"/>
              <a:buChar char="•"/>
            </a:pPr>
            <a:r>
              <a:rPr lang="en-US" sz="2000">
                <a:solidFill>
                  <a:srgbClr val="000000"/>
                </a:solidFill>
                <a:latin typeface="Fraunces"/>
                <a:ea typeface="Fraunces"/>
                <a:cs typeface="Fraunces"/>
                <a:sym typeface="Fraunces"/>
              </a:rPr>
              <a:t>Data science particpant's experience peaks at 3-10 years of coding experience</a:t>
            </a:r>
          </a:p>
          <a:p>
            <a:pPr algn="just" marL="431801" indent="-215900" lvl="1">
              <a:lnSpc>
                <a:spcPts val="2800"/>
              </a:lnSpc>
              <a:buFont typeface="Arial"/>
              <a:buChar char="•"/>
            </a:pPr>
            <a:r>
              <a:rPr lang="en-US" sz="2000">
                <a:solidFill>
                  <a:srgbClr val="000000"/>
                </a:solidFill>
                <a:latin typeface="Fraunces"/>
                <a:ea typeface="Fraunces"/>
                <a:cs typeface="Fraunces"/>
                <a:sym typeface="Fraunces"/>
              </a:rPr>
              <a:t>Most of the Software Engineer participants are professionals in coding..</a:t>
            </a:r>
          </a:p>
          <a:p>
            <a:pPr algn="just">
              <a:lnSpc>
                <a:spcPts val="2800"/>
              </a:lnSpc>
              <a:spcBef>
                <a:spcPct val="0"/>
              </a:spcBef>
            </a:pPr>
          </a:p>
        </p:txBody>
      </p:sp>
      <p:sp>
        <p:nvSpPr>
          <p:cNvPr name="TextBox 8" id="8"/>
          <p:cNvSpPr txBox="true"/>
          <p:nvPr/>
        </p:nvSpPr>
        <p:spPr>
          <a:xfrm rot="0">
            <a:off x="11860075" y="952500"/>
            <a:ext cx="5399225" cy="1289000"/>
          </a:xfrm>
          <a:prstGeom prst="rect">
            <a:avLst/>
          </a:prstGeom>
        </p:spPr>
        <p:txBody>
          <a:bodyPr anchor="t" rtlCol="false" tIns="0" lIns="0" bIns="0" rIns="0">
            <a:spAutoFit/>
          </a:bodyPr>
          <a:lstStyle/>
          <a:p>
            <a:pPr algn="r">
              <a:lnSpc>
                <a:spcPts val="10400"/>
              </a:lnSpc>
            </a:pPr>
            <a:r>
              <a:rPr lang="en-US" b="true" sz="8000" spc="160">
                <a:solidFill>
                  <a:srgbClr val="158E2C"/>
                </a:solidFill>
                <a:latin typeface="Fraunces Heavy"/>
                <a:ea typeface="Fraunces Heavy"/>
                <a:cs typeface="Fraunces Heavy"/>
                <a:sym typeface="Fraunces Heavy"/>
              </a:rPr>
              <a:t>02.</a:t>
            </a:r>
          </a:p>
        </p:txBody>
      </p:sp>
    </p:spTree>
  </p:cSld>
  <p:clrMapOvr>
    <a:masterClrMapping/>
  </p:clrMapOvr>
  <p:transition spd="slow">
    <p:fade/>
  </p:transition>
</p:sld>
</file>

<file path=ppt/slides/slide12.xml><?xml version="1.0" encoding="utf-8"?>
<p:sld xmlns:p="http://schemas.openxmlformats.org/presentationml/2006/main" xmlns:a="http://schemas.openxmlformats.org/drawingml/2006/main" xmlns:r="http://schemas.openxmlformats.org/officeDocument/2006/relationships" show="false">
  <p:cSld>
    <p:bg>
      <p:bgPr>
        <a:solidFill>
          <a:srgbClr val="FFFDFC"/>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0"/>
              </a:srgbClr>
            </a:solidFill>
            <a:ln w="190500" cap="sq">
              <a:solidFill>
                <a:srgbClr val="000000"/>
              </a:solidFill>
              <a:prstDash val="solid"/>
              <a:miter/>
            </a:ln>
          </p:spPr>
        </p:sp>
        <p:sp>
          <p:nvSpPr>
            <p:cNvPr name="TextBox 4" id="4"/>
            <p:cNvSpPr txBox="true"/>
            <p:nvPr/>
          </p:nvSpPr>
          <p:spPr>
            <a:xfrm>
              <a:off x="0" y="-38100"/>
              <a:ext cx="4816593" cy="274743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296441" y="2241500"/>
            <a:ext cx="13695118" cy="6086719"/>
          </a:xfrm>
          <a:custGeom>
            <a:avLst/>
            <a:gdLst/>
            <a:ahLst/>
            <a:cxnLst/>
            <a:rect r="r" b="b" t="t" l="l"/>
            <a:pathLst>
              <a:path h="6086719" w="13695118">
                <a:moveTo>
                  <a:pt x="0" y="0"/>
                </a:moveTo>
                <a:lnTo>
                  <a:pt x="13695118" y="0"/>
                </a:lnTo>
                <a:lnTo>
                  <a:pt x="13695118" y="6086719"/>
                </a:lnTo>
                <a:lnTo>
                  <a:pt x="0" y="6086719"/>
                </a:lnTo>
                <a:lnTo>
                  <a:pt x="0" y="0"/>
                </a:lnTo>
                <a:close/>
              </a:path>
            </a:pathLst>
          </a:custGeom>
          <a:blipFill>
            <a:blip r:embed="rId2"/>
            <a:stretch>
              <a:fillRect l="0" t="0" r="0" b="0"/>
            </a:stretch>
          </a:blipFill>
        </p:spPr>
      </p:sp>
      <p:sp>
        <p:nvSpPr>
          <p:cNvPr name="TextBox 6" id="6"/>
          <p:cNvSpPr txBox="true"/>
          <p:nvPr/>
        </p:nvSpPr>
        <p:spPr>
          <a:xfrm rot="0">
            <a:off x="675821" y="591558"/>
            <a:ext cx="13339010" cy="1076375"/>
          </a:xfrm>
          <a:prstGeom prst="rect">
            <a:avLst/>
          </a:prstGeom>
        </p:spPr>
        <p:txBody>
          <a:bodyPr anchor="t" rtlCol="false" tIns="0" lIns="0" bIns="0" rIns="0">
            <a:spAutoFit/>
          </a:bodyPr>
          <a:lstStyle/>
          <a:p>
            <a:pPr algn="l">
              <a:lnSpc>
                <a:spcPts val="4200"/>
              </a:lnSpc>
            </a:pPr>
            <a:r>
              <a:rPr lang="en-US" b="true" sz="3500" spc="70">
                <a:solidFill>
                  <a:srgbClr val="000000"/>
                </a:solidFill>
                <a:latin typeface="Fraunces Heavy"/>
                <a:ea typeface="Fraunces Heavy"/>
                <a:cs typeface="Fraunces Heavy"/>
                <a:sym typeface="Fraunces Heavy"/>
              </a:rPr>
              <a:t>  2.2 WHAT ARE THE EDUCATIONAL BACKGROUNDS OF PARTICIPANTS👩🏻‍🎓🧑🏻‍🎓</a:t>
            </a:r>
          </a:p>
        </p:txBody>
      </p:sp>
      <p:sp>
        <p:nvSpPr>
          <p:cNvPr name="TextBox 7" id="7"/>
          <p:cNvSpPr txBox="true"/>
          <p:nvPr/>
        </p:nvSpPr>
        <p:spPr>
          <a:xfrm rot="0">
            <a:off x="1028700" y="8290119"/>
            <a:ext cx="16372392" cy="2807097"/>
          </a:xfrm>
          <a:prstGeom prst="rect">
            <a:avLst/>
          </a:prstGeom>
        </p:spPr>
        <p:txBody>
          <a:bodyPr anchor="t" rtlCol="false" tIns="0" lIns="0" bIns="0" rIns="0">
            <a:spAutoFit/>
          </a:bodyPr>
          <a:lstStyle/>
          <a:p>
            <a:pPr algn="just" marL="431801" indent="-215900" lvl="1">
              <a:lnSpc>
                <a:spcPts val="2800"/>
              </a:lnSpc>
              <a:buFont typeface="Arial"/>
              <a:buChar char="•"/>
            </a:pPr>
            <a:r>
              <a:rPr lang="en-US" sz="2000">
                <a:solidFill>
                  <a:srgbClr val="000000"/>
                </a:solidFill>
                <a:latin typeface="Fraunces"/>
                <a:ea typeface="Fraunces"/>
                <a:cs typeface="Fraunces"/>
                <a:sym typeface="Fraunces"/>
              </a:rPr>
              <a:t>Seems like becoming a machine learning engineer or a data scientist does not necessarily require a Master degree! </a:t>
            </a:r>
          </a:p>
          <a:p>
            <a:pPr algn="just" marL="431801" indent="-215900" lvl="1">
              <a:lnSpc>
                <a:spcPts val="2800"/>
              </a:lnSpc>
              <a:buFont typeface="Arial"/>
              <a:buChar char="•"/>
            </a:pPr>
            <a:r>
              <a:rPr lang="en-US" sz="2000">
                <a:solidFill>
                  <a:srgbClr val="000000"/>
                </a:solidFill>
                <a:latin typeface="Fraunces"/>
                <a:ea typeface="Fraunces"/>
                <a:cs typeface="Fraunces"/>
                <a:sym typeface="Fraunces"/>
              </a:rPr>
              <a:t>Data engineer, Business analyst, and project manager jobs have  large number of participants with  masters degree, more than the bachelor's..</a:t>
            </a:r>
          </a:p>
          <a:p>
            <a:pPr algn="just" marL="431801" indent="-215900" lvl="1">
              <a:lnSpc>
                <a:spcPts val="2800"/>
              </a:lnSpc>
              <a:buFont typeface="Arial"/>
              <a:buChar char="•"/>
            </a:pPr>
            <a:r>
              <a:rPr lang="en-US" sz="2000">
                <a:solidFill>
                  <a:srgbClr val="000000"/>
                </a:solidFill>
                <a:latin typeface="Fraunces"/>
                <a:ea typeface="Fraunces"/>
                <a:cs typeface="Fraunces"/>
                <a:sym typeface="Fraunces"/>
              </a:rPr>
              <a:t>If you want to become a research scientist, large opportunities are for ones who earned their doctorate!</a:t>
            </a:r>
          </a:p>
          <a:p>
            <a:pPr algn="just">
              <a:lnSpc>
                <a:spcPts val="2800"/>
              </a:lnSpc>
            </a:pPr>
          </a:p>
          <a:p>
            <a:pPr algn="just">
              <a:lnSpc>
                <a:spcPts val="2800"/>
              </a:lnSpc>
            </a:pPr>
          </a:p>
          <a:p>
            <a:pPr algn="just">
              <a:lnSpc>
                <a:spcPts val="2800"/>
              </a:lnSpc>
            </a:pPr>
          </a:p>
          <a:p>
            <a:pPr algn="just">
              <a:lnSpc>
                <a:spcPts val="2800"/>
              </a:lnSpc>
              <a:spcBef>
                <a:spcPct val="0"/>
              </a:spcBef>
            </a:pPr>
          </a:p>
        </p:txBody>
      </p:sp>
      <p:sp>
        <p:nvSpPr>
          <p:cNvPr name="TextBox 8" id="8"/>
          <p:cNvSpPr txBox="true"/>
          <p:nvPr/>
        </p:nvSpPr>
        <p:spPr>
          <a:xfrm rot="0">
            <a:off x="11860075" y="952500"/>
            <a:ext cx="5399225" cy="1289000"/>
          </a:xfrm>
          <a:prstGeom prst="rect">
            <a:avLst/>
          </a:prstGeom>
        </p:spPr>
        <p:txBody>
          <a:bodyPr anchor="t" rtlCol="false" tIns="0" lIns="0" bIns="0" rIns="0">
            <a:spAutoFit/>
          </a:bodyPr>
          <a:lstStyle/>
          <a:p>
            <a:pPr algn="r">
              <a:lnSpc>
                <a:spcPts val="10400"/>
              </a:lnSpc>
            </a:pPr>
            <a:r>
              <a:rPr lang="en-US" b="true" sz="8000" spc="160">
                <a:solidFill>
                  <a:srgbClr val="158E2C"/>
                </a:solidFill>
                <a:latin typeface="Fraunces Heavy"/>
                <a:ea typeface="Fraunces Heavy"/>
                <a:cs typeface="Fraunces Heavy"/>
                <a:sym typeface="Fraunces Heavy"/>
              </a:rPr>
              <a:t>02.</a:t>
            </a:r>
          </a:p>
        </p:txBody>
      </p:sp>
    </p:spTree>
  </p:cSld>
  <p:clrMapOvr>
    <a:masterClrMapping/>
  </p:clrMapOvr>
  <p:transition spd="slow">
    <p:fade/>
  </p:transition>
</p:sld>
</file>

<file path=ppt/slides/slide13.xml><?xml version="1.0" encoding="utf-8"?>
<p:sld xmlns:p="http://schemas.openxmlformats.org/presentationml/2006/main" xmlns:a="http://schemas.openxmlformats.org/drawingml/2006/main" xmlns:r="http://schemas.openxmlformats.org/officeDocument/2006/relationships" show="false">
  <p:cSld>
    <p:bg>
      <p:bgPr>
        <a:solidFill>
          <a:srgbClr val="FFFDFC"/>
        </a:solidFill>
      </p:bgPr>
    </p:bg>
    <p:spTree>
      <p:nvGrpSpPr>
        <p:cNvPr id="1" name=""/>
        <p:cNvGrpSpPr/>
        <p:nvPr/>
      </p:nvGrpSpPr>
      <p:grpSpPr>
        <a:xfrm>
          <a:off x="0" y="0"/>
          <a:ext cx="0" cy="0"/>
          <a:chOff x="0" y="0"/>
          <a:chExt cx="0" cy="0"/>
        </a:xfrm>
      </p:grpSpPr>
      <p:grpSp>
        <p:nvGrpSpPr>
          <p:cNvPr name="Group 2" id="2"/>
          <p:cNvGrpSpPr/>
          <p:nvPr/>
        </p:nvGrpSpPr>
        <p:grpSpPr>
          <a:xfrm rot="0">
            <a:off x="0" y="-137590"/>
            <a:ext cx="18288000" cy="10424590"/>
            <a:chOff x="0" y="0"/>
            <a:chExt cx="4816593" cy="2745571"/>
          </a:xfrm>
        </p:grpSpPr>
        <p:sp>
          <p:nvSpPr>
            <p:cNvPr name="Freeform 3" id="3"/>
            <p:cNvSpPr/>
            <p:nvPr/>
          </p:nvSpPr>
          <p:spPr>
            <a:xfrm flipH="false" flipV="false" rot="0">
              <a:off x="0" y="0"/>
              <a:ext cx="4816592" cy="2745571"/>
            </a:xfrm>
            <a:custGeom>
              <a:avLst/>
              <a:gdLst/>
              <a:ahLst/>
              <a:cxnLst/>
              <a:rect r="r" b="b" t="t" l="l"/>
              <a:pathLst>
                <a:path h="2745571" w="4816592">
                  <a:moveTo>
                    <a:pt x="0" y="0"/>
                  </a:moveTo>
                  <a:lnTo>
                    <a:pt x="4816592" y="0"/>
                  </a:lnTo>
                  <a:lnTo>
                    <a:pt x="4816592" y="2745571"/>
                  </a:lnTo>
                  <a:lnTo>
                    <a:pt x="0" y="2745571"/>
                  </a:lnTo>
                  <a:close/>
                </a:path>
              </a:pathLst>
            </a:custGeom>
            <a:solidFill>
              <a:srgbClr val="000000">
                <a:alpha val="0"/>
              </a:srgbClr>
            </a:solidFill>
            <a:ln w="190500" cap="sq">
              <a:solidFill>
                <a:srgbClr val="000000"/>
              </a:solidFill>
              <a:prstDash val="solid"/>
              <a:miter/>
            </a:ln>
          </p:spPr>
        </p:sp>
        <p:sp>
          <p:nvSpPr>
            <p:cNvPr name="TextBox 4" id="4"/>
            <p:cNvSpPr txBox="true"/>
            <p:nvPr/>
          </p:nvSpPr>
          <p:spPr>
            <a:xfrm>
              <a:off x="0" y="-38100"/>
              <a:ext cx="4816593" cy="2783671"/>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059953" y="1206663"/>
            <a:ext cx="11604126" cy="7736084"/>
          </a:xfrm>
          <a:custGeom>
            <a:avLst/>
            <a:gdLst/>
            <a:ahLst/>
            <a:cxnLst/>
            <a:rect r="r" b="b" t="t" l="l"/>
            <a:pathLst>
              <a:path h="7736084" w="11604126">
                <a:moveTo>
                  <a:pt x="0" y="0"/>
                </a:moveTo>
                <a:lnTo>
                  <a:pt x="11604126" y="0"/>
                </a:lnTo>
                <a:lnTo>
                  <a:pt x="11604126" y="7736084"/>
                </a:lnTo>
                <a:lnTo>
                  <a:pt x="0" y="7736084"/>
                </a:lnTo>
                <a:lnTo>
                  <a:pt x="0" y="0"/>
                </a:lnTo>
                <a:close/>
              </a:path>
            </a:pathLst>
          </a:custGeom>
          <a:blipFill>
            <a:blip r:embed="rId2"/>
            <a:stretch>
              <a:fillRect l="0" t="0" r="0" b="0"/>
            </a:stretch>
          </a:blipFill>
        </p:spPr>
      </p:sp>
      <p:sp>
        <p:nvSpPr>
          <p:cNvPr name="TextBox 6" id="6"/>
          <p:cNvSpPr txBox="true"/>
          <p:nvPr/>
        </p:nvSpPr>
        <p:spPr>
          <a:xfrm rot="0">
            <a:off x="675821" y="591558"/>
            <a:ext cx="15391048" cy="542950"/>
          </a:xfrm>
          <a:prstGeom prst="rect">
            <a:avLst/>
          </a:prstGeom>
        </p:spPr>
        <p:txBody>
          <a:bodyPr anchor="t" rtlCol="false" tIns="0" lIns="0" bIns="0" rIns="0">
            <a:spAutoFit/>
          </a:bodyPr>
          <a:lstStyle/>
          <a:p>
            <a:pPr algn="l">
              <a:lnSpc>
                <a:spcPts val="4200"/>
              </a:lnSpc>
            </a:pPr>
            <a:r>
              <a:rPr lang="en-US" b="true" sz="3500" spc="70">
                <a:solidFill>
                  <a:srgbClr val="000000"/>
                </a:solidFill>
                <a:latin typeface="Fraunces Heavy"/>
                <a:ea typeface="Fraunces Heavy"/>
                <a:cs typeface="Fraunces Heavy"/>
                <a:sym typeface="Fraunces Heavy"/>
              </a:rPr>
              <a:t> 2.3 YEARLY INCOME X JOB TITLES, WHO EARNED MORE 💰?</a:t>
            </a:r>
          </a:p>
        </p:txBody>
      </p:sp>
      <p:sp>
        <p:nvSpPr>
          <p:cNvPr name="TextBox 7" id="7"/>
          <p:cNvSpPr txBox="true"/>
          <p:nvPr/>
        </p:nvSpPr>
        <p:spPr>
          <a:xfrm rot="0">
            <a:off x="11860075" y="952500"/>
            <a:ext cx="5399225" cy="1289000"/>
          </a:xfrm>
          <a:prstGeom prst="rect">
            <a:avLst/>
          </a:prstGeom>
        </p:spPr>
        <p:txBody>
          <a:bodyPr anchor="t" rtlCol="false" tIns="0" lIns="0" bIns="0" rIns="0">
            <a:spAutoFit/>
          </a:bodyPr>
          <a:lstStyle/>
          <a:p>
            <a:pPr algn="r">
              <a:lnSpc>
                <a:spcPts val="10400"/>
              </a:lnSpc>
            </a:pPr>
            <a:r>
              <a:rPr lang="en-US" b="true" sz="8000" spc="160">
                <a:solidFill>
                  <a:srgbClr val="158E2C"/>
                </a:solidFill>
                <a:latin typeface="Fraunces Heavy"/>
                <a:ea typeface="Fraunces Heavy"/>
                <a:cs typeface="Fraunces Heavy"/>
                <a:sym typeface="Fraunces Heavy"/>
              </a:rPr>
              <a:t>02.</a:t>
            </a:r>
          </a:p>
        </p:txBody>
      </p:sp>
      <p:sp>
        <p:nvSpPr>
          <p:cNvPr name="TextBox 8" id="8"/>
          <p:cNvSpPr txBox="true"/>
          <p:nvPr/>
        </p:nvSpPr>
        <p:spPr>
          <a:xfrm rot="0">
            <a:off x="695573" y="8785007"/>
            <a:ext cx="16896854" cy="962873"/>
          </a:xfrm>
          <a:prstGeom prst="rect">
            <a:avLst/>
          </a:prstGeom>
        </p:spPr>
        <p:txBody>
          <a:bodyPr anchor="t" rtlCol="false" tIns="0" lIns="0" bIns="0" rIns="0">
            <a:spAutoFit/>
          </a:bodyPr>
          <a:lstStyle/>
          <a:p>
            <a:pPr algn="ctr">
              <a:lnSpc>
                <a:spcPts val="2574"/>
              </a:lnSpc>
            </a:pPr>
          </a:p>
          <a:p>
            <a:pPr algn="ctr" marL="396970" indent="-198485" lvl="1">
              <a:lnSpc>
                <a:spcPts val="2574"/>
              </a:lnSpc>
              <a:buFont typeface="Arial"/>
              <a:buChar char="•"/>
            </a:pPr>
            <a:r>
              <a:rPr lang="en-US" sz="1838">
                <a:solidFill>
                  <a:srgbClr val="000000"/>
                </a:solidFill>
                <a:latin typeface="Fraunces"/>
                <a:ea typeface="Fraunces"/>
                <a:cs typeface="Fraunces"/>
                <a:sym typeface="Fraunces"/>
              </a:rPr>
              <a:t>Product Managers show a relatively higher percentage in the mid salary ranges, indicating that this role may have fewer entry-level positions and a higher earning potential over time. Similarly, Data Scientists and Software Engineers exhibit a more balanced distribution across salary ranges.</a:t>
            </a:r>
          </a:p>
        </p:txBody>
      </p:sp>
      <p:sp>
        <p:nvSpPr>
          <p:cNvPr name="TextBox 9" id="9"/>
          <p:cNvSpPr txBox="true"/>
          <p:nvPr/>
        </p:nvSpPr>
        <p:spPr>
          <a:xfrm rot="0">
            <a:off x="14559687" y="3338047"/>
            <a:ext cx="2841407" cy="3243421"/>
          </a:xfrm>
          <a:prstGeom prst="rect">
            <a:avLst/>
          </a:prstGeom>
        </p:spPr>
        <p:txBody>
          <a:bodyPr anchor="t" rtlCol="false" tIns="0" lIns="0" bIns="0" rIns="0">
            <a:spAutoFit/>
          </a:bodyPr>
          <a:lstStyle/>
          <a:p>
            <a:pPr algn="ctr">
              <a:lnSpc>
                <a:spcPts val="2854"/>
              </a:lnSpc>
              <a:spcBef>
                <a:spcPct val="0"/>
              </a:spcBef>
            </a:pPr>
            <a:r>
              <a:rPr lang="en-US" sz="2038">
                <a:solidFill>
                  <a:srgbClr val="000000"/>
                </a:solidFill>
                <a:latin typeface="Fraunces"/>
                <a:ea typeface="Fraunces"/>
                <a:cs typeface="Fraunces"/>
                <a:sym typeface="Fraunces"/>
              </a:rPr>
              <a:t>Machine Learning Engineers tend to have the highest percentage of employees in lower salary ranges! This suggests that entry-level roles in these fields may be more common. 💼📊</a:t>
            </a:r>
          </a:p>
        </p:txBody>
      </p:sp>
    </p:spTree>
  </p:cSld>
  <p:clrMapOvr>
    <a:masterClrMapping/>
  </p:clrMapOvr>
  <p:transition spd="slow">
    <p:fade/>
  </p:transition>
</p:sld>
</file>

<file path=ppt/slides/slide14.xml><?xml version="1.0" encoding="utf-8"?>
<p:sld xmlns:p="http://schemas.openxmlformats.org/presentationml/2006/main" xmlns:a="http://schemas.openxmlformats.org/drawingml/2006/main" xmlns:r="http://schemas.openxmlformats.org/officeDocument/2006/relationships" show="false">
  <p:cSld>
    <p:bg>
      <p:bgPr>
        <a:solidFill>
          <a:srgbClr val="FFFDFC"/>
        </a:solidFill>
      </p:bgPr>
    </p:bg>
    <p:spTree>
      <p:nvGrpSpPr>
        <p:cNvPr id="1" name=""/>
        <p:cNvGrpSpPr/>
        <p:nvPr/>
      </p:nvGrpSpPr>
      <p:grpSpPr>
        <a:xfrm>
          <a:off x="0" y="0"/>
          <a:ext cx="0" cy="0"/>
          <a:chOff x="0" y="0"/>
          <a:chExt cx="0" cy="0"/>
        </a:xfrm>
      </p:grpSpPr>
      <p:grpSp>
        <p:nvGrpSpPr>
          <p:cNvPr name="Group 2" id="2"/>
          <p:cNvGrpSpPr/>
          <p:nvPr/>
        </p:nvGrpSpPr>
        <p:grpSpPr>
          <a:xfrm rot="0">
            <a:off x="0" y="-137590"/>
            <a:ext cx="18288000" cy="10424590"/>
            <a:chOff x="0" y="0"/>
            <a:chExt cx="4816593" cy="2745571"/>
          </a:xfrm>
        </p:grpSpPr>
        <p:sp>
          <p:nvSpPr>
            <p:cNvPr name="Freeform 3" id="3"/>
            <p:cNvSpPr/>
            <p:nvPr/>
          </p:nvSpPr>
          <p:spPr>
            <a:xfrm flipH="false" flipV="false" rot="0">
              <a:off x="0" y="0"/>
              <a:ext cx="4816592" cy="2745571"/>
            </a:xfrm>
            <a:custGeom>
              <a:avLst/>
              <a:gdLst/>
              <a:ahLst/>
              <a:cxnLst/>
              <a:rect r="r" b="b" t="t" l="l"/>
              <a:pathLst>
                <a:path h="2745571" w="4816592">
                  <a:moveTo>
                    <a:pt x="0" y="0"/>
                  </a:moveTo>
                  <a:lnTo>
                    <a:pt x="4816592" y="0"/>
                  </a:lnTo>
                  <a:lnTo>
                    <a:pt x="4816592" y="2745571"/>
                  </a:lnTo>
                  <a:lnTo>
                    <a:pt x="0" y="2745571"/>
                  </a:lnTo>
                  <a:close/>
                </a:path>
              </a:pathLst>
            </a:custGeom>
            <a:solidFill>
              <a:srgbClr val="000000">
                <a:alpha val="0"/>
              </a:srgbClr>
            </a:solidFill>
            <a:ln w="190500" cap="sq">
              <a:solidFill>
                <a:srgbClr val="000000"/>
              </a:solidFill>
              <a:prstDash val="solid"/>
              <a:miter/>
            </a:ln>
          </p:spPr>
        </p:sp>
        <p:sp>
          <p:nvSpPr>
            <p:cNvPr name="TextBox 4" id="4"/>
            <p:cNvSpPr txBox="true"/>
            <p:nvPr/>
          </p:nvSpPr>
          <p:spPr>
            <a:xfrm>
              <a:off x="0" y="-38100"/>
              <a:ext cx="4816593" cy="2783671"/>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1860075" y="952500"/>
            <a:ext cx="5399225" cy="1289000"/>
          </a:xfrm>
          <a:prstGeom prst="rect">
            <a:avLst/>
          </a:prstGeom>
        </p:spPr>
        <p:txBody>
          <a:bodyPr anchor="t" rtlCol="false" tIns="0" lIns="0" bIns="0" rIns="0">
            <a:spAutoFit/>
          </a:bodyPr>
          <a:lstStyle/>
          <a:p>
            <a:pPr algn="r">
              <a:lnSpc>
                <a:spcPts val="10400"/>
              </a:lnSpc>
            </a:pPr>
            <a:r>
              <a:rPr lang="en-US" b="true" sz="8000" spc="160">
                <a:solidFill>
                  <a:srgbClr val="158E2C"/>
                </a:solidFill>
                <a:latin typeface="Fraunces Heavy"/>
                <a:ea typeface="Fraunces Heavy"/>
                <a:cs typeface="Fraunces Heavy"/>
                <a:sym typeface="Fraunces Heavy"/>
              </a:rPr>
              <a:t>02.</a:t>
            </a:r>
          </a:p>
        </p:txBody>
      </p:sp>
      <p:sp>
        <p:nvSpPr>
          <p:cNvPr name="TextBox 6" id="6"/>
          <p:cNvSpPr txBox="true"/>
          <p:nvPr/>
        </p:nvSpPr>
        <p:spPr>
          <a:xfrm rot="0">
            <a:off x="675821" y="295312"/>
            <a:ext cx="16583479" cy="1457325"/>
          </a:xfrm>
          <a:prstGeom prst="rect">
            <a:avLst/>
          </a:prstGeom>
        </p:spPr>
        <p:txBody>
          <a:bodyPr anchor="t" rtlCol="false" tIns="0" lIns="0" bIns="0" rIns="0">
            <a:spAutoFit/>
          </a:bodyPr>
          <a:lstStyle/>
          <a:p>
            <a:pPr algn="l">
              <a:lnSpc>
                <a:spcPts val="3720"/>
              </a:lnSpc>
            </a:pPr>
            <a:r>
              <a:rPr lang="en-US" b="true" sz="3100" spc="62">
                <a:solidFill>
                  <a:srgbClr val="000000"/>
                </a:solidFill>
                <a:latin typeface="Fraunces Heavy"/>
                <a:ea typeface="Fraunces Heavy"/>
                <a:cs typeface="Fraunces Heavy"/>
                <a:sym typeface="Fraunces Heavy"/>
              </a:rPr>
              <a:t>2.4 HOW DO PROGRAMMING LANGUAGES PREFERENCES VARY BASED ON JOB TITLES🤔?</a:t>
            </a:r>
          </a:p>
          <a:p>
            <a:pPr algn="l">
              <a:lnSpc>
                <a:spcPts val="4080"/>
              </a:lnSpc>
            </a:pPr>
          </a:p>
        </p:txBody>
      </p:sp>
      <p:sp>
        <p:nvSpPr>
          <p:cNvPr name="Freeform 7" id="7"/>
          <p:cNvSpPr/>
          <p:nvPr/>
        </p:nvSpPr>
        <p:spPr>
          <a:xfrm flipH="false" flipV="false" rot="0">
            <a:off x="2893756" y="1393353"/>
            <a:ext cx="12500489" cy="7500293"/>
          </a:xfrm>
          <a:custGeom>
            <a:avLst/>
            <a:gdLst/>
            <a:ahLst/>
            <a:cxnLst/>
            <a:rect r="r" b="b" t="t" l="l"/>
            <a:pathLst>
              <a:path h="7500293" w="12500489">
                <a:moveTo>
                  <a:pt x="0" y="0"/>
                </a:moveTo>
                <a:lnTo>
                  <a:pt x="12500488" y="0"/>
                </a:lnTo>
                <a:lnTo>
                  <a:pt x="12500488" y="7500294"/>
                </a:lnTo>
                <a:lnTo>
                  <a:pt x="0" y="7500294"/>
                </a:lnTo>
                <a:lnTo>
                  <a:pt x="0" y="0"/>
                </a:lnTo>
                <a:close/>
              </a:path>
            </a:pathLst>
          </a:custGeom>
          <a:blipFill>
            <a:blip r:embed="rId2"/>
            <a:stretch>
              <a:fillRect l="0" t="0" r="0" b="0"/>
            </a:stretch>
          </a:blipFill>
        </p:spPr>
      </p:sp>
      <p:sp>
        <p:nvSpPr>
          <p:cNvPr name="TextBox 8" id="8"/>
          <p:cNvSpPr txBox="true"/>
          <p:nvPr/>
        </p:nvSpPr>
        <p:spPr>
          <a:xfrm rot="0">
            <a:off x="1345922" y="8855547"/>
            <a:ext cx="15596156" cy="98996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Fraunces"/>
                <a:ea typeface="Fraunces"/>
                <a:cs typeface="Fraunces"/>
                <a:sym typeface="Fraunces"/>
              </a:rPr>
              <a:t> 1. Python users are mostly (Students, Data Scientists, and Software Engineers).</a:t>
            </a:r>
          </a:p>
          <a:p>
            <a:pPr algn="ctr">
              <a:lnSpc>
                <a:spcPts val="2659"/>
              </a:lnSpc>
              <a:spcBef>
                <a:spcPct val="0"/>
              </a:spcBef>
            </a:pPr>
            <a:r>
              <a:rPr lang="en-US" sz="1899">
                <a:solidFill>
                  <a:srgbClr val="000000"/>
                </a:solidFill>
                <a:latin typeface="Fraunces"/>
                <a:ea typeface="Fraunces"/>
                <a:cs typeface="Fraunces"/>
                <a:sym typeface="Fraunces"/>
              </a:rPr>
              <a:t>    2. SQL is mostly used by (Students, Data Scientists, and Data Analysts).</a:t>
            </a:r>
          </a:p>
          <a:p>
            <a:pPr algn="ctr">
              <a:lnSpc>
                <a:spcPts val="2659"/>
              </a:lnSpc>
              <a:spcBef>
                <a:spcPct val="0"/>
              </a:spcBef>
            </a:pPr>
            <a:r>
              <a:rPr lang="en-US" sz="1899">
                <a:solidFill>
                  <a:srgbClr val="000000"/>
                </a:solidFill>
                <a:latin typeface="Fraunces"/>
                <a:ea typeface="Fraunces"/>
                <a:cs typeface="Fraunces"/>
                <a:sym typeface="Fraunces"/>
              </a:rPr>
              <a:t>    3. C++ is also used mostly by Students.</a:t>
            </a:r>
          </a:p>
        </p:txBody>
      </p:sp>
    </p:spTree>
  </p:cSld>
  <p:clrMapOvr>
    <a:masterClrMapping/>
  </p:clrMapOvr>
  <p:transition spd="slow">
    <p:fade/>
  </p:transition>
</p:sld>
</file>

<file path=ppt/slides/slide15.xml><?xml version="1.0" encoding="utf-8"?>
<p:sld xmlns:p="http://schemas.openxmlformats.org/presentationml/2006/main" xmlns:a="http://schemas.openxmlformats.org/drawingml/2006/main" xmlns:r="http://schemas.openxmlformats.org/officeDocument/2006/relationships" show="false">
  <p:cSld>
    <p:bg>
      <p:bgPr>
        <a:solidFill>
          <a:srgbClr val="9BCCFF"/>
        </a:solidFill>
      </p:bgPr>
    </p:bg>
    <p:spTree>
      <p:nvGrpSpPr>
        <p:cNvPr id="1" name=""/>
        <p:cNvGrpSpPr/>
        <p:nvPr/>
      </p:nvGrpSpPr>
      <p:grpSpPr>
        <a:xfrm>
          <a:off x="0" y="0"/>
          <a:ext cx="0" cy="0"/>
          <a:chOff x="0" y="0"/>
          <a:chExt cx="0" cy="0"/>
        </a:xfrm>
      </p:grpSpPr>
      <p:sp>
        <p:nvSpPr>
          <p:cNvPr name="Freeform 2" id="2"/>
          <p:cNvSpPr/>
          <p:nvPr/>
        </p:nvSpPr>
        <p:spPr>
          <a:xfrm flipH="false" flipV="false" rot="0">
            <a:off x="1126899" y="1045347"/>
            <a:ext cx="13046420" cy="9241653"/>
          </a:xfrm>
          <a:custGeom>
            <a:avLst/>
            <a:gdLst/>
            <a:ahLst/>
            <a:cxnLst/>
            <a:rect r="r" b="b" t="t" l="l"/>
            <a:pathLst>
              <a:path h="9241653" w="13046420">
                <a:moveTo>
                  <a:pt x="0" y="0"/>
                </a:moveTo>
                <a:lnTo>
                  <a:pt x="13046420" y="0"/>
                </a:lnTo>
                <a:lnTo>
                  <a:pt x="13046420" y="9241653"/>
                </a:lnTo>
                <a:lnTo>
                  <a:pt x="0" y="9241653"/>
                </a:lnTo>
                <a:lnTo>
                  <a:pt x="0" y="0"/>
                </a:lnTo>
                <a:close/>
              </a:path>
            </a:pathLst>
          </a:custGeom>
          <a:blipFill>
            <a:blip r:embed="rId2"/>
            <a:stretch>
              <a:fillRect l="-328" t="0" r="-328" b="0"/>
            </a:stretch>
          </a:blipFill>
        </p:spPr>
      </p:sp>
      <p:sp>
        <p:nvSpPr>
          <p:cNvPr name="TextBox 3" id="3"/>
          <p:cNvSpPr txBox="true"/>
          <p:nvPr/>
        </p:nvSpPr>
        <p:spPr>
          <a:xfrm rot="0">
            <a:off x="1249822" y="-81336"/>
            <a:ext cx="16213038" cy="995675"/>
          </a:xfrm>
          <a:prstGeom prst="rect">
            <a:avLst/>
          </a:prstGeom>
        </p:spPr>
        <p:txBody>
          <a:bodyPr anchor="t" rtlCol="false" tIns="0" lIns="0" bIns="0" rIns="0">
            <a:spAutoFit/>
          </a:bodyPr>
          <a:lstStyle/>
          <a:p>
            <a:pPr algn="l">
              <a:lnSpc>
                <a:spcPts val="8120"/>
              </a:lnSpc>
              <a:spcBef>
                <a:spcPct val="0"/>
              </a:spcBef>
            </a:pPr>
            <a:r>
              <a:rPr lang="en-US" b="true" sz="5800" spc="116">
                <a:solidFill>
                  <a:srgbClr val="000000"/>
                </a:solidFill>
                <a:latin typeface="Fraunces Heavy"/>
                <a:ea typeface="Fraunces Heavy"/>
                <a:cs typeface="Fraunces Heavy"/>
                <a:sym typeface="Fraunces Heavy"/>
              </a:rPr>
              <a:t>3.1 MACHINE LEARNING FRAMEWORKS</a:t>
            </a:r>
          </a:p>
        </p:txBody>
      </p:sp>
      <p:sp>
        <p:nvSpPr>
          <p:cNvPr name="TextBox 4" id="4"/>
          <p:cNvSpPr txBox="true"/>
          <p:nvPr/>
        </p:nvSpPr>
        <p:spPr>
          <a:xfrm rot="0">
            <a:off x="11860075" y="952500"/>
            <a:ext cx="5399225" cy="1289050"/>
          </a:xfrm>
          <a:prstGeom prst="rect">
            <a:avLst/>
          </a:prstGeom>
        </p:spPr>
        <p:txBody>
          <a:bodyPr anchor="t" rtlCol="false" tIns="0" lIns="0" bIns="0" rIns="0">
            <a:spAutoFit/>
          </a:bodyPr>
          <a:lstStyle/>
          <a:p>
            <a:pPr algn="r">
              <a:lnSpc>
                <a:spcPts val="10400"/>
              </a:lnSpc>
            </a:pPr>
            <a:r>
              <a:rPr lang="en-US" b="true" sz="8000" spc="160">
                <a:solidFill>
                  <a:srgbClr val="000000"/>
                </a:solidFill>
                <a:latin typeface="Fraunces Heavy"/>
                <a:ea typeface="Fraunces Heavy"/>
                <a:cs typeface="Fraunces Heavy"/>
                <a:sym typeface="Fraunces Heavy"/>
              </a:rPr>
              <a:t>03.</a:t>
            </a:r>
          </a:p>
        </p:txBody>
      </p:sp>
    </p:spTree>
  </p:cSld>
  <p:clrMapOvr>
    <a:masterClrMapping/>
  </p:clrMapOvr>
  <p:transition spd="slow">
    <p:fade/>
  </p:transition>
</p:sld>
</file>

<file path=ppt/slides/slide16.xml><?xml version="1.0" encoding="utf-8"?>
<p:sld xmlns:p="http://schemas.openxmlformats.org/presentationml/2006/main" xmlns:a="http://schemas.openxmlformats.org/drawingml/2006/main" xmlns:r="http://schemas.openxmlformats.org/officeDocument/2006/relationships" show="false">
  <p:cSld>
    <p:bg>
      <p:bgPr>
        <a:solidFill>
          <a:srgbClr val="9BCCFF"/>
        </a:solidFill>
      </p:bgPr>
    </p:bg>
    <p:spTree>
      <p:nvGrpSpPr>
        <p:cNvPr id="1" name=""/>
        <p:cNvGrpSpPr/>
        <p:nvPr/>
      </p:nvGrpSpPr>
      <p:grpSpPr>
        <a:xfrm>
          <a:off x="0" y="0"/>
          <a:ext cx="0" cy="0"/>
          <a:chOff x="0" y="0"/>
          <a:chExt cx="0" cy="0"/>
        </a:xfrm>
      </p:grpSpPr>
      <p:sp>
        <p:nvSpPr>
          <p:cNvPr name="Freeform 2" id="2"/>
          <p:cNvSpPr/>
          <p:nvPr/>
        </p:nvSpPr>
        <p:spPr>
          <a:xfrm flipH="false" flipV="false" rot="0">
            <a:off x="1403841" y="1763723"/>
            <a:ext cx="14989153" cy="7494577"/>
          </a:xfrm>
          <a:custGeom>
            <a:avLst/>
            <a:gdLst/>
            <a:ahLst/>
            <a:cxnLst/>
            <a:rect r="r" b="b" t="t" l="l"/>
            <a:pathLst>
              <a:path h="7494577" w="14989153">
                <a:moveTo>
                  <a:pt x="0" y="0"/>
                </a:moveTo>
                <a:lnTo>
                  <a:pt x="14989154" y="0"/>
                </a:lnTo>
                <a:lnTo>
                  <a:pt x="14989154" y="7494577"/>
                </a:lnTo>
                <a:lnTo>
                  <a:pt x="0" y="7494577"/>
                </a:lnTo>
                <a:lnTo>
                  <a:pt x="0" y="0"/>
                </a:lnTo>
                <a:close/>
              </a:path>
            </a:pathLst>
          </a:custGeom>
          <a:blipFill>
            <a:blip r:embed="rId2"/>
            <a:stretch>
              <a:fillRect l="0" t="0" r="0" b="0"/>
            </a:stretch>
          </a:blipFill>
        </p:spPr>
      </p:sp>
      <p:sp>
        <p:nvSpPr>
          <p:cNvPr name="TextBox 3" id="3"/>
          <p:cNvSpPr txBox="true"/>
          <p:nvPr/>
        </p:nvSpPr>
        <p:spPr>
          <a:xfrm rot="0">
            <a:off x="544794" y="402910"/>
            <a:ext cx="16707248" cy="1045205"/>
          </a:xfrm>
          <a:prstGeom prst="rect">
            <a:avLst/>
          </a:prstGeom>
        </p:spPr>
        <p:txBody>
          <a:bodyPr anchor="t" rtlCol="false" tIns="0" lIns="0" bIns="0" rIns="0">
            <a:spAutoFit/>
          </a:bodyPr>
          <a:lstStyle/>
          <a:p>
            <a:pPr algn="l">
              <a:lnSpc>
                <a:spcPts val="8540"/>
              </a:lnSpc>
              <a:spcBef>
                <a:spcPct val="0"/>
              </a:spcBef>
            </a:pPr>
            <a:r>
              <a:rPr lang="en-US" b="true" sz="6100" spc="122">
                <a:solidFill>
                  <a:srgbClr val="158E2C"/>
                </a:solidFill>
                <a:latin typeface="Fraunces Heavy"/>
                <a:ea typeface="Fraunces Heavy"/>
                <a:cs typeface="Fraunces Heavy"/>
                <a:sym typeface="Fraunces Heavy"/>
              </a:rPr>
              <a:t>3.2 MACHINE LEARNING ALGORITHMS</a:t>
            </a:r>
          </a:p>
        </p:txBody>
      </p:sp>
      <p:sp>
        <p:nvSpPr>
          <p:cNvPr name="TextBox 4" id="4"/>
          <p:cNvSpPr txBox="true"/>
          <p:nvPr/>
        </p:nvSpPr>
        <p:spPr>
          <a:xfrm rot="0">
            <a:off x="12629196" y="1454465"/>
            <a:ext cx="5399225" cy="1289050"/>
          </a:xfrm>
          <a:prstGeom prst="rect">
            <a:avLst/>
          </a:prstGeom>
        </p:spPr>
        <p:txBody>
          <a:bodyPr anchor="t" rtlCol="false" tIns="0" lIns="0" bIns="0" rIns="0">
            <a:spAutoFit/>
          </a:bodyPr>
          <a:lstStyle/>
          <a:p>
            <a:pPr algn="r">
              <a:lnSpc>
                <a:spcPts val="10400"/>
              </a:lnSpc>
            </a:pPr>
            <a:r>
              <a:rPr lang="en-US" b="true" sz="8000" spc="160">
                <a:solidFill>
                  <a:srgbClr val="158E2C"/>
                </a:solidFill>
                <a:latin typeface="Fraunces Heavy"/>
                <a:ea typeface="Fraunces Heavy"/>
                <a:cs typeface="Fraunces Heavy"/>
                <a:sym typeface="Fraunces Heavy"/>
              </a:rPr>
              <a:t>03</a:t>
            </a:r>
          </a:p>
        </p:txBody>
      </p:sp>
    </p:spTree>
  </p:cSld>
  <p:clrMapOvr>
    <a:masterClrMapping/>
  </p:clrMapOvr>
  <p:transition spd="slow">
    <p:fade/>
  </p:transition>
</p:sld>
</file>

<file path=ppt/slides/slide17.xml><?xml version="1.0" encoding="utf-8"?>
<p:sld xmlns:p="http://schemas.openxmlformats.org/presentationml/2006/main" xmlns:a="http://schemas.openxmlformats.org/drawingml/2006/main" show="false">
  <p:cSld>
    <p:bg>
      <p:bgPr>
        <a:solidFill>
          <a:srgbClr val="0F1A38"/>
        </a:solidFill>
      </p:bgPr>
    </p:bg>
    <p:spTree>
      <p:nvGrpSpPr>
        <p:cNvPr id="1" name=""/>
        <p:cNvGrpSpPr/>
        <p:nvPr/>
      </p:nvGrpSpPr>
      <p:grpSpPr>
        <a:xfrm>
          <a:off x="0" y="0"/>
          <a:ext cx="0" cy="0"/>
          <a:chOff x="0" y="0"/>
          <a:chExt cx="0" cy="0"/>
        </a:xfrm>
      </p:grpSpPr>
      <p:sp>
        <p:nvSpPr>
          <p:cNvPr name="TextBox 2" id="2"/>
          <p:cNvSpPr txBox="true"/>
          <p:nvPr/>
        </p:nvSpPr>
        <p:spPr>
          <a:xfrm rot="0">
            <a:off x="2184363" y="876300"/>
            <a:ext cx="13919274" cy="1368400"/>
          </a:xfrm>
          <a:prstGeom prst="rect">
            <a:avLst/>
          </a:prstGeom>
        </p:spPr>
        <p:txBody>
          <a:bodyPr anchor="t" rtlCol="false" tIns="0" lIns="0" bIns="0" rIns="0">
            <a:spAutoFit/>
          </a:bodyPr>
          <a:lstStyle/>
          <a:p>
            <a:pPr algn="ctr">
              <a:lnSpc>
                <a:spcPts val="11200"/>
              </a:lnSpc>
              <a:spcBef>
                <a:spcPct val="0"/>
              </a:spcBef>
            </a:pPr>
            <a:r>
              <a:rPr lang="en-US" b="true" sz="8000" spc="160">
                <a:solidFill>
                  <a:srgbClr val="FFDE59"/>
                </a:solidFill>
                <a:latin typeface="Fraunces Heavy"/>
                <a:ea typeface="Fraunces Heavy"/>
                <a:cs typeface="Fraunces Heavy"/>
                <a:sym typeface="Fraunces Heavy"/>
              </a:rPr>
              <a:t>CONCLUSION: REMARKS</a:t>
            </a:r>
          </a:p>
        </p:txBody>
      </p:sp>
      <p:sp>
        <p:nvSpPr>
          <p:cNvPr name="TextBox 3" id="3"/>
          <p:cNvSpPr txBox="true"/>
          <p:nvPr/>
        </p:nvSpPr>
        <p:spPr>
          <a:xfrm rot="0">
            <a:off x="3795461" y="3057347"/>
            <a:ext cx="10697077" cy="763319"/>
          </a:xfrm>
          <a:prstGeom prst="rect">
            <a:avLst/>
          </a:prstGeom>
        </p:spPr>
        <p:txBody>
          <a:bodyPr anchor="t" rtlCol="false" tIns="0" lIns="0" bIns="0" rIns="0">
            <a:spAutoFit/>
          </a:bodyPr>
          <a:lstStyle/>
          <a:p>
            <a:pPr algn="ctr" marL="474988" indent="-237494" lvl="1">
              <a:lnSpc>
                <a:spcPts val="3080"/>
              </a:lnSpc>
              <a:buFont typeface="Arial"/>
              <a:buChar char="•"/>
            </a:pPr>
            <a:r>
              <a:rPr lang="en-US" b="true" sz="2200" spc="132">
                <a:solidFill>
                  <a:srgbClr val="FFDE59"/>
                </a:solidFill>
                <a:latin typeface="Fraunces Bold"/>
                <a:ea typeface="Fraunces Bold"/>
                <a:cs typeface="Fraunces Bold"/>
                <a:sym typeface="Fraunces Bold"/>
              </a:rPr>
              <a:t>Our analysis provide an overview of the state of data science, machine learning feild in the year 2021. </a:t>
            </a:r>
          </a:p>
        </p:txBody>
      </p:sp>
      <p:sp>
        <p:nvSpPr>
          <p:cNvPr name="TextBox 4" id="4"/>
          <p:cNvSpPr txBox="true"/>
          <p:nvPr/>
        </p:nvSpPr>
        <p:spPr>
          <a:xfrm rot="0">
            <a:off x="3795461" y="4139017"/>
            <a:ext cx="12308175" cy="3327812"/>
          </a:xfrm>
          <a:prstGeom prst="rect">
            <a:avLst/>
          </a:prstGeom>
        </p:spPr>
        <p:txBody>
          <a:bodyPr anchor="t" rtlCol="false" tIns="0" lIns="0" bIns="0" rIns="0">
            <a:spAutoFit/>
          </a:bodyPr>
          <a:lstStyle/>
          <a:p>
            <a:pPr algn="ctr" marL="453390" indent="-226695" lvl="1">
              <a:lnSpc>
                <a:spcPts val="2940"/>
              </a:lnSpc>
              <a:buFont typeface="Arial"/>
              <a:buChar char="•"/>
            </a:pPr>
            <a:r>
              <a:rPr lang="en-US" b="true" sz="2100" spc="126">
                <a:solidFill>
                  <a:srgbClr val="FFDE59"/>
                </a:solidFill>
                <a:latin typeface="Fraunces Bold"/>
                <a:ea typeface="Fraunces Bold"/>
                <a:cs typeface="Fraunces Bold"/>
                <a:sym typeface="Fraunces Bold"/>
              </a:rPr>
              <a:t>There is a huge gender gap with ratio of 20:80, where most of the participant are from US and india.</a:t>
            </a:r>
          </a:p>
          <a:p>
            <a:pPr algn="ctr" marL="453390" indent="-226695" lvl="1">
              <a:lnSpc>
                <a:spcPts val="2940"/>
              </a:lnSpc>
              <a:buFont typeface="Arial"/>
              <a:buChar char="•"/>
            </a:pPr>
            <a:r>
              <a:rPr lang="en-US" b="true" sz="2100" spc="126">
                <a:solidFill>
                  <a:srgbClr val="FFDE59"/>
                </a:solidFill>
                <a:latin typeface="Fraunces Bold"/>
                <a:ea typeface="Fraunces Bold"/>
                <a:cs typeface="Fraunces Bold"/>
                <a:sym typeface="Fraunces Bold"/>
              </a:rPr>
              <a:t>Python users are mostly (Students, Data Scientists, and Software Engineers).</a:t>
            </a:r>
          </a:p>
          <a:p>
            <a:pPr algn="ctr">
              <a:lnSpc>
                <a:spcPts val="2940"/>
              </a:lnSpc>
            </a:pPr>
          </a:p>
          <a:p>
            <a:pPr algn="ctr" marL="453390" indent="-226695" lvl="1">
              <a:lnSpc>
                <a:spcPts val="2940"/>
              </a:lnSpc>
              <a:buFont typeface="Arial"/>
              <a:buChar char="•"/>
            </a:pPr>
            <a:r>
              <a:rPr lang="en-US" b="true" sz="2100" spc="126">
                <a:solidFill>
                  <a:srgbClr val="FFDE59"/>
                </a:solidFill>
                <a:latin typeface="Fraunces Bold"/>
                <a:ea typeface="Fraunces Bold"/>
                <a:cs typeface="Fraunces Bold"/>
                <a:sym typeface="Fraunces Bold"/>
              </a:rPr>
              <a:t> SQL is mostly used by (Students, Data Scientists, and Data Analysts)</a:t>
            </a:r>
          </a:p>
          <a:p>
            <a:pPr algn="ctr">
              <a:lnSpc>
                <a:spcPts val="2940"/>
              </a:lnSpc>
            </a:pPr>
          </a:p>
          <a:p>
            <a:pPr algn="ctr" marL="453390" indent="-226695" lvl="1">
              <a:lnSpc>
                <a:spcPts val="2940"/>
              </a:lnSpc>
              <a:buFont typeface="Arial"/>
              <a:buChar char="•"/>
            </a:pPr>
            <a:r>
              <a:rPr lang="en-US" sz="2100" spc="126">
                <a:solidFill>
                  <a:srgbClr val="FFDE59"/>
                </a:solidFill>
                <a:latin typeface="Fraunces"/>
                <a:ea typeface="Fraunces"/>
                <a:cs typeface="Fraunces"/>
                <a:sym typeface="Fraunces"/>
              </a:rPr>
              <a:t>Linear/ Regression is the mother of the Machine learning algorithms.</a:t>
            </a:r>
          </a:p>
          <a:p>
            <a:pPr algn="ctr" marL="453390" indent="-226695" lvl="1">
              <a:lnSpc>
                <a:spcPts val="2940"/>
              </a:lnSpc>
              <a:buFont typeface="Arial"/>
              <a:buChar char="•"/>
            </a:pPr>
            <a:r>
              <a:rPr lang="en-US" sz="2100" spc="126">
                <a:solidFill>
                  <a:srgbClr val="FFDE59"/>
                </a:solidFill>
                <a:latin typeface="Fraunces"/>
                <a:ea typeface="Fraunces"/>
                <a:cs typeface="Fraunces"/>
                <a:sym typeface="Fraunces"/>
              </a:rPr>
              <a:t>The majority of respondents have 1-3 year of coding experience. Participants of different background experience vary from profession in coding to beginners. </a:t>
            </a:r>
          </a:p>
        </p:txBody>
      </p:sp>
    </p:spTree>
  </p:cSld>
  <p:clrMapOvr>
    <a:masterClrMapping/>
  </p:clrMapOvr>
  <p:transition spd="slow">
    <p:fade/>
  </p:transition>
</p:sld>
</file>

<file path=ppt/slides/slide18.xml><?xml version="1.0" encoding="utf-8"?>
<p:sld xmlns:p="http://schemas.openxmlformats.org/presentationml/2006/main" xmlns:a="http://schemas.openxmlformats.org/drawingml/2006/main" show="false">
  <p:cSld>
    <p:bg>
      <p:bgPr>
        <a:solidFill>
          <a:srgbClr val="9BCCFF"/>
        </a:solidFill>
      </p:bgPr>
    </p:bg>
    <p:spTree>
      <p:nvGrpSpPr>
        <p:cNvPr id="1" name=""/>
        <p:cNvGrpSpPr/>
        <p:nvPr/>
      </p:nvGrpSpPr>
      <p:grpSpPr>
        <a:xfrm>
          <a:off x="0" y="0"/>
          <a:ext cx="0" cy="0"/>
          <a:chOff x="0" y="0"/>
          <a:chExt cx="0" cy="0"/>
        </a:xfrm>
      </p:grpSpPr>
      <p:grpSp>
        <p:nvGrpSpPr>
          <p:cNvPr name="Group 2" id="2"/>
          <p:cNvGrpSpPr/>
          <p:nvPr/>
        </p:nvGrpSpPr>
        <p:grpSpPr>
          <a:xfrm rot="0">
            <a:off x="7097759" y="3927953"/>
            <a:ext cx="4368067" cy="1891152"/>
            <a:chOff x="0" y="0"/>
            <a:chExt cx="1150437" cy="498081"/>
          </a:xfrm>
        </p:grpSpPr>
        <p:sp>
          <p:nvSpPr>
            <p:cNvPr name="Freeform 3" id="3"/>
            <p:cNvSpPr/>
            <p:nvPr/>
          </p:nvSpPr>
          <p:spPr>
            <a:xfrm flipH="false" flipV="false" rot="0">
              <a:off x="0" y="0"/>
              <a:ext cx="1150437" cy="498081"/>
            </a:xfrm>
            <a:custGeom>
              <a:avLst/>
              <a:gdLst/>
              <a:ahLst/>
              <a:cxnLst/>
              <a:rect r="r" b="b" t="t" l="l"/>
              <a:pathLst>
                <a:path h="498081" w="1150437">
                  <a:moveTo>
                    <a:pt x="31903" y="0"/>
                  </a:moveTo>
                  <a:lnTo>
                    <a:pt x="1118534" y="0"/>
                  </a:lnTo>
                  <a:cubicBezTo>
                    <a:pt x="1126995" y="0"/>
                    <a:pt x="1135110" y="3361"/>
                    <a:pt x="1141093" y="9344"/>
                  </a:cubicBezTo>
                  <a:cubicBezTo>
                    <a:pt x="1147076" y="15327"/>
                    <a:pt x="1150437" y="23442"/>
                    <a:pt x="1150437" y="31903"/>
                  </a:cubicBezTo>
                  <a:lnTo>
                    <a:pt x="1150437" y="466178"/>
                  </a:lnTo>
                  <a:cubicBezTo>
                    <a:pt x="1150437" y="474639"/>
                    <a:pt x="1147076" y="482754"/>
                    <a:pt x="1141093" y="488737"/>
                  </a:cubicBezTo>
                  <a:cubicBezTo>
                    <a:pt x="1135110" y="494720"/>
                    <a:pt x="1126995" y="498081"/>
                    <a:pt x="1118534" y="498081"/>
                  </a:cubicBezTo>
                  <a:lnTo>
                    <a:pt x="31903" y="498081"/>
                  </a:lnTo>
                  <a:cubicBezTo>
                    <a:pt x="23442" y="498081"/>
                    <a:pt x="15327" y="494720"/>
                    <a:pt x="9344" y="488737"/>
                  </a:cubicBezTo>
                  <a:cubicBezTo>
                    <a:pt x="3361" y="482754"/>
                    <a:pt x="0" y="474639"/>
                    <a:pt x="0" y="466178"/>
                  </a:cubicBezTo>
                  <a:lnTo>
                    <a:pt x="0" y="31903"/>
                  </a:lnTo>
                  <a:cubicBezTo>
                    <a:pt x="0" y="23442"/>
                    <a:pt x="3361" y="15327"/>
                    <a:pt x="9344" y="9344"/>
                  </a:cubicBezTo>
                  <a:cubicBezTo>
                    <a:pt x="15327" y="3361"/>
                    <a:pt x="23442" y="0"/>
                    <a:pt x="31903" y="0"/>
                  </a:cubicBezTo>
                  <a:close/>
                </a:path>
              </a:pathLst>
            </a:custGeom>
            <a:solidFill>
              <a:srgbClr val="000000">
                <a:alpha val="0"/>
              </a:srgbClr>
            </a:solidFill>
            <a:ln w="19050" cap="sq">
              <a:solidFill>
                <a:srgbClr val="0F1A38"/>
              </a:solidFill>
              <a:prstDash val="solid"/>
              <a:miter/>
            </a:ln>
          </p:spPr>
        </p:sp>
        <p:sp>
          <p:nvSpPr>
            <p:cNvPr name="TextBox 4" id="4"/>
            <p:cNvSpPr txBox="true"/>
            <p:nvPr/>
          </p:nvSpPr>
          <p:spPr>
            <a:xfrm>
              <a:off x="0" y="-47625"/>
              <a:ext cx="1150437" cy="545706"/>
            </a:xfrm>
            <a:prstGeom prst="rect">
              <a:avLst/>
            </a:prstGeom>
          </p:spPr>
          <p:txBody>
            <a:bodyPr anchor="ctr" rtlCol="false" tIns="50800" lIns="50800" bIns="50800" rIns="50800"/>
            <a:lstStyle/>
            <a:p>
              <a:pPr algn="ctr">
                <a:lnSpc>
                  <a:spcPts val="4109"/>
                </a:lnSpc>
              </a:pPr>
              <a:r>
                <a:rPr lang="en-US" b="true" sz="2999" spc="-59">
                  <a:solidFill>
                    <a:srgbClr val="1E1C1A"/>
                  </a:solidFill>
                  <a:latin typeface="Canva Sans Bold"/>
                  <a:ea typeface="Canva Sans Bold"/>
                  <a:cs typeface="Canva Sans Bold"/>
                  <a:sym typeface="Canva Sans Bold"/>
                </a:rPr>
                <a:t>people's opinions on the frameworks and languages they use</a:t>
              </a:r>
            </a:p>
          </p:txBody>
        </p:sp>
      </p:grpSp>
      <p:grpSp>
        <p:nvGrpSpPr>
          <p:cNvPr name="Group 5" id="5"/>
          <p:cNvGrpSpPr/>
          <p:nvPr/>
        </p:nvGrpSpPr>
        <p:grpSpPr>
          <a:xfrm rot="0">
            <a:off x="1444628" y="7976405"/>
            <a:ext cx="855662" cy="85566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lnTo>
                    <a:pt x="406400" y="0"/>
                  </a:lnTo>
                  <a:cubicBezTo>
                    <a:pt x="630849" y="0"/>
                    <a:pt x="812800" y="181951"/>
                    <a:pt x="812800" y="406400"/>
                  </a:cubicBezTo>
                  <a:lnTo>
                    <a:pt x="812800" y="406400"/>
                  </a:lnTo>
                  <a:cubicBezTo>
                    <a:pt x="812800" y="630849"/>
                    <a:pt x="630849" y="812800"/>
                    <a:pt x="406400" y="812800"/>
                  </a:cubicBezTo>
                  <a:lnTo>
                    <a:pt x="406400" y="812800"/>
                  </a:lnTo>
                  <a:cubicBezTo>
                    <a:pt x="181951" y="812800"/>
                    <a:pt x="0" y="630849"/>
                    <a:pt x="0" y="406400"/>
                  </a:cubicBezTo>
                  <a:lnTo>
                    <a:pt x="0" y="406400"/>
                  </a:lnTo>
                  <a:cubicBezTo>
                    <a:pt x="0" y="181951"/>
                    <a:pt x="181951" y="0"/>
                    <a:pt x="406400" y="0"/>
                  </a:cubicBezTo>
                  <a:close/>
                </a:path>
              </a:pathLst>
            </a:custGeom>
            <a:solidFill>
              <a:srgbClr val="9BCCFF"/>
            </a:solidFill>
          </p:spPr>
        </p:sp>
        <p:sp>
          <p:nvSpPr>
            <p:cNvPr name="TextBox 7" id="7"/>
            <p:cNvSpPr txBox="true"/>
            <p:nvPr/>
          </p:nvSpPr>
          <p:spPr>
            <a:xfrm>
              <a:off x="0" y="-19050"/>
              <a:ext cx="812800" cy="831850"/>
            </a:xfrm>
            <a:prstGeom prst="rect">
              <a:avLst/>
            </a:prstGeom>
          </p:spPr>
          <p:txBody>
            <a:bodyPr anchor="ctr" rtlCol="false" tIns="50800" lIns="50800" bIns="50800" rIns="50800"/>
            <a:lstStyle/>
            <a:p>
              <a:pPr algn="ctr">
                <a:lnSpc>
                  <a:spcPts val="2465"/>
                </a:lnSpc>
              </a:pPr>
            </a:p>
          </p:txBody>
        </p:sp>
      </p:grpSp>
      <p:sp>
        <p:nvSpPr>
          <p:cNvPr name="TextBox 8" id="8"/>
          <p:cNvSpPr txBox="true"/>
          <p:nvPr/>
        </p:nvSpPr>
        <p:spPr>
          <a:xfrm rot="0">
            <a:off x="5218249" y="689516"/>
            <a:ext cx="7348055" cy="773617"/>
          </a:xfrm>
          <a:prstGeom prst="rect">
            <a:avLst/>
          </a:prstGeom>
        </p:spPr>
        <p:txBody>
          <a:bodyPr anchor="t" rtlCol="false" tIns="0" lIns="0" bIns="0" rIns="0">
            <a:spAutoFit/>
          </a:bodyPr>
          <a:lstStyle/>
          <a:p>
            <a:pPr algn="ctr" marL="0" indent="0" lvl="0">
              <a:lnSpc>
                <a:spcPts val="5706"/>
              </a:lnSpc>
            </a:pPr>
            <a:r>
              <a:rPr lang="en-US" b="true" sz="5706" spc="-330">
                <a:solidFill>
                  <a:srgbClr val="158E2C"/>
                </a:solidFill>
                <a:latin typeface="Canva Sans Bold"/>
                <a:ea typeface="Canva Sans Bold"/>
                <a:cs typeface="Canva Sans Bold"/>
                <a:sym typeface="Canva Sans Bold"/>
              </a:rPr>
              <a:t>FUTURE WORKS</a:t>
            </a:r>
          </a:p>
        </p:txBody>
      </p:sp>
      <p:grpSp>
        <p:nvGrpSpPr>
          <p:cNvPr name="Group 9" id="9"/>
          <p:cNvGrpSpPr/>
          <p:nvPr/>
        </p:nvGrpSpPr>
        <p:grpSpPr>
          <a:xfrm rot="0">
            <a:off x="2025972" y="3927953"/>
            <a:ext cx="4368067" cy="1891152"/>
            <a:chOff x="0" y="0"/>
            <a:chExt cx="1150437" cy="498081"/>
          </a:xfrm>
        </p:grpSpPr>
        <p:sp>
          <p:nvSpPr>
            <p:cNvPr name="Freeform 10" id="10"/>
            <p:cNvSpPr/>
            <p:nvPr/>
          </p:nvSpPr>
          <p:spPr>
            <a:xfrm flipH="false" flipV="false" rot="0">
              <a:off x="0" y="0"/>
              <a:ext cx="1150437" cy="498081"/>
            </a:xfrm>
            <a:custGeom>
              <a:avLst/>
              <a:gdLst/>
              <a:ahLst/>
              <a:cxnLst/>
              <a:rect r="r" b="b" t="t" l="l"/>
              <a:pathLst>
                <a:path h="498081" w="1150437">
                  <a:moveTo>
                    <a:pt x="31903" y="0"/>
                  </a:moveTo>
                  <a:lnTo>
                    <a:pt x="1118534" y="0"/>
                  </a:lnTo>
                  <a:cubicBezTo>
                    <a:pt x="1126995" y="0"/>
                    <a:pt x="1135110" y="3361"/>
                    <a:pt x="1141093" y="9344"/>
                  </a:cubicBezTo>
                  <a:cubicBezTo>
                    <a:pt x="1147076" y="15327"/>
                    <a:pt x="1150437" y="23442"/>
                    <a:pt x="1150437" y="31903"/>
                  </a:cubicBezTo>
                  <a:lnTo>
                    <a:pt x="1150437" y="466178"/>
                  </a:lnTo>
                  <a:cubicBezTo>
                    <a:pt x="1150437" y="474639"/>
                    <a:pt x="1147076" y="482754"/>
                    <a:pt x="1141093" y="488737"/>
                  </a:cubicBezTo>
                  <a:cubicBezTo>
                    <a:pt x="1135110" y="494720"/>
                    <a:pt x="1126995" y="498081"/>
                    <a:pt x="1118534" y="498081"/>
                  </a:cubicBezTo>
                  <a:lnTo>
                    <a:pt x="31903" y="498081"/>
                  </a:lnTo>
                  <a:cubicBezTo>
                    <a:pt x="23442" y="498081"/>
                    <a:pt x="15327" y="494720"/>
                    <a:pt x="9344" y="488737"/>
                  </a:cubicBezTo>
                  <a:cubicBezTo>
                    <a:pt x="3361" y="482754"/>
                    <a:pt x="0" y="474639"/>
                    <a:pt x="0" y="466178"/>
                  </a:cubicBezTo>
                  <a:lnTo>
                    <a:pt x="0" y="31903"/>
                  </a:lnTo>
                  <a:cubicBezTo>
                    <a:pt x="0" y="23442"/>
                    <a:pt x="3361" y="15327"/>
                    <a:pt x="9344" y="9344"/>
                  </a:cubicBezTo>
                  <a:cubicBezTo>
                    <a:pt x="15327" y="3361"/>
                    <a:pt x="23442" y="0"/>
                    <a:pt x="31903" y="0"/>
                  </a:cubicBezTo>
                  <a:close/>
                </a:path>
              </a:pathLst>
            </a:custGeom>
            <a:solidFill>
              <a:srgbClr val="000000">
                <a:alpha val="0"/>
              </a:srgbClr>
            </a:solidFill>
            <a:ln w="19050" cap="sq">
              <a:solidFill>
                <a:srgbClr val="0F1A38"/>
              </a:solidFill>
              <a:prstDash val="solid"/>
              <a:miter/>
            </a:ln>
          </p:spPr>
        </p:sp>
        <p:sp>
          <p:nvSpPr>
            <p:cNvPr name="TextBox 11" id="11"/>
            <p:cNvSpPr txBox="true"/>
            <p:nvPr/>
          </p:nvSpPr>
          <p:spPr>
            <a:xfrm>
              <a:off x="0" y="-47625"/>
              <a:ext cx="1150437" cy="545706"/>
            </a:xfrm>
            <a:prstGeom prst="rect">
              <a:avLst/>
            </a:prstGeom>
          </p:spPr>
          <p:txBody>
            <a:bodyPr anchor="ctr" rtlCol="false" tIns="50800" lIns="50800" bIns="50800" rIns="50800"/>
            <a:lstStyle/>
            <a:p>
              <a:pPr algn="ctr">
                <a:lnSpc>
                  <a:spcPts val="3561"/>
                </a:lnSpc>
              </a:pPr>
              <a:r>
                <a:rPr lang="en-US" b="true" sz="2599" spc="-51">
                  <a:solidFill>
                    <a:srgbClr val="1E1C1A"/>
                  </a:solidFill>
                  <a:latin typeface="Canva Sans Bold"/>
                  <a:ea typeface="Canva Sans Bold"/>
                  <a:cs typeface="Canva Sans Bold"/>
                  <a:sym typeface="Canva Sans Bold"/>
                </a:rPr>
                <a:t>adding more data from other surveys or reports to compare trends over time.</a:t>
              </a:r>
            </a:p>
          </p:txBody>
        </p:sp>
      </p:grpSp>
      <p:grpSp>
        <p:nvGrpSpPr>
          <p:cNvPr name="Group 12" id="12"/>
          <p:cNvGrpSpPr/>
          <p:nvPr/>
        </p:nvGrpSpPr>
        <p:grpSpPr>
          <a:xfrm rot="0">
            <a:off x="12170676" y="3927953"/>
            <a:ext cx="4368067" cy="1891152"/>
            <a:chOff x="0" y="0"/>
            <a:chExt cx="1150437" cy="498081"/>
          </a:xfrm>
        </p:grpSpPr>
        <p:sp>
          <p:nvSpPr>
            <p:cNvPr name="Freeform 13" id="13"/>
            <p:cNvSpPr/>
            <p:nvPr/>
          </p:nvSpPr>
          <p:spPr>
            <a:xfrm flipH="false" flipV="false" rot="0">
              <a:off x="0" y="0"/>
              <a:ext cx="1150437" cy="498081"/>
            </a:xfrm>
            <a:custGeom>
              <a:avLst/>
              <a:gdLst/>
              <a:ahLst/>
              <a:cxnLst/>
              <a:rect r="r" b="b" t="t" l="l"/>
              <a:pathLst>
                <a:path h="498081" w="1150437">
                  <a:moveTo>
                    <a:pt x="31903" y="0"/>
                  </a:moveTo>
                  <a:lnTo>
                    <a:pt x="1118534" y="0"/>
                  </a:lnTo>
                  <a:cubicBezTo>
                    <a:pt x="1126995" y="0"/>
                    <a:pt x="1135110" y="3361"/>
                    <a:pt x="1141093" y="9344"/>
                  </a:cubicBezTo>
                  <a:cubicBezTo>
                    <a:pt x="1147076" y="15327"/>
                    <a:pt x="1150437" y="23442"/>
                    <a:pt x="1150437" y="31903"/>
                  </a:cubicBezTo>
                  <a:lnTo>
                    <a:pt x="1150437" y="466178"/>
                  </a:lnTo>
                  <a:cubicBezTo>
                    <a:pt x="1150437" y="474639"/>
                    <a:pt x="1147076" y="482754"/>
                    <a:pt x="1141093" y="488737"/>
                  </a:cubicBezTo>
                  <a:cubicBezTo>
                    <a:pt x="1135110" y="494720"/>
                    <a:pt x="1126995" y="498081"/>
                    <a:pt x="1118534" y="498081"/>
                  </a:cubicBezTo>
                  <a:lnTo>
                    <a:pt x="31903" y="498081"/>
                  </a:lnTo>
                  <a:cubicBezTo>
                    <a:pt x="23442" y="498081"/>
                    <a:pt x="15327" y="494720"/>
                    <a:pt x="9344" y="488737"/>
                  </a:cubicBezTo>
                  <a:cubicBezTo>
                    <a:pt x="3361" y="482754"/>
                    <a:pt x="0" y="474639"/>
                    <a:pt x="0" y="466178"/>
                  </a:cubicBezTo>
                  <a:lnTo>
                    <a:pt x="0" y="31903"/>
                  </a:lnTo>
                  <a:cubicBezTo>
                    <a:pt x="0" y="23442"/>
                    <a:pt x="3361" y="15327"/>
                    <a:pt x="9344" y="9344"/>
                  </a:cubicBezTo>
                  <a:cubicBezTo>
                    <a:pt x="15327" y="3361"/>
                    <a:pt x="23442" y="0"/>
                    <a:pt x="31903" y="0"/>
                  </a:cubicBezTo>
                  <a:close/>
                </a:path>
              </a:pathLst>
            </a:custGeom>
            <a:solidFill>
              <a:srgbClr val="000000">
                <a:alpha val="0"/>
              </a:srgbClr>
            </a:solidFill>
            <a:ln w="19050" cap="sq">
              <a:solidFill>
                <a:srgbClr val="0F1A38"/>
              </a:solidFill>
              <a:prstDash val="solid"/>
              <a:miter/>
            </a:ln>
          </p:spPr>
        </p:sp>
        <p:sp>
          <p:nvSpPr>
            <p:cNvPr name="TextBox 14" id="14"/>
            <p:cNvSpPr txBox="true"/>
            <p:nvPr/>
          </p:nvSpPr>
          <p:spPr>
            <a:xfrm>
              <a:off x="0" y="-47625"/>
              <a:ext cx="1150437" cy="545706"/>
            </a:xfrm>
            <a:prstGeom prst="rect">
              <a:avLst/>
            </a:prstGeom>
          </p:spPr>
          <p:txBody>
            <a:bodyPr anchor="ctr" rtlCol="false" tIns="50800" lIns="50800" bIns="50800" rIns="50800"/>
            <a:lstStyle/>
            <a:p>
              <a:pPr algn="ctr">
                <a:lnSpc>
                  <a:spcPts val="3972"/>
                </a:lnSpc>
              </a:pPr>
              <a:r>
                <a:rPr lang="en-US" b="true" sz="2899" spc="-57">
                  <a:solidFill>
                    <a:srgbClr val="1E1C1A"/>
                  </a:solidFill>
                  <a:latin typeface="Canva Sans Bold"/>
                  <a:ea typeface="Canva Sans Bold"/>
                  <a:cs typeface="Canva Sans Bold"/>
                  <a:sym typeface="Canva Sans Bold"/>
                </a:rPr>
                <a:t>analysis on specific job titles or exploring a specific subcategory</a:t>
              </a:r>
            </a:p>
          </p:txBody>
        </p:sp>
      </p:grpSp>
    </p:spTree>
  </p:cSld>
  <p:clrMapOvr>
    <a:masterClrMapping/>
  </p:clrMapOvr>
  <p:transition spd="slow">
    <p:fade/>
  </p:transition>
</p:sld>
</file>

<file path=ppt/slides/slide2.xml><?xml version="1.0" encoding="utf-8"?>
<p:sld xmlns:p="http://schemas.openxmlformats.org/presentationml/2006/main" xmlns:a="http://schemas.openxmlformats.org/drawingml/2006/main" xmlns:r="http://schemas.openxmlformats.org/officeDocument/2006/relationships" show="false">
  <p:cSld>
    <p:bg>
      <p:bgPr>
        <a:solidFill>
          <a:srgbClr val="9BCCFF"/>
        </a:solidFill>
      </p:bgPr>
    </p:bg>
    <p:spTree>
      <p:nvGrpSpPr>
        <p:cNvPr id="1" name=""/>
        <p:cNvGrpSpPr/>
        <p:nvPr/>
      </p:nvGrpSpPr>
      <p:grpSpPr>
        <a:xfrm>
          <a:off x="0" y="0"/>
          <a:ext cx="0" cy="0"/>
          <a:chOff x="0" y="0"/>
          <a:chExt cx="0" cy="0"/>
        </a:xfrm>
      </p:grpSpPr>
      <p:grpSp>
        <p:nvGrpSpPr>
          <p:cNvPr name="Group 2" id="2"/>
          <p:cNvGrpSpPr/>
          <p:nvPr/>
        </p:nvGrpSpPr>
        <p:grpSpPr>
          <a:xfrm rot="0">
            <a:off x="0" y="6904368"/>
            <a:ext cx="18288000" cy="3382632"/>
            <a:chOff x="0" y="0"/>
            <a:chExt cx="4816593" cy="890899"/>
          </a:xfrm>
        </p:grpSpPr>
        <p:sp>
          <p:nvSpPr>
            <p:cNvPr name="Freeform 3" id="3"/>
            <p:cNvSpPr/>
            <p:nvPr/>
          </p:nvSpPr>
          <p:spPr>
            <a:xfrm flipH="false" flipV="false" rot="0">
              <a:off x="0" y="0"/>
              <a:ext cx="4816592" cy="890899"/>
            </a:xfrm>
            <a:custGeom>
              <a:avLst/>
              <a:gdLst/>
              <a:ahLst/>
              <a:cxnLst/>
              <a:rect r="r" b="b" t="t" l="l"/>
              <a:pathLst>
                <a:path h="890899" w="4816592">
                  <a:moveTo>
                    <a:pt x="0" y="0"/>
                  </a:moveTo>
                  <a:lnTo>
                    <a:pt x="4816592" y="0"/>
                  </a:lnTo>
                  <a:lnTo>
                    <a:pt x="4816592" y="890899"/>
                  </a:lnTo>
                  <a:lnTo>
                    <a:pt x="0" y="890899"/>
                  </a:lnTo>
                  <a:close/>
                </a:path>
              </a:pathLst>
            </a:custGeom>
            <a:solidFill>
              <a:srgbClr val="FFFFFF"/>
            </a:solidFill>
          </p:spPr>
        </p:sp>
        <p:sp>
          <p:nvSpPr>
            <p:cNvPr name="TextBox 4" id="4"/>
            <p:cNvSpPr txBox="true"/>
            <p:nvPr/>
          </p:nvSpPr>
          <p:spPr>
            <a:xfrm>
              <a:off x="0" y="-38100"/>
              <a:ext cx="4816593" cy="928999"/>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522181" y="3323569"/>
            <a:ext cx="6132133" cy="2977777"/>
          </a:xfrm>
          <a:custGeom>
            <a:avLst/>
            <a:gdLst/>
            <a:ahLst/>
            <a:cxnLst/>
            <a:rect r="r" b="b" t="t" l="l"/>
            <a:pathLst>
              <a:path h="2977777" w="6132133">
                <a:moveTo>
                  <a:pt x="0" y="0"/>
                </a:moveTo>
                <a:lnTo>
                  <a:pt x="6132133" y="0"/>
                </a:lnTo>
                <a:lnTo>
                  <a:pt x="6132133" y="2977777"/>
                </a:lnTo>
                <a:lnTo>
                  <a:pt x="0" y="2977777"/>
                </a:lnTo>
                <a:lnTo>
                  <a:pt x="0" y="0"/>
                </a:lnTo>
                <a:close/>
              </a:path>
            </a:pathLst>
          </a:custGeom>
          <a:blipFill>
            <a:blip r:embed="rId2"/>
            <a:stretch>
              <a:fillRect l="0" t="0" r="0" b="0"/>
            </a:stretch>
          </a:blipFill>
        </p:spPr>
      </p:sp>
      <p:sp>
        <p:nvSpPr>
          <p:cNvPr name="Freeform 6" id="6"/>
          <p:cNvSpPr/>
          <p:nvPr/>
        </p:nvSpPr>
        <p:spPr>
          <a:xfrm flipH="false" flipV="false" rot="0">
            <a:off x="8492325" y="3469088"/>
            <a:ext cx="1721848" cy="927645"/>
          </a:xfrm>
          <a:custGeom>
            <a:avLst/>
            <a:gdLst/>
            <a:ahLst/>
            <a:cxnLst/>
            <a:rect r="r" b="b" t="t" l="l"/>
            <a:pathLst>
              <a:path h="927645" w="1721848">
                <a:moveTo>
                  <a:pt x="0" y="0"/>
                </a:moveTo>
                <a:lnTo>
                  <a:pt x="1721848" y="0"/>
                </a:lnTo>
                <a:lnTo>
                  <a:pt x="1721848" y="927645"/>
                </a:lnTo>
                <a:lnTo>
                  <a:pt x="0" y="9276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8850842" y="1953333"/>
            <a:ext cx="8555952" cy="4951035"/>
          </a:xfrm>
          <a:custGeom>
            <a:avLst/>
            <a:gdLst/>
            <a:ahLst/>
            <a:cxnLst/>
            <a:rect r="r" b="b" t="t" l="l"/>
            <a:pathLst>
              <a:path h="4951035" w="8555952">
                <a:moveTo>
                  <a:pt x="0" y="0"/>
                </a:moveTo>
                <a:lnTo>
                  <a:pt x="8555952" y="0"/>
                </a:lnTo>
                <a:lnTo>
                  <a:pt x="8555952" y="4951035"/>
                </a:lnTo>
                <a:lnTo>
                  <a:pt x="0" y="4951035"/>
                </a:lnTo>
                <a:lnTo>
                  <a:pt x="0" y="0"/>
                </a:lnTo>
                <a:close/>
              </a:path>
            </a:pathLst>
          </a:custGeom>
          <a:blipFill>
            <a:blip r:embed="rId5"/>
            <a:stretch>
              <a:fillRect l="-1436" t="0" r="-1436" b="0"/>
            </a:stretch>
          </a:blipFill>
        </p:spPr>
      </p:sp>
      <p:sp>
        <p:nvSpPr>
          <p:cNvPr name="TextBox 8" id="8"/>
          <p:cNvSpPr txBox="true"/>
          <p:nvPr/>
        </p:nvSpPr>
        <p:spPr>
          <a:xfrm rot="0">
            <a:off x="717514" y="7285368"/>
            <a:ext cx="16852972" cy="3710840"/>
          </a:xfrm>
          <a:prstGeom prst="rect">
            <a:avLst/>
          </a:prstGeom>
        </p:spPr>
        <p:txBody>
          <a:bodyPr anchor="t" rtlCol="false" tIns="0" lIns="0" bIns="0" rIns="0">
            <a:spAutoFit/>
          </a:bodyPr>
          <a:lstStyle/>
          <a:p>
            <a:pPr algn="ctr">
              <a:lnSpc>
                <a:spcPts val="4160"/>
              </a:lnSpc>
            </a:pPr>
            <a:r>
              <a:rPr lang="en-US" sz="3200">
                <a:solidFill>
                  <a:srgbClr val="0F1A38"/>
                </a:solidFill>
                <a:latin typeface="Fraunces"/>
                <a:ea typeface="Fraunces"/>
                <a:cs typeface="Fraunces"/>
                <a:sym typeface="Fraunces"/>
              </a:rPr>
              <a:t>"The use of data dates back millions of years, shaping the progress of ancient civilizations from tracking the stars to building the pyramids. Today, with the rise of AI and advanced technologies, data is more powerful than ever. The future belongs to those who can understand, analyze, and harness it</a:t>
            </a:r>
          </a:p>
          <a:p>
            <a:pPr algn="ctr">
              <a:lnSpc>
                <a:spcPts val="4160"/>
              </a:lnSpc>
            </a:pPr>
            <a:r>
              <a:rPr lang="en-US" sz="3200">
                <a:solidFill>
                  <a:srgbClr val="0F1A38"/>
                </a:solidFill>
                <a:latin typeface="Fraunces"/>
                <a:ea typeface="Fraunces"/>
                <a:cs typeface="Fraunces"/>
                <a:sym typeface="Fraunces"/>
              </a:rPr>
              <a:t>T</a:t>
            </a:r>
            <a:r>
              <a:rPr lang="en-US" sz="3200">
                <a:solidFill>
                  <a:srgbClr val="0F1A38"/>
                </a:solidFill>
                <a:latin typeface="Fraunces"/>
                <a:ea typeface="Fraunces"/>
                <a:cs typeface="Fraunces"/>
                <a:sym typeface="Fraunces"/>
              </a:rPr>
              <a:t>HE DATA ARCHITECTS OF TOMORROW!"</a:t>
            </a:r>
          </a:p>
          <a:p>
            <a:pPr algn="ctr">
              <a:lnSpc>
                <a:spcPts val="4420"/>
              </a:lnSpc>
            </a:pPr>
          </a:p>
          <a:p>
            <a:pPr algn="ctr">
              <a:lnSpc>
                <a:spcPts val="4420"/>
              </a:lnSpc>
            </a:pPr>
          </a:p>
        </p:txBody>
      </p:sp>
      <p:sp>
        <p:nvSpPr>
          <p:cNvPr name="TextBox 9" id="9"/>
          <p:cNvSpPr txBox="true"/>
          <p:nvPr/>
        </p:nvSpPr>
        <p:spPr>
          <a:xfrm rot="0">
            <a:off x="4588247" y="268300"/>
            <a:ext cx="13699753" cy="2787600"/>
          </a:xfrm>
          <a:prstGeom prst="rect">
            <a:avLst/>
          </a:prstGeom>
        </p:spPr>
        <p:txBody>
          <a:bodyPr anchor="t" rtlCol="false" tIns="0" lIns="0" bIns="0" rIns="0">
            <a:spAutoFit/>
          </a:bodyPr>
          <a:lstStyle/>
          <a:p>
            <a:pPr algn="l">
              <a:lnSpc>
                <a:spcPts val="11200"/>
              </a:lnSpc>
              <a:spcBef>
                <a:spcPct val="0"/>
              </a:spcBef>
            </a:pPr>
            <a:r>
              <a:rPr lang="en-US" b="true" sz="8000" spc="160">
                <a:solidFill>
                  <a:srgbClr val="0F1A38"/>
                </a:solidFill>
                <a:latin typeface="Fraunces Heavy"/>
                <a:ea typeface="Fraunces Heavy"/>
                <a:cs typeface="Fraunces Heavy"/>
                <a:sym typeface="Fraunces Heavy"/>
              </a:rPr>
              <a:t>IT IS THE FUTURE OF DATA..</a:t>
            </a:r>
          </a:p>
        </p:txBody>
      </p:sp>
    </p:spTree>
  </p:cSld>
  <p:clrMapOvr>
    <a:masterClrMapping/>
  </p:clrMapOvr>
  <p:transition spd="slow">
    <p:fade/>
  </p:transition>
</p:sld>
</file>

<file path=ppt/slides/slide3.xml><?xml version="1.0" encoding="utf-8"?>
<p:sld xmlns:p="http://schemas.openxmlformats.org/presentationml/2006/main" xmlns:a="http://schemas.openxmlformats.org/drawingml/2006/main" xmlns:r="http://schemas.openxmlformats.org/officeDocument/2006/relationships" show="false">
  <p:cSld>
    <p:bg>
      <p:bgPr>
        <a:solidFill>
          <a:srgbClr val="FCFBF8"/>
        </a:solidFill>
      </p:bgPr>
    </p:bg>
    <p:spTree>
      <p:nvGrpSpPr>
        <p:cNvPr id="1" name=""/>
        <p:cNvGrpSpPr/>
        <p:nvPr/>
      </p:nvGrpSpPr>
      <p:grpSpPr>
        <a:xfrm>
          <a:off x="0" y="0"/>
          <a:ext cx="0" cy="0"/>
          <a:chOff x="0" y="0"/>
          <a:chExt cx="0" cy="0"/>
        </a:xfrm>
      </p:grpSpPr>
      <p:sp>
        <p:nvSpPr>
          <p:cNvPr name="Freeform 2" id="2"/>
          <p:cNvSpPr/>
          <p:nvPr/>
        </p:nvSpPr>
        <p:spPr>
          <a:xfrm flipH="false" flipV="false" rot="0">
            <a:off x="3481013" y="613661"/>
            <a:ext cx="10724183" cy="9059679"/>
          </a:xfrm>
          <a:custGeom>
            <a:avLst/>
            <a:gdLst/>
            <a:ahLst/>
            <a:cxnLst/>
            <a:rect r="r" b="b" t="t" l="l"/>
            <a:pathLst>
              <a:path h="9059679" w="10724183">
                <a:moveTo>
                  <a:pt x="0" y="0"/>
                </a:moveTo>
                <a:lnTo>
                  <a:pt x="10724183" y="0"/>
                </a:lnTo>
                <a:lnTo>
                  <a:pt x="10724183" y="9059678"/>
                </a:lnTo>
                <a:lnTo>
                  <a:pt x="0" y="9059678"/>
                </a:lnTo>
                <a:lnTo>
                  <a:pt x="0" y="0"/>
                </a:lnTo>
                <a:close/>
              </a:path>
            </a:pathLst>
          </a:custGeom>
          <a:blipFill>
            <a:blip r:embed="rId2"/>
            <a:stretch>
              <a:fillRect l="0" t="-10295" r="0" b="-6597"/>
            </a:stretch>
          </a:blipFill>
        </p:spPr>
      </p:sp>
    </p:spTree>
  </p:cSld>
  <p:clrMapOvr>
    <a:masterClrMapping/>
  </p:clrMapOvr>
  <p:transition spd="slow">
    <p:fade/>
  </p:transition>
</p:sld>
</file>

<file path=ppt/slides/slide4.xml><?xml version="1.0" encoding="utf-8"?>
<p:sld xmlns:p="http://schemas.openxmlformats.org/presentationml/2006/main" xmlns:a="http://schemas.openxmlformats.org/drawingml/2006/main" show="false">
  <p:cSld>
    <p:bg>
      <p:bgPr>
        <a:solidFill>
          <a:srgbClr val="9AE8C5"/>
        </a:solidFill>
      </p:bgPr>
    </p:bg>
    <p:spTree>
      <p:nvGrpSpPr>
        <p:cNvPr id="1" name=""/>
        <p:cNvGrpSpPr/>
        <p:nvPr/>
      </p:nvGrpSpPr>
      <p:grpSpPr>
        <a:xfrm>
          <a:off x="0" y="0"/>
          <a:ext cx="0" cy="0"/>
          <a:chOff x="0" y="0"/>
          <a:chExt cx="0" cy="0"/>
        </a:xfrm>
      </p:grpSpPr>
      <p:sp>
        <p:nvSpPr>
          <p:cNvPr name="TextBox 2" id="2"/>
          <p:cNvSpPr txBox="true"/>
          <p:nvPr/>
        </p:nvSpPr>
        <p:spPr>
          <a:xfrm rot="0">
            <a:off x="705843" y="383729"/>
            <a:ext cx="17582157" cy="5626000"/>
          </a:xfrm>
          <a:prstGeom prst="rect">
            <a:avLst/>
          </a:prstGeom>
        </p:spPr>
        <p:txBody>
          <a:bodyPr anchor="t" rtlCol="false" tIns="0" lIns="0" bIns="0" rIns="0">
            <a:spAutoFit/>
          </a:bodyPr>
          <a:lstStyle/>
          <a:p>
            <a:pPr algn="l">
              <a:lnSpc>
                <a:spcPts val="11200"/>
              </a:lnSpc>
              <a:spcBef>
                <a:spcPct val="0"/>
              </a:spcBef>
            </a:pPr>
            <a:r>
              <a:rPr lang="en-US" b="true" sz="8000" spc="160">
                <a:solidFill>
                  <a:srgbClr val="0F1A38"/>
                </a:solidFill>
                <a:latin typeface="Fraunces Heavy"/>
                <a:ea typeface="Fraunces Heavy"/>
                <a:cs typeface="Fraunces Heavy"/>
                <a:sym typeface="Fraunces Heavy"/>
              </a:rPr>
              <a:t>IT IS NOT ABOUT AUTOMATION, IT IS ABOUT THE INDIVIDUALS WHO  AUTOMATE IT!</a:t>
            </a:r>
          </a:p>
        </p:txBody>
      </p:sp>
      <p:sp>
        <p:nvSpPr>
          <p:cNvPr name="TextBox 3" id="3"/>
          <p:cNvSpPr txBox="true"/>
          <p:nvPr/>
        </p:nvSpPr>
        <p:spPr>
          <a:xfrm rot="0">
            <a:off x="1340214" y="6959609"/>
            <a:ext cx="14525526" cy="1354938"/>
          </a:xfrm>
          <a:prstGeom prst="rect">
            <a:avLst/>
          </a:prstGeom>
        </p:spPr>
        <p:txBody>
          <a:bodyPr anchor="t" rtlCol="false" tIns="0" lIns="0" bIns="0" rIns="0">
            <a:spAutoFit/>
          </a:bodyPr>
          <a:lstStyle/>
          <a:p>
            <a:pPr algn="ctr">
              <a:lnSpc>
                <a:spcPts val="3640"/>
              </a:lnSpc>
              <a:spcBef>
                <a:spcPct val="0"/>
              </a:spcBef>
            </a:pPr>
            <a:r>
              <a:rPr lang="en-US" sz="2800" spc="56">
                <a:solidFill>
                  <a:srgbClr val="0F1A38"/>
                </a:solidFill>
                <a:latin typeface="Fraunces"/>
                <a:ea typeface="Fraunces"/>
                <a:cs typeface="Fraunces"/>
                <a:sym typeface="Fraunces"/>
              </a:rPr>
              <a:t>From 09/01/2021 to 10/04/2021, Kaggle conducted its 5th annual industry-wide survey in providing a truly comprehensive view of the state of data science and machine learning and related feilds.</a:t>
            </a:r>
          </a:p>
        </p:txBody>
      </p:sp>
    </p:spTree>
  </p:cSld>
  <p:clrMapOvr>
    <a:masterClrMapping/>
  </p:clrMapOvr>
  <p:transition spd="slow">
    <p:fade/>
  </p:transition>
</p:sld>
</file>

<file path=ppt/slides/slide5.xml><?xml version="1.0" encoding="utf-8"?>
<p:sld xmlns:p="http://schemas.openxmlformats.org/presentationml/2006/main" xmlns:a="http://schemas.openxmlformats.org/drawingml/2006/main" xmlns:r="http://schemas.openxmlformats.org/officeDocument/2006/relationships" show="false">
  <p:cSld>
    <p:bg>
      <p:bgPr>
        <a:solidFill>
          <a:srgbClr val="9BCCFF"/>
        </a:solidFill>
      </p:bgPr>
    </p:bg>
    <p:spTree>
      <p:nvGrpSpPr>
        <p:cNvPr id="1" name=""/>
        <p:cNvGrpSpPr/>
        <p:nvPr/>
      </p:nvGrpSpPr>
      <p:grpSpPr>
        <a:xfrm>
          <a:off x="0" y="0"/>
          <a:ext cx="0" cy="0"/>
          <a:chOff x="0" y="0"/>
          <a:chExt cx="0" cy="0"/>
        </a:xfrm>
      </p:grpSpPr>
      <p:grpSp>
        <p:nvGrpSpPr>
          <p:cNvPr name="Group 2" id="2"/>
          <p:cNvGrpSpPr/>
          <p:nvPr/>
        </p:nvGrpSpPr>
        <p:grpSpPr>
          <a:xfrm rot="0">
            <a:off x="1023082" y="2905917"/>
            <a:ext cx="8905009" cy="1497234"/>
            <a:chOff x="0" y="0"/>
            <a:chExt cx="11873345" cy="1996312"/>
          </a:xfrm>
        </p:grpSpPr>
        <p:grpSp>
          <p:nvGrpSpPr>
            <p:cNvPr name="Group 3" id="3"/>
            <p:cNvGrpSpPr/>
            <p:nvPr/>
          </p:nvGrpSpPr>
          <p:grpSpPr>
            <a:xfrm rot="0">
              <a:off x="0" y="0"/>
              <a:ext cx="11873345" cy="1996312"/>
              <a:chOff x="0" y="0"/>
              <a:chExt cx="2345352" cy="394333"/>
            </a:xfrm>
          </p:grpSpPr>
          <p:sp>
            <p:nvSpPr>
              <p:cNvPr name="Freeform 4" id="4"/>
              <p:cNvSpPr/>
              <p:nvPr/>
            </p:nvSpPr>
            <p:spPr>
              <a:xfrm flipH="false" flipV="false" rot="0">
                <a:off x="0" y="0"/>
                <a:ext cx="2345352" cy="394333"/>
              </a:xfrm>
              <a:custGeom>
                <a:avLst/>
                <a:gdLst/>
                <a:ahLst/>
                <a:cxnLst/>
                <a:rect r="r" b="b" t="t" l="l"/>
                <a:pathLst>
                  <a:path h="394333" w="2345352">
                    <a:moveTo>
                      <a:pt x="44339" y="0"/>
                    </a:moveTo>
                    <a:lnTo>
                      <a:pt x="2301013" y="0"/>
                    </a:lnTo>
                    <a:cubicBezTo>
                      <a:pt x="2312773" y="0"/>
                      <a:pt x="2324051" y="4671"/>
                      <a:pt x="2332366" y="12987"/>
                    </a:cubicBezTo>
                    <a:cubicBezTo>
                      <a:pt x="2340681" y="21302"/>
                      <a:pt x="2345352" y="32579"/>
                      <a:pt x="2345352" y="44339"/>
                    </a:cubicBezTo>
                    <a:lnTo>
                      <a:pt x="2345352" y="349994"/>
                    </a:lnTo>
                    <a:cubicBezTo>
                      <a:pt x="2345352" y="361754"/>
                      <a:pt x="2340681" y="373032"/>
                      <a:pt x="2332366" y="381347"/>
                    </a:cubicBezTo>
                    <a:cubicBezTo>
                      <a:pt x="2324051" y="389662"/>
                      <a:pt x="2312773" y="394333"/>
                      <a:pt x="2301013" y="394333"/>
                    </a:cubicBezTo>
                    <a:lnTo>
                      <a:pt x="44339" y="394333"/>
                    </a:lnTo>
                    <a:cubicBezTo>
                      <a:pt x="32579" y="394333"/>
                      <a:pt x="21302" y="389662"/>
                      <a:pt x="12987" y="381347"/>
                    </a:cubicBezTo>
                    <a:cubicBezTo>
                      <a:pt x="4671" y="373032"/>
                      <a:pt x="0" y="361754"/>
                      <a:pt x="0" y="349994"/>
                    </a:cubicBezTo>
                    <a:lnTo>
                      <a:pt x="0" y="44339"/>
                    </a:lnTo>
                    <a:cubicBezTo>
                      <a:pt x="0" y="32579"/>
                      <a:pt x="4671" y="21302"/>
                      <a:pt x="12987" y="12987"/>
                    </a:cubicBezTo>
                    <a:cubicBezTo>
                      <a:pt x="21302" y="4671"/>
                      <a:pt x="32579" y="0"/>
                      <a:pt x="44339" y="0"/>
                    </a:cubicBezTo>
                    <a:close/>
                  </a:path>
                </a:pathLst>
              </a:custGeom>
              <a:solidFill>
                <a:srgbClr val="FFFFFF"/>
              </a:solidFill>
            </p:spPr>
          </p:sp>
          <p:sp>
            <p:nvSpPr>
              <p:cNvPr name="TextBox 5" id="5"/>
              <p:cNvSpPr txBox="true"/>
              <p:nvPr/>
            </p:nvSpPr>
            <p:spPr>
              <a:xfrm>
                <a:off x="0" y="-38100"/>
                <a:ext cx="2345352" cy="43243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660964" y="192097"/>
              <a:ext cx="1874314" cy="1235922"/>
            </a:xfrm>
            <a:prstGeom prst="rect">
              <a:avLst/>
            </a:prstGeom>
          </p:spPr>
          <p:txBody>
            <a:bodyPr anchor="t" rtlCol="false" tIns="0" lIns="0" bIns="0" rIns="0">
              <a:spAutoFit/>
            </a:bodyPr>
            <a:lstStyle/>
            <a:p>
              <a:pPr algn="l">
                <a:lnSpc>
                  <a:spcPts val="7840"/>
                </a:lnSpc>
                <a:spcBef>
                  <a:spcPct val="0"/>
                </a:spcBef>
              </a:pPr>
              <a:r>
                <a:rPr lang="en-US" b="true" sz="5600" spc="112">
                  <a:solidFill>
                    <a:srgbClr val="158E2C"/>
                  </a:solidFill>
                  <a:latin typeface="Fraunces Heavy"/>
                  <a:ea typeface="Fraunces Heavy"/>
                  <a:cs typeface="Fraunces Heavy"/>
                  <a:sym typeface="Fraunces Heavy"/>
                </a:rPr>
                <a:t>01</a:t>
              </a:r>
            </a:p>
          </p:txBody>
        </p:sp>
        <p:sp>
          <p:nvSpPr>
            <p:cNvPr name="TextBox 7" id="7"/>
            <p:cNvSpPr txBox="true"/>
            <p:nvPr/>
          </p:nvSpPr>
          <p:spPr>
            <a:xfrm rot="0">
              <a:off x="2803800" y="273800"/>
              <a:ext cx="7531127" cy="1425640"/>
            </a:xfrm>
            <a:prstGeom prst="rect">
              <a:avLst/>
            </a:prstGeom>
          </p:spPr>
          <p:txBody>
            <a:bodyPr anchor="t" rtlCol="false" tIns="0" lIns="0" bIns="0" rIns="0">
              <a:spAutoFit/>
            </a:bodyPr>
            <a:lstStyle/>
            <a:p>
              <a:pPr algn="l">
                <a:lnSpc>
                  <a:spcPts val="4200"/>
                </a:lnSpc>
                <a:spcBef>
                  <a:spcPct val="0"/>
                </a:spcBef>
              </a:pPr>
              <a:r>
                <a:rPr lang="en-US" b="true" sz="3000" spc="60">
                  <a:solidFill>
                    <a:srgbClr val="158E2C"/>
                  </a:solidFill>
                  <a:latin typeface="Telegraf Bold"/>
                  <a:ea typeface="Telegraf Bold"/>
                  <a:cs typeface="Telegraf Bold"/>
                  <a:sym typeface="Telegraf Bold"/>
                </a:rPr>
                <a:t>EXPLORING DEMOGRAPHICS, TRENDS</a:t>
              </a:r>
            </a:p>
          </p:txBody>
        </p:sp>
      </p:grpSp>
      <p:sp>
        <p:nvSpPr>
          <p:cNvPr name="Freeform 8" id="8"/>
          <p:cNvSpPr/>
          <p:nvPr/>
        </p:nvSpPr>
        <p:spPr>
          <a:xfrm flipH="true" flipV="false" rot="0">
            <a:off x="0" y="4776195"/>
            <a:ext cx="20757708" cy="5742966"/>
          </a:xfrm>
          <a:custGeom>
            <a:avLst/>
            <a:gdLst/>
            <a:ahLst/>
            <a:cxnLst/>
            <a:rect r="r" b="b" t="t" l="l"/>
            <a:pathLst>
              <a:path h="5742966" w="20757708">
                <a:moveTo>
                  <a:pt x="20757708" y="0"/>
                </a:moveTo>
                <a:lnTo>
                  <a:pt x="0" y="0"/>
                </a:lnTo>
                <a:lnTo>
                  <a:pt x="0" y="5742966"/>
                </a:lnTo>
                <a:lnTo>
                  <a:pt x="20757708" y="5742966"/>
                </a:lnTo>
                <a:lnTo>
                  <a:pt x="2075770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023082" y="4671762"/>
            <a:ext cx="8905009" cy="1293668"/>
            <a:chOff x="0" y="0"/>
            <a:chExt cx="11873345" cy="1724891"/>
          </a:xfrm>
        </p:grpSpPr>
        <p:grpSp>
          <p:nvGrpSpPr>
            <p:cNvPr name="Group 10" id="10"/>
            <p:cNvGrpSpPr/>
            <p:nvPr/>
          </p:nvGrpSpPr>
          <p:grpSpPr>
            <a:xfrm rot="0">
              <a:off x="0" y="0"/>
              <a:ext cx="11873345" cy="1724891"/>
              <a:chOff x="0" y="0"/>
              <a:chExt cx="2345352" cy="340719"/>
            </a:xfrm>
          </p:grpSpPr>
          <p:sp>
            <p:nvSpPr>
              <p:cNvPr name="Freeform 11" id="11"/>
              <p:cNvSpPr/>
              <p:nvPr/>
            </p:nvSpPr>
            <p:spPr>
              <a:xfrm flipH="false" flipV="false" rot="0">
                <a:off x="0" y="0"/>
                <a:ext cx="2345352" cy="340719"/>
              </a:xfrm>
              <a:custGeom>
                <a:avLst/>
                <a:gdLst/>
                <a:ahLst/>
                <a:cxnLst/>
                <a:rect r="r" b="b" t="t" l="l"/>
                <a:pathLst>
                  <a:path h="340719" w="2345352">
                    <a:moveTo>
                      <a:pt x="44339" y="0"/>
                    </a:moveTo>
                    <a:lnTo>
                      <a:pt x="2301013" y="0"/>
                    </a:lnTo>
                    <a:cubicBezTo>
                      <a:pt x="2312773" y="0"/>
                      <a:pt x="2324051" y="4671"/>
                      <a:pt x="2332366" y="12987"/>
                    </a:cubicBezTo>
                    <a:cubicBezTo>
                      <a:pt x="2340681" y="21302"/>
                      <a:pt x="2345352" y="32579"/>
                      <a:pt x="2345352" y="44339"/>
                    </a:cubicBezTo>
                    <a:lnTo>
                      <a:pt x="2345352" y="296380"/>
                    </a:lnTo>
                    <a:cubicBezTo>
                      <a:pt x="2345352" y="308140"/>
                      <a:pt x="2340681" y="319417"/>
                      <a:pt x="2332366" y="327733"/>
                    </a:cubicBezTo>
                    <a:cubicBezTo>
                      <a:pt x="2324051" y="336048"/>
                      <a:pt x="2312773" y="340719"/>
                      <a:pt x="2301013" y="340719"/>
                    </a:cubicBezTo>
                    <a:lnTo>
                      <a:pt x="44339" y="340719"/>
                    </a:lnTo>
                    <a:cubicBezTo>
                      <a:pt x="32579" y="340719"/>
                      <a:pt x="21302" y="336048"/>
                      <a:pt x="12987" y="327733"/>
                    </a:cubicBezTo>
                    <a:cubicBezTo>
                      <a:pt x="4671" y="319417"/>
                      <a:pt x="0" y="308140"/>
                      <a:pt x="0" y="296380"/>
                    </a:cubicBezTo>
                    <a:lnTo>
                      <a:pt x="0" y="44339"/>
                    </a:lnTo>
                    <a:cubicBezTo>
                      <a:pt x="0" y="32579"/>
                      <a:pt x="4671" y="21302"/>
                      <a:pt x="12987" y="12987"/>
                    </a:cubicBezTo>
                    <a:cubicBezTo>
                      <a:pt x="21302" y="4671"/>
                      <a:pt x="32579" y="0"/>
                      <a:pt x="44339" y="0"/>
                    </a:cubicBezTo>
                    <a:close/>
                  </a:path>
                </a:pathLst>
              </a:custGeom>
              <a:solidFill>
                <a:srgbClr val="FFFFFF"/>
              </a:solidFill>
            </p:spPr>
          </p:sp>
          <p:sp>
            <p:nvSpPr>
              <p:cNvPr name="TextBox 12" id="12"/>
              <p:cNvSpPr txBox="true"/>
              <p:nvPr/>
            </p:nvSpPr>
            <p:spPr>
              <a:xfrm>
                <a:off x="0" y="-38100"/>
                <a:ext cx="2345352" cy="378819"/>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660964" y="192097"/>
              <a:ext cx="1874314" cy="1235922"/>
            </a:xfrm>
            <a:prstGeom prst="rect">
              <a:avLst/>
            </a:prstGeom>
          </p:spPr>
          <p:txBody>
            <a:bodyPr anchor="t" rtlCol="false" tIns="0" lIns="0" bIns="0" rIns="0">
              <a:spAutoFit/>
            </a:bodyPr>
            <a:lstStyle/>
            <a:p>
              <a:pPr algn="l">
                <a:lnSpc>
                  <a:spcPts val="7840"/>
                </a:lnSpc>
                <a:spcBef>
                  <a:spcPct val="0"/>
                </a:spcBef>
              </a:pPr>
              <a:r>
                <a:rPr lang="en-US" b="true" sz="5600" spc="112">
                  <a:solidFill>
                    <a:srgbClr val="158E2C"/>
                  </a:solidFill>
                  <a:latin typeface="Fraunces Heavy"/>
                  <a:ea typeface="Fraunces Heavy"/>
                  <a:cs typeface="Fraunces Heavy"/>
                  <a:sym typeface="Fraunces Heavy"/>
                </a:rPr>
                <a:t>02</a:t>
              </a:r>
            </a:p>
          </p:txBody>
        </p:sp>
        <p:sp>
          <p:nvSpPr>
            <p:cNvPr name="TextBox 14" id="14"/>
            <p:cNvSpPr txBox="true"/>
            <p:nvPr/>
          </p:nvSpPr>
          <p:spPr>
            <a:xfrm rot="0">
              <a:off x="2803800" y="245225"/>
              <a:ext cx="7531127" cy="981643"/>
            </a:xfrm>
            <a:prstGeom prst="rect">
              <a:avLst/>
            </a:prstGeom>
          </p:spPr>
          <p:txBody>
            <a:bodyPr anchor="t" rtlCol="false" tIns="0" lIns="0" bIns="0" rIns="0">
              <a:spAutoFit/>
            </a:bodyPr>
            <a:lstStyle/>
            <a:p>
              <a:pPr algn="l">
                <a:lnSpc>
                  <a:spcPts val="5880"/>
                </a:lnSpc>
                <a:spcBef>
                  <a:spcPct val="0"/>
                </a:spcBef>
              </a:pPr>
              <a:r>
                <a:rPr lang="en-US" b="true" sz="4200" spc="84">
                  <a:solidFill>
                    <a:srgbClr val="158E2C"/>
                  </a:solidFill>
                  <a:latin typeface="Telegraf Bold"/>
                  <a:ea typeface="Telegraf Bold"/>
                  <a:cs typeface="Telegraf Bold"/>
                  <a:sym typeface="Telegraf Bold"/>
                </a:rPr>
                <a:t>WORKFLOW</a:t>
              </a:r>
            </a:p>
          </p:txBody>
        </p:sp>
      </p:grpSp>
      <p:grpSp>
        <p:nvGrpSpPr>
          <p:cNvPr name="Group 15" id="15"/>
          <p:cNvGrpSpPr/>
          <p:nvPr/>
        </p:nvGrpSpPr>
        <p:grpSpPr>
          <a:xfrm rot="0">
            <a:off x="1028700" y="6318197"/>
            <a:ext cx="8905009" cy="1293668"/>
            <a:chOff x="0" y="0"/>
            <a:chExt cx="11873345" cy="1724891"/>
          </a:xfrm>
        </p:grpSpPr>
        <p:grpSp>
          <p:nvGrpSpPr>
            <p:cNvPr name="Group 16" id="16"/>
            <p:cNvGrpSpPr/>
            <p:nvPr/>
          </p:nvGrpSpPr>
          <p:grpSpPr>
            <a:xfrm rot="0">
              <a:off x="0" y="0"/>
              <a:ext cx="11873345" cy="1724891"/>
              <a:chOff x="0" y="0"/>
              <a:chExt cx="2345352" cy="340719"/>
            </a:xfrm>
          </p:grpSpPr>
          <p:sp>
            <p:nvSpPr>
              <p:cNvPr name="Freeform 17" id="17"/>
              <p:cNvSpPr/>
              <p:nvPr/>
            </p:nvSpPr>
            <p:spPr>
              <a:xfrm flipH="false" flipV="false" rot="0">
                <a:off x="0" y="0"/>
                <a:ext cx="2345352" cy="340719"/>
              </a:xfrm>
              <a:custGeom>
                <a:avLst/>
                <a:gdLst/>
                <a:ahLst/>
                <a:cxnLst/>
                <a:rect r="r" b="b" t="t" l="l"/>
                <a:pathLst>
                  <a:path h="340719" w="2345352">
                    <a:moveTo>
                      <a:pt x="44339" y="0"/>
                    </a:moveTo>
                    <a:lnTo>
                      <a:pt x="2301013" y="0"/>
                    </a:lnTo>
                    <a:cubicBezTo>
                      <a:pt x="2312773" y="0"/>
                      <a:pt x="2324051" y="4671"/>
                      <a:pt x="2332366" y="12987"/>
                    </a:cubicBezTo>
                    <a:cubicBezTo>
                      <a:pt x="2340681" y="21302"/>
                      <a:pt x="2345352" y="32579"/>
                      <a:pt x="2345352" y="44339"/>
                    </a:cubicBezTo>
                    <a:lnTo>
                      <a:pt x="2345352" y="296380"/>
                    </a:lnTo>
                    <a:cubicBezTo>
                      <a:pt x="2345352" y="308140"/>
                      <a:pt x="2340681" y="319417"/>
                      <a:pt x="2332366" y="327733"/>
                    </a:cubicBezTo>
                    <a:cubicBezTo>
                      <a:pt x="2324051" y="336048"/>
                      <a:pt x="2312773" y="340719"/>
                      <a:pt x="2301013" y="340719"/>
                    </a:cubicBezTo>
                    <a:lnTo>
                      <a:pt x="44339" y="340719"/>
                    </a:lnTo>
                    <a:cubicBezTo>
                      <a:pt x="32579" y="340719"/>
                      <a:pt x="21302" y="336048"/>
                      <a:pt x="12987" y="327733"/>
                    </a:cubicBezTo>
                    <a:cubicBezTo>
                      <a:pt x="4671" y="319417"/>
                      <a:pt x="0" y="308140"/>
                      <a:pt x="0" y="296380"/>
                    </a:cubicBezTo>
                    <a:lnTo>
                      <a:pt x="0" y="44339"/>
                    </a:lnTo>
                    <a:cubicBezTo>
                      <a:pt x="0" y="32579"/>
                      <a:pt x="4671" y="21302"/>
                      <a:pt x="12987" y="12987"/>
                    </a:cubicBezTo>
                    <a:cubicBezTo>
                      <a:pt x="21302" y="4671"/>
                      <a:pt x="32579" y="0"/>
                      <a:pt x="44339" y="0"/>
                    </a:cubicBezTo>
                    <a:close/>
                  </a:path>
                </a:pathLst>
              </a:custGeom>
              <a:solidFill>
                <a:srgbClr val="FFFFFF"/>
              </a:solidFill>
            </p:spPr>
          </p:sp>
          <p:sp>
            <p:nvSpPr>
              <p:cNvPr name="TextBox 18" id="18"/>
              <p:cNvSpPr txBox="true"/>
              <p:nvPr/>
            </p:nvSpPr>
            <p:spPr>
              <a:xfrm>
                <a:off x="0" y="-38100"/>
                <a:ext cx="2345352" cy="378819"/>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660964" y="192097"/>
              <a:ext cx="1874314" cy="1235922"/>
            </a:xfrm>
            <a:prstGeom prst="rect">
              <a:avLst/>
            </a:prstGeom>
          </p:spPr>
          <p:txBody>
            <a:bodyPr anchor="t" rtlCol="false" tIns="0" lIns="0" bIns="0" rIns="0">
              <a:spAutoFit/>
            </a:bodyPr>
            <a:lstStyle/>
            <a:p>
              <a:pPr algn="l">
                <a:lnSpc>
                  <a:spcPts val="7840"/>
                </a:lnSpc>
                <a:spcBef>
                  <a:spcPct val="0"/>
                </a:spcBef>
              </a:pPr>
              <a:r>
                <a:rPr lang="en-US" b="true" sz="5600" spc="112">
                  <a:solidFill>
                    <a:srgbClr val="158E2C"/>
                  </a:solidFill>
                  <a:latin typeface="Fraunces Heavy"/>
                  <a:ea typeface="Fraunces Heavy"/>
                  <a:cs typeface="Fraunces Heavy"/>
                  <a:sym typeface="Fraunces Heavy"/>
                </a:rPr>
                <a:t>03</a:t>
              </a:r>
            </a:p>
          </p:txBody>
        </p:sp>
        <p:sp>
          <p:nvSpPr>
            <p:cNvPr name="TextBox 20" id="20"/>
            <p:cNvSpPr txBox="true"/>
            <p:nvPr/>
          </p:nvSpPr>
          <p:spPr>
            <a:xfrm rot="0">
              <a:off x="2803800" y="245225"/>
              <a:ext cx="7531127" cy="937650"/>
            </a:xfrm>
            <a:prstGeom prst="rect">
              <a:avLst/>
            </a:prstGeom>
          </p:spPr>
          <p:txBody>
            <a:bodyPr anchor="t" rtlCol="false" tIns="0" lIns="0" bIns="0" rIns="0">
              <a:spAutoFit/>
            </a:bodyPr>
            <a:lstStyle/>
            <a:p>
              <a:pPr algn="l">
                <a:lnSpc>
                  <a:spcPts val="5600"/>
                </a:lnSpc>
                <a:spcBef>
                  <a:spcPct val="0"/>
                </a:spcBef>
              </a:pPr>
              <a:r>
                <a:rPr lang="en-US" b="true" sz="4000" spc="80">
                  <a:solidFill>
                    <a:srgbClr val="158E2C"/>
                  </a:solidFill>
                  <a:latin typeface="Telegraf Bold"/>
                  <a:ea typeface="Telegraf Bold"/>
                  <a:cs typeface="Telegraf Bold"/>
                  <a:sym typeface="Telegraf Bold"/>
                </a:rPr>
                <a:t>MACHINE LEARNING</a:t>
              </a:r>
            </a:p>
          </p:txBody>
        </p:sp>
      </p:grpSp>
      <p:grpSp>
        <p:nvGrpSpPr>
          <p:cNvPr name="Group 21" id="21"/>
          <p:cNvGrpSpPr/>
          <p:nvPr/>
        </p:nvGrpSpPr>
        <p:grpSpPr>
          <a:xfrm rot="0">
            <a:off x="1023082" y="7964632"/>
            <a:ext cx="8905009" cy="1779224"/>
            <a:chOff x="0" y="0"/>
            <a:chExt cx="11873345" cy="2372299"/>
          </a:xfrm>
        </p:grpSpPr>
        <p:grpSp>
          <p:nvGrpSpPr>
            <p:cNvPr name="Group 22" id="22"/>
            <p:cNvGrpSpPr/>
            <p:nvPr/>
          </p:nvGrpSpPr>
          <p:grpSpPr>
            <a:xfrm rot="0">
              <a:off x="0" y="0"/>
              <a:ext cx="11873345" cy="2372299"/>
              <a:chOff x="0" y="0"/>
              <a:chExt cx="2345352" cy="468602"/>
            </a:xfrm>
          </p:grpSpPr>
          <p:sp>
            <p:nvSpPr>
              <p:cNvPr name="Freeform 23" id="23"/>
              <p:cNvSpPr/>
              <p:nvPr/>
            </p:nvSpPr>
            <p:spPr>
              <a:xfrm flipH="false" flipV="false" rot="0">
                <a:off x="0" y="0"/>
                <a:ext cx="2345352" cy="468602"/>
              </a:xfrm>
              <a:custGeom>
                <a:avLst/>
                <a:gdLst/>
                <a:ahLst/>
                <a:cxnLst/>
                <a:rect r="r" b="b" t="t" l="l"/>
                <a:pathLst>
                  <a:path h="468602" w="2345352">
                    <a:moveTo>
                      <a:pt x="44339" y="0"/>
                    </a:moveTo>
                    <a:lnTo>
                      <a:pt x="2301013" y="0"/>
                    </a:lnTo>
                    <a:cubicBezTo>
                      <a:pt x="2312773" y="0"/>
                      <a:pt x="2324051" y="4671"/>
                      <a:pt x="2332366" y="12987"/>
                    </a:cubicBezTo>
                    <a:cubicBezTo>
                      <a:pt x="2340681" y="21302"/>
                      <a:pt x="2345352" y="32579"/>
                      <a:pt x="2345352" y="44339"/>
                    </a:cubicBezTo>
                    <a:lnTo>
                      <a:pt x="2345352" y="424263"/>
                    </a:lnTo>
                    <a:cubicBezTo>
                      <a:pt x="2345352" y="448751"/>
                      <a:pt x="2325501" y="468602"/>
                      <a:pt x="2301013" y="468602"/>
                    </a:cubicBezTo>
                    <a:lnTo>
                      <a:pt x="44339" y="468602"/>
                    </a:lnTo>
                    <a:cubicBezTo>
                      <a:pt x="32579" y="468602"/>
                      <a:pt x="21302" y="463931"/>
                      <a:pt x="12987" y="455616"/>
                    </a:cubicBezTo>
                    <a:cubicBezTo>
                      <a:pt x="4671" y="447301"/>
                      <a:pt x="0" y="436023"/>
                      <a:pt x="0" y="424263"/>
                    </a:cubicBezTo>
                    <a:lnTo>
                      <a:pt x="0" y="44339"/>
                    </a:lnTo>
                    <a:cubicBezTo>
                      <a:pt x="0" y="32579"/>
                      <a:pt x="4671" y="21302"/>
                      <a:pt x="12987" y="12987"/>
                    </a:cubicBezTo>
                    <a:cubicBezTo>
                      <a:pt x="21302" y="4671"/>
                      <a:pt x="32579" y="0"/>
                      <a:pt x="44339" y="0"/>
                    </a:cubicBezTo>
                    <a:close/>
                  </a:path>
                </a:pathLst>
              </a:custGeom>
              <a:solidFill>
                <a:srgbClr val="FFFFFF"/>
              </a:solidFill>
            </p:spPr>
          </p:sp>
          <p:sp>
            <p:nvSpPr>
              <p:cNvPr name="TextBox 24" id="24"/>
              <p:cNvSpPr txBox="true"/>
              <p:nvPr/>
            </p:nvSpPr>
            <p:spPr>
              <a:xfrm>
                <a:off x="0" y="-38100"/>
                <a:ext cx="2345352" cy="506702"/>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660964" y="192097"/>
              <a:ext cx="1874314" cy="1235922"/>
            </a:xfrm>
            <a:prstGeom prst="rect">
              <a:avLst/>
            </a:prstGeom>
          </p:spPr>
          <p:txBody>
            <a:bodyPr anchor="t" rtlCol="false" tIns="0" lIns="0" bIns="0" rIns="0">
              <a:spAutoFit/>
            </a:bodyPr>
            <a:lstStyle/>
            <a:p>
              <a:pPr algn="l">
                <a:lnSpc>
                  <a:spcPts val="7840"/>
                </a:lnSpc>
                <a:spcBef>
                  <a:spcPct val="0"/>
                </a:spcBef>
              </a:pPr>
              <a:r>
                <a:rPr lang="en-US" b="true" sz="5600" spc="112">
                  <a:solidFill>
                    <a:srgbClr val="158E2C"/>
                  </a:solidFill>
                  <a:latin typeface="Fraunces Heavy"/>
                  <a:ea typeface="Fraunces Heavy"/>
                  <a:cs typeface="Fraunces Heavy"/>
                  <a:sym typeface="Fraunces Heavy"/>
                </a:rPr>
                <a:t>04</a:t>
              </a:r>
            </a:p>
          </p:txBody>
        </p:sp>
        <p:sp>
          <p:nvSpPr>
            <p:cNvPr name="TextBox 26" id="26"/>
            <p:cNvSpPr txBox="true"/>
            <p:nvPr/>
          </p:nvSpPr>
          <p:spPr>
            <a:xfrm rot="0">
              <a:off x="2803800" y="254750"/>
              <a:ext cx="7531127" cy="1820676"/>
            </a:xfrm>
            <a:prstGeom prst="rect">
              <a:avLst/>
            </a:prstGeom>
          </p:spPr>
          <p:txBody>
            <a:bodyPr anchor="t" rtlCol="false" tIns="0" lIns="0" bIns="0" rIns="0">
              <a:spAutoFit/>
            </a:bodyPr>
            <a:lstStyle/>
            <a:p>
              <a:pPr algn="l">
                <a:lnSpc>
                  <a:spcPts val="5460"/>
                </a:lnSpc>
                <a:spcBef>
                  <a:spcPct val="0"/>
                </a:spcBef>
              </a:pPr>
              <a:r>
                <a:rPr lang="en-US" b="true" sz="3900" spc="78">
                  <a:solidFill>
                    <a:srgbClr val="158E2C"/>
                  </a:solidFill>
                  <a:latin typeface="Telegraf Bold"/>
                  <a:ea typeface="Telegraf Bold"/>
                  <a:cs typeface="Telegraf Bold"/>
                  <a:sym typeface="Telegraf Bold"/>
                </a:rPr>
                <a:t>SUMMARY AND CONCLUSION</a:t>
              </a:r>
            </a:p>
          </p:txBody>
        </p:sp>
      </p:grpSp>
      <p:sp>
        <p:nvSpPr>
          <p:cNvPr name="TextBox 27" id="27"/>
          <p:cNvSpPr txBox="true"/>
          <p:nvPr/>
        </p:nvSpPr>
        <p:spPr>
          <a:xfrm rot="0">
            <a:off x="1028700" y="1197812"/>
            <a:ext cx="6160963" cy="1368424"/>
          </a:xfrm>
          <a:prstGeom prst="rect">
            <a:avLst/>
          </a:prstGeom>
        </p:spPr>
        <p:txBody>
          <a:bodyPr anchor="t" rtlCol="false" tIns="0" lIns="0" bIns="0" rIns="0">
            <a:spAutoFit/>
          </a:bodyPr>
          <a:lstStyle/>
          <a:p>
            <a:pPr algn="l">
              <a:lnSpc>
                <a:spcPts val="11200"/>
              </a:lnSpc>
              <a:spcBef>
                <a:spcPct val="0"/>
              </a:spcBef>
            </a:pPr>
            <a:r>
              <a:rPr lang="en-US" b="true" sz="8000" spc="160">
                <a:solidFill>
                  <a:srgbClr val="158E2C"/>
                </a:solidFill>
                <a:latin typeface="Fraunces Heavy"/>
                <a:ea typeface="Fraunces Heavy"/>
                <a:cs typeface="Fraunces Heavy"/>
                <a:sym typeface="Fraunces Heavy"/>
              </a:rPr>
              <a:t>CONTENTS</a:t>
            </a:r>
          </a:p>
        </p:txBody>
      </p:sp>
    </p:spTree>
  </p:cSld>
  <p:clrMapOvr>
    <a:masterClrMapping/>
  </p:clrMapOvr>
  <p:transition spd="slow">
    <p:fade/>
  </p:transition>
</p:sld>
</file>

<file path=ppt/slides/slide6.xml><?xml version="1.0" encoding="utf-8"?>
<p:sld xmlns:p="http://schemas.openxmlformats.org/presentationml/2006/main" xmlns:a="http://schemas.openxmlformats.org/drawingml/2006/main" show="false">
  <p:cSld>
    <p:bg>
      <p:bgPr>
        <a:solidFill>
          <a:srgbClr val="0F1A38"/>
        </a:solidFill>
      </p:bgPr>
    </p:bg>
    <p:spTree>
      <p:nvGrpSpPr>
        <p:cNvPr id="1" name=""/>
        <p:cNvGrpSpPr/>
        <p:nvPr/>
      </p:nvGrpSpPr>
      <p:grpSpPr>
        <a:xfrm>
          <a:off x="0" y="0"/>
          <a:ext cx="0" cy="0"/>
          <a:chOff x="0" y="0"/>
          <a:chExt cx="0" cy="0"/>
        </a:xfrm>
      </p:grpSpPr>
      <p:grpSp>
        <p:nvGrpSpPr>
          <p:cNvPr name="Group 2" id="2"/>
          <p:cNvGrpSpPr/>
          <p:nvPr/>
        </p:nvGrpSpPr>
        <p:grpSpPr>
          <a:xfrm rot="0">
            <a:off x="1765920" y="2639291"/>
            <a:ext cx="4086225" cy="408622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EE6C7"/>
            </a:solidFill>
          </p:spPr>
        </p:sp>
        <p:sp>
          <p:nvSpPr>
            <p:cNvPr name="TextBox 4" id="4"/>
            <p:cNvSpPr txBox="true"/>
            <p:nvPr/>
          </p:nvSpPr>
          <p:spPr>
            <a:xfrm>
              <a:off x="76200" y="-66675"/>
              <a:ext cx="660400" cy="803275"/>
            </a:xfrm>
            <a:prstGeom prst="rect">
              <a:avLst/>
            </a:prstGeom>
          </p:spPr>
          <p:txBody>
            <a:bodyPr anchor="ctr" rtlCol="false" tIns="50800" lIns="50800" bIns="50800" rIns="50800"/>
            <a:lstStyle/>
            <a:p>
              <a:pPr algn="ctr">
                <a:lnSpc>
                  <a:spcPts val="9939"/>
                </a:lnSpc>
              </a:pPr>
              <a:r>
                <a:rPr lang="en-US" sz="7099">
                  <a:solidFill>
                    <a:srgbClr val="000000"/>
                  </a:solidFill>
                  <a:latin typeface="Canva Sans"/>
                  <a:ea typeface="Canva Sans"/>
                  <a:cs typeface="Canva Sans"/>
                  <a:sym typeface="Canva Sans"/>
                </a:rPr>
                <a:t>25,974</a:t>
              </a:r>
            </a:p>
          </p:txBody>
        </p:sp>
      </p:grpSp>
      <p:grpSp>
        <p:nvGrpSpPr>
          <p:cNvPr name="Group 5" id="5"/>
          <p:cNvGrpSpPr/>
          <p:nvPr/>
        </p:nvGrpSpPr>
        <p:grpSpPr>
          <a:xfrm rot="0">
            <a:off x="7099920" y="2639291"/>
            <a:ext cx="4086225" cy="408622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EE6C7"/>
            </a:solidFill>
          </p:spPr>
        </p:sp>
        <p:sp>
          <p:nvSpPr>
            <p:cNvPr name="TextBox 7" id="7"/>
            <p:cNvSpPr txBox="true"/>
            <p:nvPr/>
          </p:nvSpPr>
          <p:spPr>
            <a:xfrm>
              <a:off x="76200" y="-66675"/>
              <a:ext cx="660400" cy="803275"/>
            </a:xfrm>
            <a:prstGeom prst="rect">
              <a:avLst/>
            </a:prstGeom>
          </p:spPr>
          <p:txBody>
            <a:bodyPr anchor="ctr" rtlCol="false" tIns="50800" lIns="50800" bIns="50800" rIns="50800"/>
            <a:lstStyle/>
            <a:p>
              <a:pPr algn="ctr">
                <a:lnSpc>
                  <a:spcPts val="11199"/>
                </a:lnSpc>
              </a:pPr>
              <a:r>
                <a:rPr lang="en-US" sz="7999">
                  <a:solidFill>
                    <a:srgbClr val="000000"/>
                  </a:solidFill>
                  <a:latin typeface="Canva Sans"/>
                  <a:ea typeface="Canva Sans"/>
                  <a:cs typeface="Canva Sans"/>
                  <a:sym typeface="Canva Sans"/>
                </a:rPr>
                <a:t>43</a:t>
              </a:r>
            </a:p>
          </p:txBody>
        </p:sp>
      </p:grpSp>
      <p:grpSp>
        <p:nvGrpSpPr>
          <p:cNvPr name="Group 8" id="8"/>
          <p:cNvGrpSpPr/>
          <p:nvPr/>
        </p:nvGrpSpPr>
        <p:grpSpPr>
          <a:xfrm rot="0">
            <a:off x="12435855" y="2639291"/>
            <a:ext cx="4086225" cy="408622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EE6C7"/>
            </a:solidFill>
          </p:spPr>
        </p:sp>
        <p:sp>
          <p:nvSpPr>
            <p:cNvPr name="TextBox 10" id="10"/>
            <p:cNvSpPr txBox="true"/>
            <p:nvPr/>
          </p:nvSpPr>
          <p:spPr>
            <a:xfrm>
              <a:off x="76200" y="-57150"/>
              <a:ext cx="660400" cy="793750"/>
            </a:xfrm>
            <a:prstGeom prst="rect">
              <a:avLst/>
            </a:prstGeom>
          </p:spPr>
          <p:txBody>
            <a:bodyPr anchor="ctr" rtlCol="false" tIns="50800" lIns="50800" bIns="50800" rIns="50800"/>
            <a:lstStyle/>
            <a:p>
              <a:pPr algn="ctr">
                <a:lnSpc>
                  <a:spcPts val="9799"/>
                </a:lnSpc>
              </a:pPr>
              <a:r>
                <a:rPr lang="en-US" sz="6999">
                  <a:solidFill>
                    <a:srgbClr val="000000"/>
                  </a:solidFill>
                  <a:latin typeface="Canva Sans"/>
                  <a:ea typeface="Canva Sans"/>
                  <a:cs typeface="Canva Sans"/>
                  <a:sym typeface="Canva Sans"/>
                </a:rPr>
                <a:t>1/3</a:t>
              </a:r>
            </a:p>
          </p:txBody>
        </p:sp>
      </p:grpSp>
      <p:sp>
        <p:nvSpPr>
          <p:cNvPr name="TextBox 11" id="11"/>
          <p:cNvSpPr txBox="true"/>
          <p:nvPr/>
        </p:nvSpPr>
        <p:spPr>
          <a:xfrm rot="0">
            <a:off x="5317443" y="876300"/>
            <a:ext cx="7653114" cy="1368400"/>
          </a:xfrm>
          <a:prstGeom prst="rect">
            <a:avLst/>
          </a:prstGeom>
        </p:spPr>
        <p:txBody>
          <a:bodyPr anchor="t" rtlCol="false" tIns="0" lIns="0" bIns="0" rIns="0">
            <a:spAutoFit/>
          </a:bodyPr>
          <a:lstStyle/>
          <a:p>
            <a:pPr algn="ctr">
              <a:lnSpc>
                <a:spcPts val="11200"/>
              </a:lnSpc>
              <a:spcBef>
                <a:spcPct val="0"/>
              </a:spcBef>
            </a:pPr>
            <a:r>
              <a:rPr lang="en-US" b="true" sz="8000" spc="160">
                <a:solidFill>
                  <a:srgbClr val="FFDE59"/>
                </a:solidFill>
                <a:latin typeface="Fraunces Heavy"/>
                <a:ea typeface="Fraunces Heavy"/>
                <a:cs typeface="Fraunces Heavy"/>
                <a:sym typeface="Fraunces Heavy"/>
              </a:rPr>
              <a:t>KEY FIGURES</a:t>
            </a:r>
          </a:p>
        </p:txBody>
      </p:sp>
      <p:sp>
        <p:nvSpPr>
          <p:cNvPr name="TextBox 12" id="12"/>
          <p:cNvSpPr txBox="true"/>
          <p:nvPr/>
        </p:nvSpPr>
        <p:spPr>
          <a:xfrm rot="0">
            <a:off x="1759946" y="7215302"/>
            <a:ext cx="3846324" cy="1289685"/>
          </a:xfrm>
          <a:prstGeom prst="rect">
            <a:avLst/>
          </a:prstGeom>
        </p:spPr>
        <p:txBody>
          <a:bodyPr anchor="t" rtlCol="false" tIns="0" lIns="0" bIns="0" rIns="0">
            <a:spAutoFit/>
          </a:bodyPr>
          <a:lstStyle/>
          <a:p>
            <a:pPr algn="ctr">
              <a:lnSpc>
                <a:spcPts val="5040"/>
              </a:lnSpc>
              <a:spcBef>
                <a:spcPct val="0"/>
              </a:spcBef>
            </a:pPr>
            <a:r>
              <a:rPr lang="en-US" b="true" sz="3600" spc="215">
                <a:solidFill>
                  <a:srgbClr val="FFDE59"/>
                </a:solidFill>
                <a:latin typeface="Telegraf Bold"/>
                <a:ea typeface="Telegraf Bold"/>
                <a:cs typeface="Telegraf Bold"/>
                <a:sym typeface="Telegraf Bold"/>
              </a:rPr>
              <a:t>NUMBER OF RESPONDENTS</a:t>
            </a:r>
          </a:p>
        </p:txBody>
      </p:sp>
      <p:sp>
        <p:nvSpPr>
          <p:cNvPr name="TextBox 13" id="13"/>
          <p:cNvSpPr txBox="true"/>
          <p:nvPr/>
        </p:nvSpPr>
        <p:spPr>
          <a:xfrm rot="0">
            <a:off x="7548738" y="7215302"/>
            <a:ext cx="3188588" cy="2566035"/>
          </a:xfrm>
          <a:prstGeom prst="rect">
            <a:avLst/>
          </a:prstGeom>
        </p:spPr>
        <p:txBody>
          <a:bodyPr anchor="t" rtlCol="false" tIns="0" lIns="0" bIns="0" rIns="0">
            <a:spAutoFit/>
          </a:bodyPr>
          <a:lstStyle/>
          <a:p>
            <a:pPr algn="ctr">
              <a:lnSpc>
                <a:spcPts val="5040"/>
              </a:lnSpc>
              <a:spcBef>
                <a:spcPct val="0"/>
              </a:spcBef>
            </a:pPr>
            <a:r>
              <a:rPr lang="en-US" b="true" sz="3600" spc="215">
                <a:solidFill>
                  <a:srgbClr val="FFDE59"/>
                </a:solidFill>
                <a:latin typeface="Telegraf Bold"/>
                <a:ea typeface="Telegraf Bold"/>
                <a:cs typeface="Telegraf Bold"/>
                <a:sym typeface="Telegraf Bold"/>
              </a:rPr>
              <a:t>NUMBER OF QUESTIONS IN THE SURVEY</a:t>
            </a:r>
          </a:p>
        </p:txBody>
      </p:sp>
      <p:sp>
        <p:nvSpPr>
          <p:cNvPr name="TextBox 14" id="14"/>
          <p:cNvSpPr txBox="true"/>
          <p:nvPr/>
        </p:nvSpPr>
        <p:spPr>
          <a:xfrm rot="0">
            <a:off x="12680427" y="7234352"/>
            <a:ext cx="4374627" cy="1922144"/>
          </a:xfrm>
          <a:prstGeom prst="rect">
            <a:avLst/>
          </a:prstGeom>
        </p:spPr>
        <p:txBody>
          <a:bodyPr anchor="t" rtlCol="false" tIns="0" lIns="0" bIns="0" rIns="0">
            <a:spAutoFit/>
          </a:bodyPr>
          <a:lstStyle/>
          <a:p>
            <a:pPr algn="ctr">
              <a:lnSpc>
                <a:spcPts val="3780"/>
              </a:lnSpc>
              <a:spcBef>
                <a:spcPct val="0"/>
              </a:spcBef>
            </a:pPr>
            <a:r>
              <a:rPr lang="en-US" b="true" sz="2700" spc="162">
                <a:solidFill>
                  <a:srgbClr val="FFDE59"/>
                </a:solidFill>
                <a:latin typeface="Telegraf Bold"/>
                <a:ea typeface="Telegraf Bold"/>
                <a:cs typeface="Telegraf Bold"/>
                <a:sym typeface="Telegraf Bold"/>
              </a:rPr>
              <a:t>OF PARTICIPANT ARE DATA SCIENTIST AND MACHINE LEARNING ENGINEERS</a:t>
            </a:r>
          </a:p>
        </p:txBody>
      </p:sp>
    </p:spTree>
  </p:cSld>
  <p:clrMapOvr>
    <a:masterClrMapping/>
  </p:clrMapOvr>
  <p:transition spd="slow">
    <p:fade/>
  </p:transition>
</p:sld>
</file>

<file path=ppt/slides/slide7.xml><?xml version="1.0" encoding="utf-8"?>
<p:sld xmlns:p="http://schemas.openxmlformats.org/presentationml/2006/main" xmlns:a="http://schemas.openxmlformats.org/drawingml/2006/main" xmlns:r="http://schemas.openxmlformats.org/officeDocument/2006/relationships" show="false">
  <p:cSld>
    <p:bg>
      <p:bgPr>
        <a:solidFill>
          <a:srgbClr val="9BCCFF"/>
        </a:solidFill>
      </p:bgPr>
    </p:bg>
    <p:spTree>
      <p:nvGrpSpPr>
        <p:cNvPr id="1" name=""/>
        <p:cNvGrpSpPr/>
        <p:nvPr/>
      </p:nvGrpSpPr>
      <p:grpSpPr>
        <a:xfrm>
          <a:off x="0" y="0"/>
          <a:ext cx="0" cy="0"/>
          <a:chOff x="0" y="0"/>
          <a:chExt cx="0" cy="0"/>
        </a:xfrm>
      </p:grpSpPr>
      <p:sp>
        <p:nvSpPr>
          <p:cNvPr name="Freeform 2" id="2"/>
          <p:cNvSpPr/>
          <p:nvPr/>
        </p:nvSpPr>
        <p:spPr>
          <a:xfrm flipH="false" flipV="false" rot="0">
            <a:off x="4256149" y="1044519"/>
            <a:ext cx="9775702" cy="8608955"/>
          </a:xfrm>
          <a:custGeom>
            <a:avLst/>
            <a:gdLst/>
            <a:ahLst/>
            <a:cxnLst/>
            <a:rect r="r" b="b" t="t" l="l"/>
            <a:pathLst>
              <a:path h="8608955" w="9775702">
                <a:moveTo>
                  <a:pt x="0" y="0"/>
                </a:moveTo>
                <a:lnTo>
                  <a:pt x="9775702" y="0"/>
                </a:lnTo>
                <a:lnTo>
                  <a:pt x="9775702" y="8608954"/>
                </a:lnTo>
                <a:lnTo>
                  <a:pt x="0" y="8608954"/>
                </a:lnTo>
                <a:lnTo>
                  <a:pt x="0" y="0"/>
                </a:lnTo>
                <a:close/>
              </a:path>
            </a:pathLst>
          </a:custGeom>
          <a:blipFill>
            <a:blip r:embed="rId2"/>
            <a:stretch>
              <a:fillRect l="-322" t="0" r="-322" b="0"/>
            </a:stretch>
          </a:blipFill>
        </p:spPr>
      </p:sp>
      <p:sp>
        <p:nvSpPr>
          <p:cNvPr name="TextBox 3" id="3"/>
          <p:cNvSpPr txBox="true"/>
          <p:nvPr/>
        </p:nvSpPr>
        <p:spPr>
          <a:xfrm rot="0">
            <a:off x="3077657" y="22183"/>
            <a:ext cx="11046891" cy="1968472"/>
          </a:xfrm>
          <a:prstGeom prst="rect">
            <a:avLst/>
          </a:prstGeom>
        </p:spPr>
        <p:txBody>
          <a:bodyPr anchor="t" rtlCol="false" tIns="0" lIns="0" bIns="0" rIns="0">
            <a:spAutoFit/>
          </a:bodyPr>
          <a:lstStyle/>
          <a:p>
            <a:pPr algn="r">
              <a:lnSpc>
                <a:spcPts val="4900"/>
              </a:lnSpc>
            </a:pPr>
            <a:r>
              <a:rPr lang="en-US" b="true" sz="3500" spc="70">
                <a:solidFill>
                  <a:srgbClr val="158E2C"/>
                </a:solidFill>
                <a:latin typeface="Fraunces Heavy"/>
                <a:ea typeface="Fraunces Heavy"/>
                <a:cs typeface="Fraunces Heavy"/>
                <a:sym typeface="Fraunces Heavy"/>
              </a:rPr>
              <a:t>1.1🗺️ COUNTRY/ GENDER DISTRIBUTIONS🗺️</a:t>
            </a:r>
          </a:p>
          <a:p>
            <a:pPr algn="r">
              <a:lnSpc>
                <a:spcPts val="11200"/>
              </a:lnSpc>
              <a:spcBef>
                <a:spcPct val="0"/>
              </a:spcBef>
            </a:pPr>
          </a:p>
        </p:txBody>
      </p:sp>
      <p:sp>
        <p:nvSpPr>
          <p:cNvPr name="TextBox 4" id="4"/>
          <p:cNvSpPr txBox="true"/>
          <p:nvPr/>
        </p:nvSpPr>
        <p:spPr>
          <a:xfrm rot="0">
            <a:off x="12227872" y="361919"/>
            <a:ext cx="5399225" cy="1289000"/>
          </a:xfrm>
          <a:prstGeom prst="rect">
            <a:avLst/>
          </a:prstGeom>
        </p:spPr>
        <p:txBody>
          <a:bodyPr anchor="t" rtlCol="false" tIns="0" lIns="0" bIns="0" rIns="0">
            <a:spAutoFit/>
          </a:bodyPr>
          <a:lstStyle/>
          <a:p>
            <a:pPr algn="r">
              <a:lnSpc>
                <a:spcPts val="10400"/>
              </a:lnSpc>
            </a:pPr>
            <a:r>
              <a:rPr lang="en-US" b="true" sz="8000" spc="160">
                <a:solidFill>
                  <a:srgbClr val="158E2C"/>
                </a:solidFill>
                <a:latin typeface="Fraunces Heavy"/>
                <a:ea typeface="Fraunces Heavy"/>
                <a:cs typeface="Fraunces Heavy"/>
                <a:sym typeface="Fraunces Heavy"/>
              </a:rPr>
              <a:t>01.</a:t>
            </a:r>
          </a:p>
        </p:txBody>
      </p:sp>
    </p:spTree>
  </p:cSld>
  <p:clrMapOvr>
    <a:masterClrMapping/>
  </p:clrMapOvr>
  <p:transition spd="slow">
    <p:fade/>
  </p:transition>
</p:sld>
</file>

<file path=ppt/slides/slide8.xml><?xml version="1.0" encoding="utf-8"?>
<p:sld xmlns:p="http://schemas.openxmlformats.org/presentationml/2006/main" xmlns:a="http://schemas.openxmlformats.org/drawingml/2006/main" xmlns:r="http://schemas.openxmlformats.org/officeDocument/2006/relationships" show="false">
  <p:cSld>
    <p:bg>
      <p:bgPr>
        <a:solidFill>
          <a:srgbClr val="9BCCFF"/>
        </a:solidFill>
      </p:bgPr>
    </p:bg>
    <p:spTree>
      <p:nvGrpSpPr>
        <p:cNvPr id="1" name=""/>
        <p:cNvGrpSpPr/>
        <p:nvPr/>
      </p:nvGrpSpPr>
      <p:grpSpPr>
        <a:xfrm>
          <a:off x="0" y="0"/>
          <a:ext cx="0" cy="0"/>
          <a:chOff x="0" y="0"/>
          <a:chExt cx="0" cy="0"/>
        </a:xfrm>
      </p:grpSpPr>
      <p:sp>
        <p:nvSpPr>
          <p:cNvPr name="Freeform 2" id="2"/>
          <p:cNvSpPr/>
          <p:nvPr/>
        </p:nvSpPr>
        <p:spPr>
          <a:xfrm flipH="false" flipV="false" rot="0">
            <a:off x="1494303" y="1044544"/>
            <a:ext cx="14002571" cy="8331530"/>
          </a:xfrm>
          <a:custGeom>
            <a:avLst/>
            <a:gdLst/>
            <a:ahLst/>
            <a:cxnLst/>
            <a:rect r="r" b="b" t="t" l="l"/>
            <a:pathLst>
              <a:path h="8331530" w="14002571">
                <a:moveTo>
                  <a:pt x="0" y="0"/>
                </a:moveTo>
                <a:lnTo>
                  <a:pt x="14002571" y="0"/>
                </a:lnTo>
                <a:lnTo>
                  <a:pt x="14002571" y="8331529"/>
                </a:lnTo>
                <a:lnTo>
                  <a:pt x="0" y="8331529"/>
                </a:lnTo>
                <a:lnTo>
                  <a:pt x="0" y="0"/>
                </a:lnTo>
                <a:close/>
              </a:path>
            </a:pathLst>
          </a:custGeom>
          <a:blipFill>
            <a:blip r:embed="rId2"/>
            <a:stretch>
              <a:fillRect l="0" t="0" r="0" b="0"/>
            </a:stretch>
          </a:blipFill>
        </p:spPr>
      </p:sp>
      <p:sp>
        <p:nvSpPr>
          <p:cNvPr name="TextBox 3" id="3"/>
          <p:cNvSpPr txBox="true"/>
          <p:nvPr/>
        </p:nvSpPr>
        <p:spPr>
          <a:xfrm rot="0">
            <a:off x="2474495" y="105783"/>
            <a:ext cx="13339010" cy="542925"/>
          </a:xfrm>
          <a:prstGeom prst="rect">
            <a:avLst/>
          </a:prstGeom>
        </p:spPr>
        <p:txBody>
          <a:bodyPr anchor="t" rtlCol="false" tIns="0" lIns="0" bIns="0" rIns="0">
            <a:spAutoFit/>
          </a:bodyPr>
          <a:lstStyle/>
          <a:p>
            <a:pPr algn="l">
              <a:lnSpc>
                <a:spcPts val="4200"/>
              </a:lnSpc>
            </a:pPr>
            <a:r>
              <a:rPr lang="en-US" b="true" sz="3500" spc="70">
                <a:solidFill>
                  <a:srgbClr val="000000"/>
                </a:solidFill>
                <a:latin typeface="Fraunces Heavy"/>
                <a:ea typeface="Fraunces Heavy"/>
                <a:cs typeface="Fraunces Heavy"/>
                <a:sym typeface="Fraunces Heavy"/>
              </a:rPr>
              <a:t>1.2 WHO ARE OUR PARTICPANTS?</a:t>
            </a:r>
          </a:p>
        </p:txBody>
      </p:sp>
      <p:sp>
        <p:nvSpPr>
          <p:cNvPr name="TextBox 4" id="4"/>
          <p:cNvSpPr txBox="true"/>
          <p:nvPr/>
        </p:nvSpPr>
        <p:spPr>
          <a:xfrm rot="0">
            <a:off x="12227872" y="361919"/>
            <a:ext cx="5399225" cy="1289050"/>
          </a:xfrm>
          <a:prstGeom prst="rect">
            <a:avLst/>
          </a:prstGeom>
        </p:spPr>
        <p:txBody>
          <a:bodyPr anchor="t" rtlCol="false" tIns="0" lIns="0" bIns="0" rIns="0">
            <a:spAutoFit/>
          </a:bodyPr>
          <a:lstStyle/>
          <a:p>
            <a:pPr algn="r">
              <a:lnSpc>
                <a:spcPts val="10400"/>
              </a:lnSpc>
            </a:pPr>
            <a:r>
              <a:rPr lang="en-US" b="true" sz="8000" spc="160">
                <a:solidFill>
                  <a:srgbClr val="000000"/>
                </a:solidFill>
                <a:latin typeface="Fraunces Heavy"/>
                <a:ea typeface="Fraunces Heavy"/>
                <a:cs typeface="Fraunces Heavy"/>
                <a:sym typeface="Fraunces Heavy"/>
              </a:rPr>
              <a:t>01.</a:t>
            </a:r>
          </a:p>
        </p:txBody>
      </p:sp>
    </p:spTree>
  </p:cSld>
  <p:clrMapOvr>
    <a:masterClrMapping/>
  </p:clrMapOvr>
  <p:transition spd="slow">
    <p:fade/>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9BCCFF"/>
        </a:solidFill>
      </p:bgPr>
    </p:bg>
    <p:spTree>
      <p:nvGrpSpPr>
        <p:cNvPr id="1" name=""/>
        <p:cNvGrpSpPr/>
        <p:nvPr/>
      </p:nvGrpSpPr>
      <p:grpSpPr>
        <a:xfrm>
          <a:off x="0" y="0"/>
          <a:ext cx="0" cy="0"/>
          <a:chOff x="0" y="0"/>
          <a:chExt cx="0" cy="0"/>
        </a:xfrm>
      </p:grpSpPr>
      <p:sp>
        <p:nvSpPr>
          <p:cNvPr name="TextBox 2" id="2"/>
          <p:cNvSpPr txBox="true"/>
          <p:nvPr/>
        </p:nvSpPr>
        <p:spPr>
          <a:xfrm rot="0">
            <a:off x="11610955" y="7188510"/>
            <a:ext cx="5648345" cy="651510"/>
          </a:xfrm>
          <a:prstGeom prst="rect">
            <a:avLst/>
          </a:prstGeom>
        </p:spPr>
        <p:txBody>
          <a:bodyPr anchor="t" rtlCol="false" tIns="0" lIns="0" bIns="0" rIns="0">
            <a:spAutoFit/>
          </a:bodyPr>
          <a:lstStyle/>
          <a:p>
            <a:pPr algn="l">
              <a:lnSpc>
                <a:spcPts val="5040"/>
              </a:lnSpc>
              <a:spcBef>
                <a:spcPct val="0"/>
              </a:spcBef>
            </a:pPr>
            <a:r>
              <a:rPr lang="en-US" b="true" sz="3600" spc="72">
                <a:solidFill>
                  <a:srgbClr val="158E2C"/>
                </a:solidFill>
                <a:latin typeface="Telegraf Bold"/>
                <a:ea typeface="Telegraf Bold"/>
                <a:cs typeface="Telegraf Bold"/>
                <a:sym typeface="Telegraf Bold"/>
              </a:rPr>
              <a:t>@CANVACORP</a:t>
            </a:r>
          </a:p>
        </p:txBody>
      </p:sp>
      <p:sp>
        <p:nvSpPr>
          <p:cNvPr name="Freeform 3" id="3"/>
          <p:cNvSpPr/>
          <p:nvPr/>
        </p:nvSpPr>
        <p:spPr>
          <a:xfrm flipH="false" flipV="false" rot="0">
            <a:off x="589357" y="1028700"/>
            <a:ext cx="15519829" cy="9161918"/>
          </a:xfrm>
          <a:custGeom>
            <a:avLst/>
            <a:gdLst/>
            <a:ahLst/>
            <a:cxnLst/>
            <a:rect r="r" b="b" t="t" l="l"/>
            <a:pathLst>
              <a:path h="9161918" w="15519829">
                <a:moveTo>
                  <a:pt x="0" y="0"/>
                </a:moveTo>
                <a:lnTo>
                  <a:pt x="15519829" y="0"/>
                </a:lnTo>
                <a:lnTo>
                  <a:pt x="15519829" y="9161918"/>
                </a:lnTo>
                <a:lnTo>
                  <a:pt x="0" y="9161918"/>
                </a:lnTo>
                <a:lnTo>
                  <a:pt x="0" y="0"/>
                </a:lnTo>
                <a:close/>
              </a:path>
            </a:pathLst>
          </a:custGeom>
          <a:blipFill>
            <a:blip r:embed="rId2"/>
            <a:stretch>
              <a:fillRect l="-2970" t="-2328" r="0" b="-2328"/>
            </a:stretch>
          </a:blipFill>
        </p:spPr>
      </p:sp>
      <p:sp>
        <p:nvSpPr>
          <p:cNvPr name="TextBox 4" id="4"/>
          <p:cNvSpPr txBox="true"/>
          <p:nvPr/>
        </p:nvSpPr>
        <p:spPr>
          <a:xfrm rot="0">
            <a:off x="105890" y="209550"/>
            <a:ext cx="18076219" cy="495300"/>
          </a:xfrm>
          <a:prstGeom prst="rect">
            <a:avLst/>
          </a:prstGeom>
        </p:spPr>
        <p:txBody>
          <a:bodyPr anchor="t" rtlCol="false" tIns="0" lIns="0" bIns="0" rIns="0">
            <a:spAutoFit/>
          </a:bodyPr>
          <a:lstStyle/>
          <a:p>
            <a:pPr algn="l">
              <a:lnSpc>
                <a:spcPts val="3960"/>
              </a:lnSpc>
            </a:pPr>
            <a:r>
              <a:rPr lang="en-US" b="true" sz="3300" spc="66">
                <a:solidFill>
                  <a:srgbClr val="000000"/>
                </a:solidFill>
                <a:latin typeface="Fraunces Heavy"/>
                <a:ea typeface="Fraunces Heavy"/>
                <a:cs typeface="Fraunces Heavy"/>
                <a:sym typeface="Fraunces Heavy"/>
              </a:rPr>
              <a:t>  1.3 WHAT ARE THE PROGRAMMING LANGUAGES USED ON REGULAR BASIS?</a:t>
            </a:r>
          </a:p>
        </p:txBody>
      </p:sp>
      <p:sp>
        <p:nvSpPr>
          <p:cNvPr name="TextBox 5" id="5"/>
          <p:cNvSpPr txBox="true"/>
          <p:nvPr/>
        </p:nvSpPr>
        <p:spPr>
          <a:xfrm rot="0">
            <a:off x="12352031" y="985241"/>
            <a:ext cx="5399225" cy="1289050"/>
          </a:xfrm>
          <a:prstGeom prst="rect">
            <a:avLst/>
          </a:prstGeom>
        </p:spPr>
        <p:txBody>
          <a:bodyPr anchor="t" rtlCol="false" tIns="0" lIns="0" bIns="0" rIns="0">
            <a:spAutoFit/>
          </a:bodyPr>
          <a:lstStyle/>
          <a:p>
            <a:pPr algn="r">
              <a:lnSpc>
                <a:spcPts val="10400"/>
              </a:lnSpc>
            </a:pPr>
            <a:r>
              <a:rPr lang="en-US" b="true" sz="8000" spc="160">
                <a:solidFill>
                  <a:srgbClr val="000000"/>
                </a:solidFill>
                <a:latin typeface="Fraunces Heavy"/>
                <a:ea typeface="Fraunces Heavy"/>
                <a:cs typeface="Fraunces Heavy"/>
                <a:sym typeface="Fraunces Heavy"/>
              </a:rPr>
              <a:t>01.</a:t>
            </a:r>
          </a:p>
        </p:txBody>
      </p:sp>
    </p:spTree>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DAGgXngWg0Q</dc:identifier>
  <dcterms:modified xsi:type="dcterms:W3CDTF">2011-08-01T06:04:30Z</dcterms:modified>
  <cp:revision>1</cp:revision>
  <dc:title>Copy of Data Science Slides</dc:title>
</cp:coreProperties>
</file>