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Brice BoldCondensed" charset="1" panose="00000000000000000000"/>
      <p:regular r:id="rId16"/>
    </p:embeddedFont>
    <p:embeddedFont>
      <p:font typeface="Garet Bold" charset="1" panose="00000000000000000000"/>
      <p:regular r:id="rId17"/>
    </p:embeddedFont>
    <p:embeddedFont>
      <p:font typeface="Garet" charset="1" panose="00000000000000000000"/>
      <p:regular r:id="rId18"/>
    </p:embeddedFont>
    <p:embeddedFont>
      <p:font typeface="Open Sauce Bold" charset="1" panose="00000800000000000000"/>
      <p:regular r:id="rId19"/>
    </p:embeddedFont>
    <p:embeddedFont>
      <p:font typeface="Red Hat Display" charset="1" panose="02010503040201060303"/>
      <p:regular r:id="rId20"/>
    </p:embeddedFont>
    <p:embeddedFont>
      <p:font typeface="Open Sauce" charset="1" panose="00000500000000000000"/>
      <p:regular r:id="rId21"/>
    </p:embeddedFont>
    <p:embeddedFont>
      <p:font typeface="Red Hat Display Bold" charset="1" panose="02010803040201060303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AF7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36731" y="-344819"/>
            <a:ext cx="1678087" cy="3545859"/>
            <a:chOff x="0" y="0"/>
            <a:chExt cx="441965" cy="9338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1965" cy="933889"/>
            </a:xfrm>
            <a:custGeom>
              <a:avLst/>
              <a:gdLst/>
              <a:ahLst/>
              <a:cxnLst/>
              <a:rect r="r" b="b" t="t" l="l"/>
              <a:pathLst>
                <a:path h="933889" w="441965">
                  <a:moveTo>
                    <a:pt x="0" y="0"/>
                  </a:moveTo>
                  <a:lnTo>
                    <a:pt x="441965" y="0"/>
                  </a:lnTo>
                  <a:lnTo>
                    <a:pt x="441965" y="933889"/>
                  </a:lnTo>
                  <a:lnTo>
                    <a:pt x="0" y="933889"/>
                  </a:lnTo>
                  <a:close/>
                </a:path>
              </a:pathLst>
            </a:custGeom>
            <a:solidFill>
              <a:srgbClr val="FDFAE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1965" cy="9719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 rot="0">
            <a:off x="1336731" y="3620868"/>
            <a:ext cx="1678087" cy="0"/>
          </a:xfrm>
          <a:prstGeom prst="line">
            <a:avLst/>
          </a:prstGeom>
          <a:ln cap="flat" w="114300">
            <a:solidFill>
              <a:srgbClr val="FDFAEC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9886916" y="0"/>
            <a:ext cx="8948271" cy="10287000"/>
            <a:chOff x="0" y="0"/>
            <a:chExt cx="2356746" cy="27093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356746" cy="2709333"/>
            </a:xfrm>
            <a:custGeom>
              <a:avLst/>
              <a:gdLst/>
              <a:ahLst/>
              <a:cxnLst/>
              <a:rect r="r" b="b" t="t" l="l"/>
              <a:pathLst>
                <a:path h="2709333" w="2356746">
                  <a:moveTo>
                    <a:pt x="0" y="0"/>
                  </a:moveTo>
                  <a:lnTo>
                    <a:pt x="2356746" y="0"/>
                  </a:lnTo>
                  <a:lnTo>
                    <a:pt x="235674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DFAE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2356746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24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9886916" y="4157819"/>
            <a:ext cx="9199521" cy="6129181"/>
          </a:xfrm>
          <a:custGeom>
            <a:avLst/>
            <a:gdLst/>
            <a:ahLst/>
            <a:cxnLst/>
            <a:rect r="r" b="b" t="t" l="l"/>
            <a:pathLst>
              <a:path h="6129181" w="9199521">
                <a:moveTo>
                  <a:pt x="0" y="0"/>
                </a:moveTo>
                <a:lnTo>
                  <a:pt x="9199521" y="0"/>
                </a:lnTo>
                <a:lnTo>
                  <a:pt x="9199521" y="6129181"/>
                </a:lnTo>
                <a:lnTo>
                  <a:pt x="0" y="61291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336731" y="4391359"/>
            <a:ext cx="7164579" cy="98197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63"/>
              </a:lnSpc>
            </a:pPr>
            <a:r>
              <a:rPr lang="en-US" sz="6469" spc="-155">
                <a:solidFill>
                  <a:srgbClr val="000000"/>
                </a:solidFill>
                <a:latin typeface="Brice BoldCondensed"/>
                <a:ea typeface="Brice BoldCondensed"/>
                <a:cs typeface="Brice BoldCondensed"/>
                <a:sym typeface="Brice BoldCondensed"/>
              </a:rPr>
              <a:t>DECODING KICKSTARTER: DATA-DRIVEN STRATEGIES FOR CAMPAIGN SUCCESS</a:t>
            </a:r>
          </a:p>
          <a:p>
            <a:pPr algn="l">
              <a:lnSpc>
                <a:spcPts val="7763"/>
              </a:lnSpc>
            </a:pPr>
          </a:p>
          <a:p>
            <a:pPr algn="l">
              <a:lnSpc>
                <a:spcPts val="7763"/>
              </a:lnSpc>
            </a:pPr>
          </a:p>
          <a:p>
            <a:pPr algn="l">
              <a:lnSpc>
                <a:spcPts val="7763"/>
              </a:lnSpc>
            </a:pPr>
          </a:p>
          <a:p>
            <a:pPr algn="l">
              <a:lnSpc>
                <a:spcPts val="7763"/>
              </a:lnSpc>
            </a:pPr>
          </a:p>
          <a:p>
            <a:pPr algn="l">
              <a:lnSpc>
                <a:spcPts val="7763"/>
              </a:lnSpc>
            </a:pPr>
          </a:p>
          <a:p>
            <a:pPr algn="l">
              <a:lnSpc>
                <a:spcPts val="7763"/>
              </a:lnSpc>
            </a:pPr>
          </a:p>
          <a:p>
            <a:pPr algn="l">
              <a:lnSpc>
                <a:spcPts val="7763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336731" y="7963086"/>
            <a:ext cx="7330236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132">
                <a:solidFill>
                  <a:srgbClr val="000000"/>
                </a:solidFill>
                <a:latin typeface="Brice BoldCondensed"/>
                <a:ea typeface="Brice BoldCondensed"/>
                <a:cs typeface="Brice BoldCondensed"/>
                <a:sym typeface="Brice BoldCondensed"/>
              </a:rPr>
              <a:t>DONE BY : </a:t>
            </a:r>
            <a:r>
              <a:rPr lang="en-US" sz="2499" spc="132" b="true">
                <a:solidFill>
                  <a:srgbClr val="000000"/>
                </a:solidFill>
                <a:latin typeface="Brice BoldCondensed"/>
                <a:ea typeface="Brice BoldCondensed"/>
                <a:cs typeface="Brice BoldCondensed"/>
                <a:sym typeface="Brice BoldCondensed"/>
              </a:rPr>
              <a:t>Eman Aljowair  &amp;  Raghad  Rashed  &amp;  Zainab Qambr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02AF7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6761448"/>
            <a:chOff x="0" y="0"/>
            <a:chExt cx="4816593" cy="17807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780793"/>
            </a:xfrm>
            <a:custGeom>
              <a:avLst/>
              <a:gdLst/>
              <a:ahLst/>
              <a:cxnLst/>
              <a:rect r="r" b="b" t="t" l="l"/>
              <a:pathLst>
                <a:path h="178079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780793"/>
                  </a:lnTo>
                  <a:lnTo>
                    <a:pt x="0" y="1780793"/>
                  </a:lnTo>
                  <a:close/>
                </a:path>
              </a:pathLst>
            </a:custGeom>
            <a:solidFill>
              <a:srgbClr val="FDFAE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18284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24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rot="0">
            <a:off x="1375289" y="6675723"/>
            <a:ext cx="1909944" cy="0"/>
          </a:xfrm>
          <a:prstGeom prst="line">
            <a:avLst/>
          </a:prstGeom>
          <a:ln cap="flat" w="1714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0">
            <a:off x="5948167" y="6675723"/>
            <a:ext cx="1909944" cy="0"/>
          </a:xfrm>
          <a:prstGeom prst="line">
            <a:avLst/>
          </a:prstGeom>
          <a:ln cap="flat" w="1714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rot="0">
            <a:off x="10517757" y="6675723"/>
            <a:ext cx="1909944" cy="0"/>
          </a:xfrm>
          <a:prstGeom prst="line">
            <a:avLst/>
          </a:prstGeom>
          <a:ln cap="flat" w="1714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rot="0">
            <a:off x="15087348" y="6675723"/>
            <a:ext cx="1909944" cy="0"/>
          </a:xfrm>
          <a:prstGeom prst="line">
            <a:avLst/>
          </a:prstGeom>
          <a:ln cap="flat" w="1714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0">
            <a:off x="15495008" y="-487853"/>
            <a:ext cx="1764292" cy="3868576"/>
            <a:chOff x="0" y="0"/>
            <a:chExt cx="464670" cy="101888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64670" cy="1018884"/>
            </a:xfrm>
            <a:custGeom>
              <a:avLst/>
              <a:gdLst/>
              <a:ahLst/>
              <a:cxnLst/>
              <a:rect r="r" b="b" t="t" l="l"/>
              <a:pathLst>
                <a:path h="1018884" w="464670">
                  <a:moveTo>
                    <a:pt x="0" y="0"/>
                  </a:moveTo>
                  <a:lnTo>
                    <a:pt x="464670" y="0"/>
                  </a:lnTo>
                  <a:lnTo>
                    <a:pt x="464670" y="1018884"/>
                  </a:lnTo>
                  <a:lnTo>
                    <a:pt x="0" y="101888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464670" cy="10665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24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1560898" y="4015048"/>
            <a:ext cx="2665690" cy="1121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86"/>
              </a:lnSpc>
            </a:pPr>
            <a:r>
              <a:rPr lang="en-US" sz="6490" spc="-155">
                <a:solidFill>
                  <a:srgbClr val="000000"/>
                </a:solidFill>
                <a:latin typeface="Brice BoldCondensed"/>
                <a:ea typeface="Brice BoldCondensed"/>
                <a:cs typeface="Brice BoldCondensed"/>
                <a:sym typeface="Brice BoldCondense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AF7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-110431">
            <a:off x="609831" y="2883190"/>
            <a:ext cx="4749725" cy="1022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28"/>
              </a:lnSpc>
            </a:pPr>
            <a:r>
              <a:rPr lang="en-US" b="true" sz="6527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IDEA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25032" y="1272993"/>
            <a:ext cx="4749725" cy="1022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28"/>
              </a:lnSpc>
            </a:pPr>
            <a:r>
              <a:rPr lang="en-US" sz="6527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CONTENT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9144000" y="2235119"/>
            <a:ext cx="8115300" cy="1746962"/>
            <a:chOff x="0" y="0"/>
            <a:chExt cx="2137363" cy="46010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37363" cy="460105"/>
            </a:xfrm>
            <a:custGeom>
              <a:avLst/>
              <a:gdLst/>
              <a:ahLst/>
              <a:cxnLst/>
              <a:rect r="r" b="b" t="t" l="l"/>
              <a:pathLst>
                <a:path h="460105" w="2137363">
                  <a:moveTo>
                    <a:pt x="33390" y="0"/>
                  </a:moveTo>
                  <a:lnTo>
                    <a:pt x="2103973" y="0"/>
                  </a:lnTo>
                  <a:cubicBezTo>
                    <a:pt x="2112829" y="0"/>
                    <a:pt x="2121321" y="3518"/>
                    <a:pt x="2127583" y="9780"/>
                  </a:cubicBezTo>
                  <a:cubicBezTo>
                    <a:pt x="2133845" y="16041"/>
                    <a:pt x="2137363" y="24534"/>
                    <a:pt x="2137363" y="33390"/>
                  </a:cubicBezTo>
                  <a:lnTo>
                    <a:pt x="2137363" y="426716"/>
                  </a:lnTo>
                  <a:cubicBezTo>
                    <a:pt x="2137363" y="435571"/>
                    <a:pt x="2133845" y="444064"/>
                    <a:pt x="2127583" y="450326"/>
                  </a:cubicBezTo>
                  <a:cubicBezTo>
                    <a:pt x="2121321" y="456588"/>
                    <a:pt x="2112829" y="460105"/>
                    <a:pt x="2103973" y="460105"/>
                  </a:cubicBezTo>
                  <a:lnTo>
                    <a:pt x="33390" y="460105"/>
                  </a:lnTo>
                  <a:cubicBezTo>
                    <a:pt x="24534" y="460105"/>
                    <a:pt x="16041" y="456588"/>
                    <a:pt x="9780" y="450326"/>
                  </a:cubicBezTo>
                  <a:cubicBezTo>
                    <a:pt x="3518" y="444064"/>
                    <a:pt x="0" y="435571"/>
                    <a:pt x="0" y="426716"/>
                  </a:cubicBezTo>
                  <a:lnTo>
                    <a:pt x="0" y="33390"/>
                  </a:lnTo>
                  <a:cubicBezTo>
                    <a:pt x="0" y="24534"/>
                    <a:pt x="3518" y="16041"/>
                    <a:pt x="9780" y="9780"/>
                  </a:cubicBezTo>
                  <a:cubicBezTo>
                    <a:pt x="16041" y="3518"/>
                    <a:pt x="24534" y="0"/>
                    <a:pt x="33390" y="0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solidFill>
                <a:srgbClr val="000000"/>
              </a:solidFill>
              <a:prstDash val="dash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2137363" cy="5077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03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8928202" y="4262118"/>
            <a:ext cx="8331098" cy="1746962"/>
            <a:chOff x="0" y="0"/>
            <a:chExt cx="2194199" cy="46010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194199" cy="460105"/>
            </a:xfrm>
            <a:custGeom>
              <a:avLst/>
              <a:gdLst/>
              <a:ahLst/>
              <a:cxnLst/>
              <a:rect r="r" b="b" t="t" l="l"/>
              <a:pathLst>
                <a:path h="460105" w="2194199">
                  <a:moveTo>
                    <a:pt x="32525" y="0"/>
                  </a:moveTo>
                  <a:lnTo>
                    <a:pt x="2161674" y="0"/>
                  </a:lnTo>
                  <a:cubicBezTo>
                    <a:pt x="2170300" y="0"/>
                    <a:pt x="2178573" y="3427"/>
                    <a:pt x="2184672" y="9526"/>
                  </a:cubicBezTo>
                  <a:cubicBezTo>
                    <a:pt x="2190772" y="15626"/>
                    <a:pt x="2194199" y="23899"/>
                    <a:pt x="2194199" y="32525"/>
                  </a:cubicBezTo>
                  <a:lnTo>
                    <a:pt x="2194199" y="427581"/>
                  </a:lnTo>
                  <a:cubicBezTo>
                    <a:pt x="2194199" y="436207"/>
                    <a:pt x="2190772" y="444479"/>
                    <a:pt x="2184672" y="450579"/>
                  </a:cubicBezTo>
                  <a:cubicBezTo>
                    <a:pt x="2178573" y="456679"/>
                    <a:pt x="2170300" y="460105"/>
                    <a:pt x="2161674" y="460105"/>
                  </a:cubicBezTo>
                  <a:lnTo>
                    <a:pt x="32525" y="460105"/>
                  </a:lnTo>
                  <a:cubicBezTo>
                    <a:pt x="23899" y="460105"/>
                    <a:pt x="15626" y="456679"/>
                    <a:pt x="9526" y="450579"/>
                  </a:cubicBezTo>
                  <a:cubicBezTo>
                    <a:pt x="3427" y="444479"/>
                    <a:pt x="0" y="436207"/>
                    <a:pt x="0" y="427581"/>
                  </a:cubicBezTo>
                  <a:lnTo>
                    <a:pt x="0" y="32525"/>
                  </a:lnTo>
                  <a:cubicBezTo>
                    <a:pt x="0" y="23899"/>
                    <a:pt x="3427" y="15626"/>
                    <a:pt x="9526" y="9526"/>
                  </a:cubicBezTo>
                  <a:cubicBezTo>
                    <a:pt x="15626" y="3427"/>
                    <a:pt x="23899" y="0"/>
                    <a:pt x="32525" y="0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solidFill>
                <a:srgbClr val="000000"/>
              </a:solidFill>
              <a:prstDash val="dash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2194199" cy="5077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03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8928202" y="6228155"/>
            <a:ext cx="8331098" cy="1746962"/>
            <a:chOff x="0" y="0"/>
            <a:chExt cx="2194199" cy="46010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194199" cy="460105"/>
            </a:xfrm>
            <a:custGeom>
              <a:avLst/>
              <a:gdLst/>
              <a:ahLst/>
              <a:cxnLst/>
              <a:rect r="r" b="b" t="t" l="l"/>
              <a:pathLst>
                <a:path h="460105" w="2194199">
                  <a:moveTo>
                    <a:pt x="32525" y="0"/>
                  </a:moveTo>
                  <a:lnTo>
                    <a:pt x="2161674" y="0"/>
                  </a:lnTo>
                  <a:cubicBezTo>
                    <a:pt x="2170300" y="0"/>
                    <a:pt x="2178573" y="3427"/>
                    <a:pt x="2184672" y="9526"/>
                  </a:cubicBezTo>
                  <a:cubicBezTo>
                    <a:pt x="2190772" y="15626"/>
                    <a:pt x="2194199" y="23899"/>
                    <a:pt x="2194199" y="32525"/>
                  </a:cubicBezTo>
                  <a:lnTo>
                    <a:pt x="2194199" y="427581"/>
                  </a:lnTo>
                  <a:cubicBezTo>
                    <a:pt x="2194199" y="436207"/>
                    <a:pt x="2190772" y="444479"/>
                    <a:pt x="2184672" y="450579"/>
                  </a:cubicBezTo>
                  <a:cubicBezTo>
                    <a:pt x="2178573" y="456679"/>
                    <a:pt x="2170300" y="460105"/>
                    <a:pt x="2161674" y="460105"/>
                  </a:cubicBezTo>
                  <a:lnTo>
                    <a:pt x="32525" y="460105"/>
                  </a:lnTo>
                  <a:cubicBezTo>
                    <a:pt x="23899" y="460105"/>
                    <a:pt x="15626" y="456679"/>
                    <a:pt x="9526" y="450579"/>
                  </a:cubicBezTo>
                  <a:cubicBezTo>
                    <a:pt x="3427" y="444479"/>
                    <a:pt x="0" y="436207"/>
                    <a:pt x="0" y="427581"/>
                  </a:cubicBezTo>
                  <a:lnTo>
                    <a:pt x="0" y="32525"/>
                  </a:lnTo>
                  <a:cubicBezTo>
                    <a:pt x="0" y="23899"/>
                    <a:pt x="3427" y="15626"/>
                    <a:pt x="9526" y="9526"/>
                  </a:cubicBezTo>
                  <a:cubicBezTo>
                    <a:pt x="15626" y="3427"/>
                    <a:pt x="23899" y="0"/>
                    <a:pt x="32525" y="0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solidFill>
                <a:srgbClr val="000000"/>
              </a:solidFill>
              <a:prstDash val="dash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2194199" cy="5077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03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8431237" y="2672388"/>
            <a:ext cx="993931" cy="993931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94730" y="0"/>
                  </a:moveTo>
                  <a:lnTo>
                    <a:pt x="618070" y="0"/>
                  </a:lnTo>
                  <a:cubicBezTo>
                    <a:pt x="669716" y="0"/>
                    <a:pt x="719246" y="20516"/>
                    <a:pt x="755765" y="57035"/>
                  </a:cubicBezTo>
                  <a:cubicBezTo>
                    <a:pt x="792284" y="93554"/>
                    <a:pt x="812800" y="143084"/>
                    <a:pt x="812800" y="194730"/>
                  </a:cubicBezTo>
                  <a:lnTo>
                    <a:pt x="812800" y="618070"/>
                  </a:lnTo>
                  <a:cubicBezTo>
                    <a:pt x="812800" y="669716"/>
                    <a:pt x="792284" y="719246"/>
                    <a:pt x="755765" y="755765"/>
                  </a:cubicBezTo>
                  <a:cubicBezTo>
                    <a:pt x="719246" y="792284"/>
                    <a:pt x="669716" y="812800"/>
                    <a:pt x="618070" y="812800"/>
                  </a:cubicBezTo>
                  <a:lnTo>
                    <a:pt x="194730" y="812800"/>
                  </a:lnTo>
                  <a:cubicBezTo>
                    <a:pt x="143084" y="812800"/>
                    <a:pt x="93554" y="792284"/>
                    <a:pt x="57035" y="755765"/>
                  </a:cubicBezTo>
                  <a:cubicBezTo>
                    <a:pt x="20516" y="719246"/>
                    <a:pt x="0" y="669716"/>
                    <a:pt x="0" y="618070"/>
                  </a:cubicBezTo>
                  <a:lnTo>
                    <a:pt x="0" y="194730"/>
                  </a:lnTo>
                  <a:cubicBezTo>
                    <a:pt x="0" y="143084"/>
                    <a:pt x="20516" y="93554"/>
                    <a:pt x="57035" y="57035"/>
                  </a:cubicBezTo>
                  <a:cubicBezTo>
                    <a:pt x="93554" y="20516"/>
                    <a:pt x="143084" y="0"/>
                    <a:pt x="19473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85725"/>
              <a:ext cx="812800" cy="8985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879"/>
                </a:lnSpc>
              </a:pPr>
              <a:r>
                <a:rPr lang="en-US" b="true" sz="4199">
                  <a:solidFill>
                    <a:srgbClr val="FFFFFF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01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8431237" y="4638634"/>
            <a:ext cx="993931" cy="993931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94730" y="0"/>
                  </a:moveTo>
                  <a:lnTo>
                    <a:pt x="618070" y="0"/>
                  </a:lnTo>
                  <a:cubicBezTo>
                    <a:pt x="669716" y="0"/>
                    <a:pt x="719246" y="20516"/>
                    <a:pt x="755765" y="57035"/>
                  </a:cubicBezTo>
                  <a:cubicBezTo>
                    <a:pt x="792284" y="93554"/>
                    <a:pt x="812800" y="143084"/>
                    <a:pt x="812800" y="194730"/>
                  </a:cubicBezTo>
                  <a:lnTo>
                    <a:pt x="812800" y="618070"/>
                  </a:lnTo>
                  <a:cubicBezTo>
                    <a:pt x="812800" y="669716"/>
                    <a:pt x="792284" y="719246"/>
                    <a:pt x="755765" y="755765"/>
                  </a:cubicBezTo>
                  <a:cubicBezTo>
                    <a:pt x="719246" y="792284"/>
                    <a:pt x="669716" y="812800"/>
                    <a:pt x="618070" y="812800"/>
                  </a:cubicBezTo>
                  <a:lnTo>
                    <a:pt x="194730" y="812800"/>
                  </a:lnTo>
                  <a:cubicBezTo>
                    <a:pt x="143084" y="812800"/>
                    <a:pt x="93554" y="792284"/>
                    <a:pt x="57035" y="755765"/>
                  </a:cubicBezTo>
                  <a:cubicBezTo>
                    <a:pt x="20516" y="719246"/>
                    <a:pt x="0" y="669716"/>
                    <a:pt x="0" y="618070"/>
                  </a:cubicBezTo>
                  <a:lnTo>
                    <a:pt x="0" y="194730"/>
                  </a:lnTo>
                  <a:cubicBezTo>
                    <a:pt x="0" y="143084"/>
                    <a:pt x="20516" y="93554"/>
                    <a:pt x="57035" y="57035"/>
                  </a:cubicBezTo>
                  <a:cubicBezTo>
                    <a:pt x="93554" y="20516"/>
                    <a:pt x="143084" y="0"/>
                    <a:pt x="19473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85725"/>
              <a:ext cx="812800" cy="8985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879"/>
                </a:lnSpc>
              </a:pPr>
              <a:r>
                <a:rPr lang="en-US" b="true" sz="4199">
                  <a:solidFill>
                    <a:srgbClr val="FFFFFF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02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8431237" y="6604671"/>
            <a:ext cx="993931" cy="993931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94730" y="0"/>
                  </a:moveTo>
                  <a:lnTo>
                    <a:pt x="618070" y="0"/>
                  </a:lnTo>
                  <a:cubicBezTo>
                    <a:pt x="669716" y="0"/>
                    <a:pt x="719246" y="20516"/>
                    <a:pt x="755765" y="57035"/>
                  </a:cubicBezTo>
                  <a:cubicBezTo>
                    <a:pt x="792284" y="93554"/>
                    <a:pt x="812800" y="143084"/>
                    <a:pt x="812800" y="194730"/>
                  </a:cubicBezTo>
                  <a:lnTo>
                    <a:pt x="812800" y="618070"/>
                  </a:lnTo>
                  <a:cubicBezTo>
                    <a:pt x="812800" y="669716"/>
                    <a:pt x="792284" y="719246"/>
                    <a:pt x="755765" y="755765"/>
                  </a:cubicBezTo>
                  <a:cubicBezTo>
                    <a:pt x="719246" y="792284"/>
                    <a:pt x="669716" y="812800"/>
                    <a:pt x="618070" y="812800"/>
                  </a:cubicBezTo>
                  <a:lnTo>
                    <a:pt x="194730" y="812800"/>
                  </a:lnTo>
                  <a:cubicBezTo>
                    <a:pt x="143084" y="812800"/>
                    <a:pt x="93554" y="792284"/>
                    <a:pt x="57035" y="755765"/>
                  </a:cubicBezTo>
                  <a:cubicBezTo>
                    <a:pt x="20516" y="719246"/>
                    <a:pt x="0" y="669716"/>
                    <a:pt x="0" y="618070"/>
                  </a:cubicBezTo>
                  <a:lnTo>
                    <a:pt x="0" y="194730"/>
                  </a:lnTo>
                  <a:cubicBezTo>
                    <a:pt x="0" y="143084"/>
                    <a:pt x="20516" y="93554"/>
                    <a:pt x="57035" y="57035"/>
                  </a:cubicBezTo>
                  <a:cubicBezTo>
                    <a:pt x="93554" y="20516"/>
                    <a:pt x="143084" y="0"/>
                    <a:pt x="19473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85725"/>
              <a:ext cx="812800" cy="8985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879"/>
                </a:lnSpc>
              </a:pPr>
              <a:r>
                <a:rPr lang="en-US" b="true" sz="4199">
                  <a:solidFill>
                    <a:srgbClr val="FFFFFF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03</a:t>
              </a:r>
            </a:p>
          </p:txBody>
        </p:sp>
      </p:grpSp>
      <p:sp>
        <p:nvSpPr>
          <p:cNvPr name="Freeform 22" id="22"/>
          <p:cNvSpPr/>
          <p:nvPr/>
        </p:nvSpPr>
        <p:spPr>
          <a:xfrm flipH="true" flipV="false" rot="0">
            <a:off x="4489866" y="4525006"/>
            <a:ext cx="3696587" cy="3779038"/>
          </a:xfrm>
          <a:custGeom>
            <a:avLst/>
            <a:gdLst/>
            <a:ahLst/>
            <a:cxnLst/>
            <a:rect r="r" b="b" t="t" l="l"/>
            <a:pathLst>
              <a:path h="3779038" w="3696587">
                <a:moveTo>
                  <a:pt x="3696587" y="0"/>
                </a:moveTo>
                <a:lnTo>
                  <a:pt x="0" y="0"/>
                </a:lnTo>
                <a:lnTo>
                  <a:pt x="0" y="3779039"/>
                </a:lnTo>
                <a:lnTo>
                  <a:pt x="3696587" y="3779039"/>
                </a:lnTo>
                <a:lnTo>
                  <a:pt x="369658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10153173" y="2750014"/>
            <a:ext cx="6096955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Introduction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045274" y="6328800"/>
            <a:ext cx="6096955" cy="146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Actionable Insights and Recommendation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928202" y="4739640"/>
            <a:ext cx="8331098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Key</a:t>
            </a:r>
            <a:r>
              <a:rPr lang="en-US" sz="420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 Insights &amp; Findings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02AF7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24289"/>
            <a:ext cx="9541799" cy="10287000"/>
            <a:chOff x="0" y="0"/>
            <a:chExt cx="2513066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13066" cy="2709333"/>
            </a:xfrm>
            <a:custGeom>
              <a:avLst/>
              <a:gdLst/>
              <a:ahLst/>
              <a:cxnLst/>
              <a:rect r="r" b="b" t="t" l="l"/>
              <a:pathLst>
                <a:path h="2709333" w="2513066">
                  <a:moveTo>
                    <a:pt x="0" y="0"/>
                  </a:moveTo>
                  <a:lnTo>
                    <a:pt x="2513066" y="0"/>
                  </a:lnTo>
                  <a:lnTo>
                    <a:pt x="251306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513066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24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84007" y="575408"/>
            <a:ext cx="17239528" cy="9087606"/>
            <a:chOff x="0" y="0"/>
            <a:chExt cx="4540452" cy="23934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540452" cy="2393444"/>
            </a:xfrm>
            <a:custGeom>
              <a:avLst/>
              <a:gdLst/>
              <a:ahLst/>
              <a:cxnLst/>
              <a:rect r="r" b="b" t="t" l="l"/>
              <a:pathLst>
                <a:path h="2393444" w="4540452">
                  <a:moveTo>
                    <a:pt x="0" y="0"/>
                  </a:moveTo>
                  <a:lnTo>
                    <a:pt x="4540452" y="0"/>
                  </a:lnTo>
                  <a:lnTo>
                    <a:pt x="4540452" y="2393444"/>
                  </a:lnTo>
                  <a:lnTo>
                    <a:pt x="0" y="2393444"/>
                  </a:lnTo>
                  <a:close/>
                </a:path>
              </a:pathLst>
            </a:custGeom>
            <a:solidFill>
              <a:srgbClr val="FDFAE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540452" cy="24410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24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6731719" y="1261153"/>
            <a:ext cx="5276951" cy="1517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9999" spc="-239">
                <a:solidFill>
                  <a:srgbClr val="000000"/>
                </a:solidFill>
                <a:latin typeface="Brice BoldCondensed"/>
                <a:ea typeface="Brice BoldCondensed"/>
                <a:cs typeface="Brice BoldCondensed"/>
                <a:sym typeface="Brice BoldCondensed"/>
              </a:rPr>
              <a:t>INTRODUCTION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62767" y="3173180"/>
            <a:ext cx="15762466" cy="5090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 spc="-86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Analyzing key factors like </a:t>
            </a:r>
            <a:r>
              <a:rPr lang="en-US" sz="3600" spc="-86">
                <a:solidFill>
                  <a:srgbClr val="FD5515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category</a:t>
            </a:r>
            <a:r>
              <a:rPr lang="en-US" sz="3600" spc="-86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, </a:t>
            </a:r>
            <a:r>
              <a:rPr lang="en-US" sz="3600" spc="-86">
                <a:solidFill>
                  <a:srgbClr val="FD5515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goal amount</a:t>
            </a:r>
            <a:r>
              <a:rPr lang="en-US" sz="3600" spc="-86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, and</a:t>
            </a:r>
            <a:r>
              <a:rPr lang="en-US" sz="3600" spc="-86">
                <a:solidFill>
                  <a:srgbClr val="FD5515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 duration</a:t>
            </a:r>
            <a:r>
              <a:rPr lang="en-US" sz="3600" spc="-86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 to understand what drives funding.</a:t>
            </a:r>
          </a:p>
          <a:p>
            <a:pPr algn="l">
              <a:lnSpc>
                <a:spcPts val="5040"/>
              </a:lnSpc>
            </a:pP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 spc="-86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Identifying patterns in successful campaigns to help creators make informed decisions.</a:t>
            </a:r>
          </a:p>
          <a:p>
            <a:pPr algn="l">
              <a:lnSpc>
                <a:spcPts val="5040"/>
              </a:lnSpc>
            </a:pPr>
          </a:p>
          <a:p>
            <a:pPr algn="l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AF7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270959" y="4600989"/>
            <a:ext cx="7340600" cy="3816350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3" id="3"/>
          <p:cNvSpPr/>
          <p:nvPr/>
        </p:nvSpPr>
        <p:spPr>
          <a:xfrm rot="0">
            <a:off x="9386259" y="4600989"/>
            <a:ext cx="7340600" cy="3816350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Freeform 4" id="4"/>
          <p:cNvSpPr/>
          <p:nvPr/>
        </p:nvSpPr>
        <p:spPr>
          <a:xfrm flipH="false" flipV="false" rot="0">
            <a:off x="6636901" y="5732826"/>
            <a:ext cx="4629150" cy="4114800"/>
          </a:xfrm>
          <a:custGeom>
            <a:avLst/>
            <a:gdLst/>
            <a:ahLst/>
            <a:cxnLst/>
            <a:rect r="r" b="b" t="t" l="l"/>
            <a:pathLst>
              <a:path h="4114800" w="4629150">
                <a:moveTo>
                  <a:pt x="0" y="0"/>
                </a:moveTo>
                <a:lnTo>
                  <a:pt x="4629150" y="0"/>
                </a:lnTo>
                <a:lnTo>
                  <a:pt x="46291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402612" y="0"/>
            <a:ext cx="5413375" cy="3256105"/>
          </a:xfrm>
          <a:custGeom>
            <a:avLst/>
            <a:gdLst/>
            <a:ahLst/>
            <a:cxnLst/>
            <a:rect r="r" b="b" t="t" l="l"/>
            <a:pathLst>
              <a:path h="3256105" w="5413375">
                <a:moveTo>
                  <a:pt x="0" y="0"/>
                </a:moveTo>
                <a:lnTo>
                  <a:pt x="5413375" y="0"/>
                </a:lnTo>
                <a:lnTo>
                  <a:pt x="5413375" y="3256105"/>
                </a:lnTo>
                <a:lnTo>
                  <a:pt x="0" y="32561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0"/>
            <a:ext cx="4369379" cy="4600989"/>
          </a:xfrm>
          <a:custGeom>
            <a:avLst/>
            <a:gdLst/>
            <a:ahLst/>
            <a:cxnLst/>
            <a:rect r="r" b="b" t="t" l="l"/>
            <a:pathLst>
              <a:path h="4600989" w="4369379">
                <a:moveTo>
                  <a:pt x="0" y="0"/>
                </a:moveTo>
                <a:lnTo>
                  <a:pt x="4369379" y="0"/>
                </a:lnTo>
                <a:lnTo>
                  <a:pt x="4369379" y="4600989"/>
                </a:lnTo>
                <a:lnTo>
                  <a:pt x="0" y="460098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4040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044459" y="5471574"/>
            <a:ext cx="5793600" cy="1989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320"/>
              </a:lnSpc>
            </a:pPr>
            <a:r>
              <a:rPr lang="en-US" b="true" sz="3800" spc="-91">
                <a:solidFill>
                  <a:srgbClr val="000000"/>
                </a:solidFill>
                <a:latin typeface="Brice BoldCondensed"/>
                <a:ea typeface="Brice BoldCondensed"/>
                <a:cs typeface="Brice BoldCondensed"/>
                <a:sym typeface="Brice BoldCondensed"/>
              </a:rPr>
              <a:t>Our team have developed a machine algorithim model that can predict the amount of the project pledge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159759" y="5804949"/>
            <a:ext cx="5793600" cy="1322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320"/>
              </a:lnSpc>
            </a:pPr>
            <a:r>
              <a:rPr lang="en-US" sz="3800" spc="-91">
                <a:solidFill>
                  <a:srgbClr val="000000"/>
                </a:solidFill>
                <a:latin typeface="Brice BoldCondensed"/>
                <a:ea typeface="Brice BoldCondensed"/>
                <a:cs typeface="Brice BoldCondensed"/>
                <a:sym typeface="Brice BoldCondensed"/>
              </a:rPr>
              <a:t>h</a:t>
            </a:r>
            <a:r>
              <a:rPr lang="en-US" b="true" sz="3800" spc="-91">
                <a:solidFill>
                  <a:srgbClr val="000000"/>
                </a:solidFill>
                <a:latin typeface="Brice BoldCondensed"/>
                <a:ea typeface="Brice BoldCondensed"/>
                <a:cs typeface="Brice BoldCondensed"/>
                <a:sym typeface="Brice BoldCondensed"/>
              </a:rPr>
              <a:t>elping creators optimize their strategy before launch.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15122" y="1675677"/>
            <a:ext cx="7472708" cy="1884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325"/>
              </a:lnSpc>
            </a:pPr>
            <a:r>
              <a:rPr lang="en-US" b="true" sz="6659" spc="-159">
                <a:solidFill>
                  <a:srgbClr val="000000"/>
                </a:solidFill>
                <a:latin typeface="Brice BoldCondensed"/>
                <a:ea typeface="Brice BoldCondensed"/>
                <a:cs typeface="Brice BoldCondensed"/>
                <a:sym typeface="Brice BoldCondensed"/>
              </a:rPr>
              <a:t>No One can predict the future. </a:t>
            </a:r>
          </a:p>
          <a:p>
            <a:pPr algn="ctr" marL="0" indent="0" lvl="0">
              <a:lnSpc>
                <a:spcPts val="7325"/>
              </a:lnSpc>
            </a:pPr>
            <a:r>
              <a:rPr lang="en-US" b="true" sz="6659" spc="-159">
                <a:solidFill>
                  <a:srgbClr val="000000"/>
                </a:solidFill>
                <a:latin typeface="Brice BoldCondensed"/>
                <a:ea typeface="Brice BoldCondensed"/>
                <a:cs typeface="Brice BoldCondensed"/>
                <a:sym typeface="Brice BoldCondensed"/>
              </a:rPr>
              <a:t>But a </a:t>
            </a:r>
            <a:r>
              <a:rPr lang="en-US" b="true" sz="6659" spc="-159">
                <a:solidFill>
                  <a:srgbClr val="FDFAEC"/>
                </a:solidFill>
                <a:latin typeface="Brice BoldCondensed"/>
                <a:ea typeface="Brice BoldCondensed"/>
                <a:cs typeface="Brice BoldCondensed"/>
                <a:sym typeface="Brice BoldCondensed"/>
              </a:rPr>
              <a:t>machine can</a:t>
            </a:r>
            <a:r>
              <a:rPr lang="en-US" b="true" sz="6659" spc="-159">
                <a:solidFill>
                  <a:srgbClr val="000000"/>
                </a:solidFill>
                <a:latin typeface="Brice BoldCondensed"/>
                <a:ea typeface="Brice BoldCondensed"/>
                <a:cs typeface="Brice BoldCondensed"/>
                <a:sym typeface="Brice BoldCondensed"/>
              </a:rPr>
              <a:t>!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AF7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350574" y="1795532"/>
            <a:ext cx="1362003" cy="0"/>
          </a:xfrm>
          <a:prstGeom prst="line">
            <a:avLst/>
          </a:prstGeom>
          <a:ln cap="flat" w="114300">
            <a:solidFill>
              <a:srgbClr val="FDFAEC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978590" y="3956864"/>
            <a:ext cx="1811263" cy="1811263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4262425" y="3956864"/>
            <a:ext cx="1811263" cy="1811263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2212526" y="3927582"/>
            <a:ext cx="2042851" cy="20428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AE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24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5489978" y="1852682"/>
            <a:ext cx="5276951" cy="1143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990"/>
              </a:lnSpc>
            </a:pPr>
            <a:r>
              <a:rPr lang="en-US" sz="7554" spc="-181">
                <a:solidFill>
                  <a:srgbClr val="000000"/>
                </a:solidFill>
                <a:latin typeface="Brice BoldCondensed"/>
                <a:ea typeface="Brice BoldCondensed"/>
                <a:cs typeface="Brice BoldCondensed"/>
                <a:sym typeface="Brice BoldCondensed"/>
              </a:rPr>
              <a:t>Key Features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583635" y="4233861"/>
            <a:ext cx="1300634" cy="1527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9"/>
              </a:lnSpc>
            </a:pPr>
            <a:r>
              <a:rPr lang="en-US" sz="4749" spc="-113">
                <a:solidFill>
                  <a:srgbClr val="000000"/>
                </a:solidFill>
                <a:latin typeface="Brice BoldCondensed"/>
                <a:ea typeface="Brice BoldCondensed"/>
                <a:cs typeface="Brice BoldCondensed"/>
                <a:sym typeface="Brice BoldCondensed"/>
              </a:rPr>
              <a:t>13</a:t>
            </a:r>
          </a:p>
          <a:p>
            <a:pPr algn="ctr">
              <a:lnSpc>
                <a:spcPts val="5529"/>
              </a:lnSpc>
            </a:pPr>
            <a:r>
              <a:rPr lang="en-US" sz="3949" spc="-94">
                <a:solidFill>
                  <a:srgbClr val="000000"/>
                </a:solidFill>
                <a:latin typeface="Brice BoldCondensed"/>
                <a:ea typeface="Brice BoldCondensed"/>
                <a:cs typeface="Brice BoldCondensed"/>
                <a:sym typeface="Brice BoldCondensed"/>
              </a:rPr>
              <a:t>categories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6635013" y="3927582"/>
            <a:ext cx="2042851" cy="2042851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AE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24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7181738" y="4255335"/>
            <a:ext cx="949399" cy="1448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9"/>
              </a:lnSpc>
            </a:pPr>
            <a:r>
              <a:rPr lang="en-US" sz="4749" spc="-113">
                <a:solidFill>
                  <a:srgbClr val="000000"/>
                </a:solidFill>
                <a:latin typeface="Brice BoldCondensed"/>
                <a:ea typeface="Brice BoldCondensed"/>
                <a:cs typeface="Brice BoldCondensed"/>
                <a:sym typeface="Brice BoldCondensed"/>
              </a:rPr>
              <a:t>45.7K</a:t>
            </a:r>
          </a:p>
          <a:p>
            <a:pPr algn="ctr">
              <a:lnSpc>
                <a:spcPts val="4829"/>
              </a:lnSpc>
            </a:pPr>
            <a:r>
              <a:rPr lang="en-US" sz="3449" spc="-82">
                <a:solidFill>
                  <a:srgbClr val="000000"/>
                </a:solidFill>
                <a:latin typeface="Brice BoldCondensed"/>
                <a:ea typeface="Brice BoldCondensed"/>
                <a:cs typeface="Brice BoldCondensed"/>
                <a:sym typeface="Brice BoldCondensed"/>
              </a:rPr>
              <a:t>Projects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683666" y="5713575"/>
            <a:ext cx="1209352" cy="822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9"/>
              </a:lnSpc>
            </a:pPr>
            <a:r>
              <a:rPr lang="en-US" sz="4749" spc="-113">
                <a:solidFill>
                  <a:srgbClr val="000000"/>
                </a:solidFill>
                <a:latin typeface="Brice BoldCondensed"/>
                <a:ea typeface="Brice BoldCondensed"/>
                <a:cs typeface="Brice BoldCondensed"/>
                <a:sym typeface="Brice BoldCondensed"/>
              </a:rPr>
              <a:t>45.28</a:t>
            </a:r>
            <a:r>
              <a:rPr lang="en-US" b="true" sz="4749" spc="-113">
                <a:solidFill>
                  <a:srgbClr val="000000"/>
                </a:solidFill>
                <a:latin typeface="Brice BoldCondensed"/>
                <a:ea typeface="Brice BoldCondensed"/>
                <a:cs typeface="Brice BoldCondensed"/>
                <a:sym typeface="Brice BoldCondensed"/>
              </a:rPr>
              <a:t>%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85704" y="6066092"/>
            <a:ext cx="4496098" cy="1353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 spc="-62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Kickstarter supports</a:t>
            </a:r>
          </a:p>
          <a:p>
            <a:pPr algn="l">
              <a:lnSpc>
                <a:spcPts val="3639"/>
              </a:lnSpc>
            </a:pPr>
            <a:r>
              <a:rPr lang="en-US" sz="2599" spc="-62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including music, technology, </a:t>
            </a:r>
          </a:p>
          <a:p>
            <a:pPr algn="l">
              <a:lnSpc>
                <a:spcPts val="3639"/>
              </a:lnSpc>
            </a:pPr>
            <a:r>
              <a:rPr lang="en-US" sz="2599" spc="-62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food, and design and so on.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243251" y="6851337"/>
            <a:ext cx="1865188" cy="448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 spc="-62">
                <a:solidFill>
                  <a:srgbClr val="000000"/>
                </a:solidFill>
                <a:latin typeface="Brice BoldCondensed"/>
                <a:ea typeface="Brice BoldCondensed"/>
                <a:cs typeface="Brice BoldCondensed"/>
                <a:sym typeface="Brice BoldCondensed"/>
              </a:rPr>
              <a:t>SUCESSFUL PROJECTS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635013" y="6215990"/>
            <a:ext cx="2730931" cy="895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 spc="-62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had launched us </a:t>
            </a:r>
          </a:p>
          <a:p>
            <a:pPr algn="l">
              <a:lnSpc>
                <a:spcPts val="3639"/>
              </a:lnSpc>
            </a:pPr>
            <a:r>
              <a:rPr lang="en-US" sz="2599" spc="-62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data included </a:t>
            </a:r>
            <a:r>
              <a:rPr lang="en-US" sz="2599" spc="-62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.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293374" y="5713575"/>
            <a:ext cx="1181695" cy="822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9"/>
              </a:lnSpc>
            </a:pPr>
            <a:r>
              <a:rPr lang="en-US" sz="4749" spc="-113">
                <a:solidFill>
                  <a:srgbClr val="000000"/>
                </a:solidFill>
                <a:latin typeface="Brice BoldCondensed"/>
                <a:ea typeface="Brice BoldCondensed"/>
                <a:cs typeface="Brice BoldCondensed"/>
                <a:sym typeface="Brice BoldCondensed"/>
              </a:rPr>
              <a:t>54.72</a:t>
            </a:r>
            <a:r>
              <a:rPr lang="en-US" b="true" sz="4749" spc="-113">
                <a:solidFill>
                  <a:srgbClr val="000000"/>
                </a:solidFill>
                <a:latin typeface="Brice BoldCondensed"/>
                <a:ea typeface="Brice BoldCondensed"/>
                <a:cs typeface="Brice BoldCondensed"/>
                <a:sym typeface="Brice BoldCondensed"/>
              </a:rPr>
              <a:t>%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527086" y="6851337"/>
            <a:ext cx="1522512" cy="448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 spc="-62">
                <a:solidFill>
                  <a:srgbClr val="000000"/>
                </a:solidFill>
                <a:latin typeface="Brice BoldCondensed"/>
                <a:ea typeface="Brice BoldCondensed"/>
                <a:cs typeface="Brice BoldCondensed"/>
                <a:sym typeface="Brice BoldCondensed"/>
              </a:rPr>
              <a:t>FAILED PROJECTS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84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540210" y="0"/>
            <a:ext cx="16823192" cy="10287000"/>
            <a:chOff x="0" y="0"/>
            <a:chExt cx="4430800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30799" cy="2709333"/>
            </a:xfrm>
            <a:custGeom>
              <a:avLst/>
              <a:gdLst/>
              <a:ahLst/>
              <a:cxnLst/>
              <a:rect r="r" b="b" t="t" l="l"/>
              <a:pathLst>
                <a:path h="2709333" w="4430799">
                  <a:moveTo>
                    <a:pt x="0" y="0"/>
                  </a:moveTo>
                  <a:lnTo>
                    <a:pt x="4430799" y="0"/>
                  </a:lnTo>
                  <a:lnTo>
                    <a:pt x="443079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DFAE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430800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24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rot="0">
            <a:off x="1264370" y="1479447"/>
            <a:ext cx="1362003" cy="0"/>
          </a:xfrm>
          <a:prstGeom prst="line">
            <a:avLst/>
          </a:prstGeom>
          <a:ln cap="flat" w="1143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2117282" y="2647428"/>
            <a:ext cx="5538046" cy="5554879"/>
          </a:xfrm>
          <a:custGeom>
            <a:avLst/>
            <a:gdLst/>
            <a:ahLst/>
            <a:cxnLst/>
            <a:rect r="r" b="b" t="t" l="l"/>
            <a:pathLst>
              <a:path h="5554879" w="5538046">
                <a:moveTo>
                  <a:pt x="0" y="0"/>
                </a:moveTo>
                <a:lnTo>
                  <a:pt x="5538046" y="0"/>
                </a:lnTo>
                <a:lnTo>
                  <a:pt x="5538046" y="5554879"/>
                </a:lnTo>
                <a:lnTo>
                  <a:pt x="0" y="55548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83744" y="2647428"/>
            <a:ext cx="5784913" cy="5554879"/>
          </a:xfrm>
          <a:custGeom>
            <a:avLst/>
            <a:gdLst/>
            <a:ahLst/>
            <a:cxnLst/>
            <a:rect r="r" b="b" t="t" l="l"/>
            <a:pathLst>
              <a:path h="5554879" w="5784913">
                <a:moveTo>
                  <a:pt x="0" y="0"/>
                </a:moveTo>
                <a:lnTo>
                  <a:pt x="5784913" y="0"/>
                </a:lnTo>
                <a:lnTo>
                  <a:pt x="5784913" y="5554879"/>
                </a:lnTo>
                <a:lnTo>
                  <a:pt x="0" y="55548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370743" y="2647428"/>
            <a:ext cx="5546514" cy="5554879"/>
          </a:xfrm>
          <a:custGeom>
            <a:avLst/>
            <a:gdLst/>
            <a:ahLst/>
            <a:cxnLst/>
            <a:rect r="r" b="b" t="t" l="l"/>
            <a:pathLst>
              <a:path h="5554879" w="5546514">
                <a:moveTo>
                  <a:pt x="0" y="0"/>
                </a:moveTo>
                <a:lnTo>
                  <a:pt x="5546514" y="0"/>
                </a:lnTo>
                <a:lnTo>
                  <a:pt x="5546514" y="5554879"/>
                </a:lnTo>
                <a:lnTo>
                  <a:pt x="0" y="55548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640586" y="401505"/>
            <a:ext cx="7632526" cy="1121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86"/>
              </a:lnSpc>
            </a:pPr>
            <a:r>
              <a:rPr lang="en-US" sz="6490" spc="-155">
                <a:solidFill>
                  <a:srgbClr val="FF5757"/>
                </a:solidFill>
                <a:latin typeface="Brice BoldCondensed"/>
                <a:ea typeface="Brice BoldCondensed"/>
                <a:cs typeface="Brice BoldCondensed"/>
                <a:sym typeface="Brice BoldCondensed"/>
              </a:rPr>
              <a:t>Successful project</a:t>
            </a:r>
            <a:r>
              <a:rPr lang="en-US" sz="6490" spc="-155">
                <a:solidFill>
                  <a:srgbClr val="000000"/>
                </a:solidFill>
                <a:latin typeface="Brice BoldCondensed"/>
                <a:ea typeface="Brice BoldCondensed"/>
                <a:cs typeface="Brice BoldCondensed"/>
                <a:sym typeface="Brice BoldCondensed"/>
              </a:rPr>
              <a:t>: financial values: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AF7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915365" y="2309815"/>
            <a:ext cx="6621668" cy="6218013"/>
          </a:xfrm>
          <a:custGeom>
            <a:avLst/>
            <a:gdLst/>
            <a:ahLst/>
            <a:cxnLst/>
            <a:rect r="r" b="b" t="t" l="l"/>
            <a:pathLst>
              <a:path h="6218013" w="6621668">
                <a:moveTo>
                  <a:pt x="0" y="0"/>
                </a:moveTo>
                <a:lnTo>
                  <a:pt x="6621668" y="0"/>
                </a:lnTo>
                <a:lnTo>
                  <a:pt x="6621668" y="6218012"/>
                </a:lnTo>
                <a:lnTo>
                  <a:pt x="0" y="62180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376665" y="401505"/>
            <a:ext cx="6160368" cy="1121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86"/>
              </a:lnSpc>
            </a:pPr>
            <a:r>
              <a:rPr lang="en-US" sz="6490" spc="-155">
                <a:solidFill>
                  <a:srgbClr val="000000"/>
                </a:solidFill>
                <a:latin typeface="Brice BoldCondensed"/>
                <a:ea typeface="Brice BoldCondensed"/>
                <a:cs typeface="Brice BoldCondensed"/>
                <a:sym typeface="Brice BoldCondensed"/>
              </a:rPr>
              <a:t>One problem: Fail or Sucess?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AF7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702561"/>
            <a:ext cx="18288000" cy="3560150"/>
            <a:chOff x="0" y="0"/>
            <a:chExt cx="4816593" cy="9376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937653"/>
            </a:xfrm>
            <a:custGeom>
              <a:avLst/>
              <a:gdLst/>
              <a:ahLst/>
              <a:cxnLst/>
              <a:rect r="r" b="b" t="t" l="l"/>
              <a:pathLst>
                <a:path h="93765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937653"/>
                  </a:lnTo>
                  <a:lnTo>
                    <a:pt x="0" y="93765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9852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24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84007" y="575408"/>
            <a:ext cx="17239528" cy="9087606"/>
            <a:chOff x="0" y="0"/>
            <a:chExt cx="4540452" cy="23934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540452" cy="2393444"/>
            </a:xfrm>
            <a:custGeom>
              <a:avLst/>
              <a:gdLst/>
              <a:ahLst/>
              <a:cxnLst/>
              <a:rect r="r" b="b" t="t" l="l"/>
              <a:pathLst>
                <a:path h="2393444" w="4540452">
                  <a:moveTo>
                    <a:pt x="0" y="0"/>
                  </a:moveTo>
                  <a:lnTo>
                    <a:pt x="4540452" y="0"/>
                  </a:lnTo>
                  <a:lnTo>
                    <a:pt x="4540452" y="2393444"/>
                  </a:lnTo>
                  <a:lnTo>
                    <a:pt x="0" y="2393444"/>
                  </a:lnTo>
                  <a:close/>
                </a:path>
              </a:pathLst>
            </a:custGeom>
            <a:solidFill>
              <a:srgbClr val="FDFAE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540452" cy="24410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24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655645" y="1991580"/>
            <a:ext cx="12976711" cy="7129811"/>
          </a:xfrm>
          <a:custGeom>
            <a:avLst/>
            <a:gdLst/>
            <a:ahLst/>
            <a:cxnLst/>
            <a:rect r="r" b="b" t="t" l="l"/>
            <a:pathLst>
              <a:path h="7129811" w="12976711">
                <a:moveTo>
                  <a:pt x="0" y="0"/>
                </a:moveTo>
                <a:lnTo>
                  <a:pt x="12976710" y="0"/>
                </a:lnTo>
                <a:lnTo>
                  <a:pt x="12976710" y="7129812"/>
                </a:lnTo>
                <a:lnTo>
                  <a:pt x="0" y="71298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84007" y="1082716"/>
            <a:ext cx="9144000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Kickst</a:t>
            </a:r>
            <a:r>
              <a:rPr lang="en-US" sz="3600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arter Success Rates by Category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AF7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878433" y="0"/>
            <a:ext cx="12409567" cy="10287000"/>
            <a:chOff x="0" y="0"/>
            <a:chExt cx="326836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268363" cy="2709333"/>
            </a:xfrm>
            <a:custGeom>
              <a:avLst/>
              <a:gdLst/>
              <a:ahLst/>
              <a:cxnLst/>
              <a:rect r="r" b="b" t="t" l="l"/>
              <a:pathLst>
                <a:path h="2709333" w="3268363">
                  <a:moveTo>
                    <a:pt x="0" y="0"/>
                  </a:moveTo>
                  <a:lnTo>
                    <a:pt x="3268363" y="0"/>
                  </a:lnTo>
                  <a:lnTo>
                    <a:pt x="326836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268363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24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432587" y="575408"/>
            <a:ext cx="11301259" cy="9087606"/>
            <a:chOff x="0" y="0"/>
            <a:chExt cx="2976463" cy="23934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976463" cy="2393444"/>
            </a:xfrm>
            <a:custGeom>
              <a:avLst/>
              <a:gdLst/>
              <a:ahLst/>
              <a:cxnLst/>
              <a:rect r="r" b="b" t="t" l="l"/>
              <a:pathLst>
                <a:path h="2393444" w="2976463">
                  <a:moveTo>
                    <a:pt x="0" y="0"/>
                  </a:moveTo>
                  <a:lnTo>
                    <a:pt x="2976463" y="0"/>
                  </a:lnTo>
                  <a:lnTo>
                    <a:pt x="2976463" y="2393444"/>
                  </a:lnTo>
                  <a:lnTo>
                    <a:pt x="0" y="2393444"/>
                  </a:lnTo>
                  <a:close/>
                </a:path>
              </a:pathLst>
            </a:custGeom>
            <a:solidFill>
              <a:srgbClr val="FDFAE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2976463" cy="24410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24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6432587" y="2453022"/>
            <a:ext cx="7428649" cy="5380956"/>
          </a:xfrm>
          <a:custGeom>
            <a:avLst/>
            <a:gdLst/>
            <a:ahLst/>
            <a:cxnLst/>
            <a:rect r="r" b="b" t="t" l="l"/>
            <a:pathLst>
              <a:path h="5380956" w="7428649">
                <a:moveTo>
                  <a:pt x="0" y="0"/>
                </a:moveTo>
                <a:lnTo>
                  <a:pt x="7428650" y="0"/>
                </a:lnTo>
                <a:lnTo>
                  <a:pt x="7428650" y="5380956"/>
                </a:lnTo>
                <a:lnTo>
                  <a:pt x="0" y="53809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92" r="0" b="-892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174908" y="1507659"/>
            <a:ext cx="6401079" cy="4707520"/>
          </a:xfrm>
          <a:custGeom>
            <a:avLst/>
            <a:gdLst/>
            <a:ahLst/>
            <a:cxnLst/>
            <a:rect r="r" b="b" t="t" l="l"/>
            <a:pathLst>
              <a:path h="4707520" w="6401079">
                <a:moveTo>
                  <a:pt x="0" y="0"/>
                </a:moveTo>
                <a:lnTo>
                  <a:pt x="6401079" y="0"/>
                </a:lnTo>
                <a:lnTo>
                  <a:pt x="6401079" y="4707520"/>
                </a:lnTo>
                <a:lnTo>
                  <a:pt x="0" y="47075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12075" y="626126"/>
            <a:ext cx="5329570" cy="1826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40"/>
              </a:lnSpc>
            </a:pPr>
            <a:r>
              <a:rPr lang="en-US" sz="6000" spc="-144">
                <a:solidFill>
                  <a:srgbClr val="FFFFFF"/>
                </a:solidFill>
                <a:latin typeface="Brice BoldCondensed"/>
                <a:ea typeface="Brice BoldCondensed"/>
                <a:cs typeface="Brice BoldCondensed"/>
                <a:sym typeface="Brice BoldCondensed"/>
              </a:rPr>
              <a:t>MOST SUCCESFUL RATE PROJRCTS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74537" y="2689397"/>
            <a:ext cx="4967108" cy="6178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 spc="-84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The average project duration of </a:t>
            </a:r>
            <a:r>
              <a:rPr lang="en-US" b="true" sz="3500" spc="-84">
                <a:solidFill>
                  <a:srgbClr val="FFFFFF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around 30-40 days</a:t>
            </a:r>
            <a:r>
              <a:rPr lang="en-US" sz="3500" spc="-84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 across Music, Theater, and Dance.</a:t>
            </a:r>
          </a:p>
          <a:p>
            <a:pPr algn="ctr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The average goal for the categories is:</a:t>
            </a:r>
          </a:p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Music = 7.4K</a:t>
            </a:r>
          </a:p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Theater = 5.5K</a:t>
            </a:r>
          </a:p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Dance = 4.9K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DAGiJ4Nct5E</dc:identifier>
  <dcterms:modified xsi:type="dcterms:W3CDTF">2011-08-01T06:04:30Z</dcterms:modified>
  <cp:revision>1</cp:revision>
  <dc:title>Purple and White Modern Business Presentation</dc:title>
</cp:coreProperties>
</file>