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18862"/>
            <a:ext cx="12191999" cy="732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18862"/>
            <a:ext cx="12191999" cy="73226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69391"/>
            <a:ext cx="12192000" cy="56464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15558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699"/>
                </a:moveTo>
                <a:lnTo>
                  <a:pt x="12192000" y="12699"/>
                </a:lnTo>
                <a:lnTo>
                  <a:pt x="1219200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818" y="643127"/>
            <a:ext cx="9597237" cy="155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9243" y="928877"/>
            <a:ext cx="9773513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511" y="1933447"/>
            <a:ext cx="9894976" cy="314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cm.org/code-of-ethics" TargetMode="External"/><Relationship Id="rId3" Type="http://schemas.openxmlformats.org/officeDocument/2006/relationships/hyperlink" Target="https://www.computer.org/web/education/code-of-ethics" TargetMode="External"/><Relationship Id="rId4" Type="http://schemas.openxmlformats.org/officeDocument/2006/relationships/hyperlink" Target="https://sites.google.com/a/gmatc.matc.edu/aitp/code-of-ethics" TargetMode="External"/><Relationship Id="rId5" Type="http://schemas.openxmlformats.org/officeDocument/2006/relationships/hyperlink" Target="https://www.sans.org/security-resources/ethics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cmag.com/article/345434/the-7-highest-paying-it-certifications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chrepublic.com/article/the-top-5-it-certifications-that-will-increase-your-salary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shr.org.sa/wp-content/uploads/2013/10/529_PDF1.pdf" TargetMode="External"/><Relationship Id="rId3" Type="http://schemas.openxmlformats.org/officeDocument/2006/relationships/hyperlink" Target="http://www.google.com.sa/url?sa=t&amp;rct=j&amp;q&amp;esrc=s&amp;source=web&amp;cd=1&amp;cad=rja&amp;uact=8&amp;ved=0ahUKEwjl1obHt8vPAhVJ0RQKHYytCTsQF" TargetMode="External"/><Relationship Id="rId4" Type="http://schemas.openxmlformats.org/officeDocument/2006/relationships/hyperlink" Target="https://www.moj.gov.sa/ar-sa/ministry/management/legalProf/Pages/legalSystem.aspx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092" y="332231"/>
            <a:ext cx="905256" cy="1104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8726" y="3167837"/>
            <a:ext cx="548894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Professional</a:t>
            </a:r>
            <a:r>
              <a:rPr dirty="0" sz="3000" spc="-45"/>
              <a:t> </a:t>
            </a:r>
            <a:r>
              <a:rPr dirty="0" sz="3000" spc="-5"/>
              <a:t>Computing</a:t>
            </a:r>
            <a:r>
              <a:rPr dirty="0" sz="3000" spc="-45"/>
              <a:t> </a:t>
            </a:r>
            <a:r>
              <a:rPr dirty="0" sz="3000" spc="-5"/>
              <a:t>Issues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6380" y="6525766"/>
            <a:ext cx="9116568" cy="3108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05405" y="4100576"/>
            <a:ext cx="8399145" cy="191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2795" marR="1842135" indent="-203073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232852"/>
                </a:solidFill>
                <a:latin typeface="Century Gothic"/>
                <a:cs typeface="Century Gothic"/>
              </a:rPr>
              <a:t>Chapter </a:t>
            </a:r>
            <a:r>
              <a:rPr dirty="0" sz="3500">
                <a:solidFill>
                  <a:srgbClr val="232852"/>
                </a:solidFill>
                <a:latin typeface="Century Gothic"/>
                <a:cs typeface="Century Gothic"/>
              </a:rPr>
              <a:t>2: </a:t>
            </a:r>
            <a:r>
              <a:rPr dirty="0" sz="3500" spc="-5">
                <a:solidFill>
                  <a:srgbClr val="232852"/>
                </a:solidFill>
                <a:latin typeface="Century Gothic"/>
                <a:cs typeface="Century Gothic"/>
              </a:rPr>
              <a:t>Ethics </a:t>
            </a:r>
            <a:r>
              <a:rPr dirty="0" sz="3500">
                <a:solidFill>
                  <a:srgbClr val="232852"/>
                </a:solidFill>
                <a:latin typeface="Century Gothic"/>
                <a:cs typeface="Century Gothic"/>
              </a:rPr>
              <a:t>for </a:t>
            </a:r>
            <a:r>
              <a:rPr dirty="0" sz="3500" spc="-5">
                <a:solidFill>
                  <a:srgbClr val="232852"/>
                </a:solidFill>
                <a:latin typeface="Century Gothic"/>
                <a:cs typeface="Century Gothic"/>
              </a:rPr>
              <a:t>IT </a:t>
            </a:r>
            <a:r>
              <a:rPr dirty="0" sz="3500">
                <a:solidFill>
                  <a:srgbClr val="232852"/>
                </a:solidFill>
                <a:latin typeface="Century Gothic"/>
                <a:cs typeface="Century Gothic"/>
              </a:rPr>
              <a:t>Workers </a:t>
            </a:r>
            <a:r>
              <a:rPr dirty="0" sz="3500" spc="-955">
                <a:solidFill>
                  <a:srgbClr val="232852"/>
                </a:solidFill>
                <a:latin typeface="Century Gothic"/>
                <a:cs typeface="Century Gothic"/>
              </a:rPr>
              <a:t> </a:t>
            </a:r>
            <a:r>
              <a:rPr dirty="0" sz="3500" spc="-5">
                <a:solidFill>
                  <a:srgbClr val="232852"/>
                </a:solidFill>
                <a:latin typeface="Century Gothic"/>
                <a:cs typeface="Century Gothic"/>
              </a:rPr>
              <a:t>and IT Users</a:t>
            </a:r>
            <a:endParaRPr sz="3500">
              <a:latin typeface="Century Gothic"/>
              <a:cs typeface="Century Gothic"/>
            </a:endParaRPr>
          </a:p>
          <a:p>
            <a:pPr marL="6116955">
              <a:lnSpc>
                <a:spcPts val="1930"/>
              </a:lnSpc>
            </a:pPr>
            <a:r>
              <a:rPr dirty="0" sz="1800" spc="-5">
                <a:latin typeface="Century Gothic"/>
                <a:cs typeface="Century Gothic"/>
              </a:rPr>
              <a:t>George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20">
                <a:latin typeface="Century Gothic"/>
                <a:cs typeface="Century Gothic"/>
              </a:rPr>
              <a:t>W.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Reynolds</a:t>
            </a:r>
            <a:endParaRPr sz="1800">
              <a:latin typeface="Century Gothic"/>
              <a:cs typeface="Century Gothic"/>
            </a:endParaRPr>
          </a:p>
          <a:p>
            <a:pPr marL="6116955">
              <a:lnSpc>
                <a:spcPts val="2155"/>
              </a:lnSpc>
            </a:pPr>
            <a:r>
              <a:rPr dirty="0" sz="1800" spc="-5">
                <a:latin typeface="Century Gothic"/>
                <a:cs typeface="Century Gothic"/>
              </a:rPr>
              <a:t>Edited</a:t>
            </a:r>
            <a:r>
              <a:rPr dirty="0" sz="1800" spc="-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by</a:t>
            </a:r>
            <a:endParaRPr sz="1800">
              <a:latin typeface="Century Gothic"/>
              <a:cs typeface="Century Gothic"/>
            </a:endParaRPr>
          </a:p>
          <a:p>
            <a:pPr marL="6116955">
              <a:lnSpc>
                <a:spcPts val="2395"/>
              </a:lnSpc>
            </a:pPr>
            <a:r>
              <a:rPr dirty="0" sz="2000">
                <a:solidFill>
                  <a:srgbClr val="FF0000"/>
                </a:solidFill>
                <a:latin typeface="Century Gothic"/>
                <a:cs typeface="Century Gothic"/>
              </a:rPr>
              <a:t>Suaad</a:t>
            </a:r>
            <a:r>
              <a:rPr dirty="0" sz="2000" spc="-7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entury Gothic"/>
                <a:cs typeface="Century Gothic"/>
              </a:rPr>
              <a:t>Alarifi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8635" y="928116"/>
            <a:ext cx="2641092" cy="32354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83496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Ethical</a:t>
            </a:r>
            <a:r>
              <a:rPr dirty="0" sz="3000" spc="-25"/>
              <a:t> </a:t>
            </a:r>
            <a:r>
              <a:rPr dirty="0" sz="3000" spc="-5"/>
              <a:t>Issues</a:t>
            </a:r>
            <a:r>
              <a:rPr dirty="0" sz="3000" spc="-25"/>
              <a:t> </a:t>
            </a:r>
            <a:r>
              <a:rPr dirty="0" sz="3000" spc="-5"/>
              <a:t>Between</a:t>
            </a:r>
            <a:r>
              <a:rPr dirty="0" sz="3000" spc="-25"/>
              <a:t> </a:t>
            </a:r>
            <a:r>
              <a:rPr dirty="0" sz="3000" spc="-5"/>
              <a:t>IT</a:t>
            </a:r>
            <a:r>
              <a:rPr dirty="0" sz="3000" spc="-30"/>
              <a:t> </a:t>
            </a:r>
            <a:r>
              <a:rPr dirty="0" sz="3000" spc="-5"/>
              <a:t>Workers</a:t>
            </a:r>
            <a:r>
              <a:rPr dirty="0" sz="3000" spc="-30"/>
              <a:t> </a:t>
            </a:r>
            <a:r>
              <a:rPr dirty="0" sz="3000"/>
              <a:t>&amp;</a:t>
            </a:r>
            <a:r>
              <a:rPr dirty="0" sz="3000" spc="-10"/>
              <a:t> </a:t>
            </a:r>
            <a:r>
              <a:rPr dirty="0" sz="3000" spc="-5"/>
              <a:t>Employers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450530" y="1700466"/>
            <a:ext cx="9120505" cy="648335"/>
            <a:chOff x="1450530" y="1700466"/>
            <a:chExt cx="9120505" cy="648335"/>
          </a:xfrm>
        </p:grpSpPr>
        <p:sp>
          <p:nvSpPr>
            <p:cNvPr id="4" name="object 4"/>
            <p:cNvSpPr/>
            <p:nvPr/>
          </p:nvSpPr>
          <p:spPr>
            <a:xfrm>
              <a:off x="1458467" y="1708404"/>
              <a:ext cx="9104630" cy="632460"/>
            </a:xfrm>
            <a:custGeom>
              <a:avLst/>
              <a:gdLst/>
              <a:ahLst/>
              <a:cxnLst/>
              <a:rect l="l" t="t" r="r" b="b"/>
              <a:pathLst>
                <a:path w="9104630" h="632460">
                  <a:moveTo>
                    <a:pt x="8992489" y="0"/>
                  </a:moveTo>
                  <a:lnTo>
                    <a:pt x="111887" y="0"/>
                  </a:lnTo>
                  <a:lnTo>
                    <a:pt x="68312" y="8290"/>
                  </a:lnTo>
                  <a:lnTo>
                    <a:pt x="32750" y="30892"/>
                  </a:lnTo>
                  <a:lnTo>
                    <a:pt x="8784" y="64400"/>
                  </a:lnTo>
                  <a:lnTo>
                    <a:pt x="0" y="105410"/>
                  </a:lnTo>
                  <a:lnTo>
                    <a:pt x="0" y="527050"/>
                  </a:lnTo>
                  <a:lnTo>
                    <a:pt x="8784" y="568059"/>
                  </a:lnTo>
                  <a:lnTo>
                    <a:pt x="32750" y="601567"/>
                  </a:lnTo>
                  <a:lnTo>
                    <a:pt x="68312" y="624169"/>
                  </a:lnTo>
                  <a:lnTo>
                    <a:pt x="111887" y="632460"/>
                  </a:lnTo>
                  <a:lnTo>
                    <a:pt x="8992489" y="632460"/>
                  </a:lnTo>
                  <a:lnTo>
                    <a:pt x="9036063" y="624169"/>
                  </a:lnTo>
                  <a:lnTo>
                    <a:pt x="9071625" y="601567"/>
                  </a:lnTo>
                  <a:lnTo>
                    <a:pt x="9095591" y="568059"/>
                  </a:lnTo>
                  <a:lnTo>
                    <a:pt x="9104376" y="527050"/>
                  </a:lnTo>
                  <a:lnTo>
                    <a:pt x="9104376" y="105410"/>
                  </a:lnTo>
                  <a:lnTo>
                    <a:pt x="9095591" y="64400"/>
                  </a:lnTo>
                  <a:lnTo>
                    <a:pt x="9071625" y="30892"/>
                  </a:lnTo>
                  <a:lnTo>
                    <a:pt x="9036063" y="8290"/>
                  </a:lnTo>
                  <a:lnTo>
                    <a:pt x="8992489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58467" y="1708404"/>
              <a:ext cx="9104630" cy="632460"/>
            </a:xfrm>
            <a:custGeom>
              <a:avLst/>
              <a:gdLst/>
              <a:ahLst/>
              <a:cxnLst/>
              <a:rect l="l" t="t" r="r" b="b"/>
              <a:pathLst>
                <a:path w="9104630" h="632460">
                  <a:moveTo>
                    <a:pt x="0" y="105410"/>
                  </a:moveTo>
                  <a:lnTo>
                    <a:pt x="8784" y="64400"/>
                  </a:lnTo>
                  <a:lnTo>
                    <a:pt x="32750" y="30892"/>
                  </a:lnTo>
                  <a:lnTo>
                    <a:pt x="68312" y="8290"/>
                  </a:lnTo>
                  <a:lnTo>
                    <a:pt x="111887" y="0"/>
                  </a:lnTo>
                  <a:lnTo>
                    <a:pt x="8992489" y="0"/>
                  </a:lnTo>
                  <a:lnTo>
                    <a:pt x="9036063" y="8290"/>
                  </a:lnTo>
                  <a:lnTo>
                    <a:pt x="9071625" y="30892"/>
                  </a:lnTo>
                  <a:lnTo>
                    <a:pt x="9095591" y="64400"/>
                  </a:lnTo>
                  <a:lnTo>
                    <a:pt x="9104376" y="105410"/>
                  </a:lnTo>
                  <a:lnTo>
                    <a:pt x="9104376" y="527050"/>
                  </a:lnTo>
                  <a:lnTo>
                    <a:pt x="9095591" y="568059"/>
                  </a:lnTo>
                  <a:lnTo>
                    <a:pt x="9071625" y="601567"/>
                  </a:lnTo>
                  <a:lnTo>
                    <a:pt x="9036063" y="624169"/>
                  </a:lnTo>
                  <a:lnTo>
                    <a:pt x="8992489" y="632460"/>
                  </a:lnTo>
                  <a:lnTo>
                    <a:pt x="111887" y="632460"/>
                  </a:lnTo>
                  <a:lnTo>
                    <a:pt x="68312" y="624169"/>
                  </a:lnTo>
                  <a:lnTo>
                    <a:pt x="32750" y="601567"/>
                  </a:lnTo>
                  <a:lnTo>
                    <a:pt x="8784" y="568059"/>
                  </a:lnTo>
                  <a:lnTo>
                    <a:pt x="0" y="527050"/>
                  </a:lnTo>
                  <a:lnTo>
                    <a:pt x="0" y="10541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50530" y="3239706"/>
            <a:ext cx="9120505" cy="647065"/>
            <a:chOff x="1450530" y="3239706"/>
            <a:chExt cx="9120505" cy="647065"/>
          </a:xfrm>
        </p:grpSpPr>
        <p:sp>
          <p:nvSpPr>
            <p:cNvPr id="7" name="object 7"/>
            <p:cNvSpPr/>
            <p:nvPr/>
          </p:nvSpPr>
          <p:spPr>
            <a:xfrm>
              <a:off x="1458467" y="3247644"/>
              <a:ext cx="9104630" cy="631190"/>
            </a:xfrm>
            <a:custGeom>
              <a:avLst/>
              <a:gdLst/>
              <a:ahLst/>
              <a:cxnLst/>
              <a:rect l="l" t="t" r="r" b="b"/>
              <a:pathLst>
                <a:path w="9104630" h="631189">
                  <a:moveTo>
                    <a:pt x="8992489" y="0"/>
                  </a:moveTo>
                  <a:lnTo>
                    <a:pt x="111887" y="0"/>
                  </a:lnTo>
                  <a:lnTo>
                    <a:pt x="68312" y="8268"/>
                  </a:lnTo>
                  <a:lnTo>
                    <a:pt x="32750" y="30813"/>
                  </a:lnTo>
                  <a:lnTo>
                    <a:pt x="8784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784" y="566695"/>
                  </a:lnTo>
                  <a:lnTo>
                    <a:pt x="32750" y="600122"/>
                  </a:lnTo>
                  <a:lnTo>
                    <a:pt x="68312" y="622667"/>
                  </a:lnTo>
                  <a:lnTo>
                    <a:pt x="111887" y="630935"/>
                  </a:lnTo>
                  <a:lnTo>
                    <a:pt x="8992489" y="630935"/>
                  </a:lnTo>
                  <a:lnTo>
                    <a:pt x="9036063" y="622667"/>
                  </a:lnTo>
                  <a:lnTo>
                    <a:pt x="9071625" y="600122"/>
                  </a:lnTo>
                  <a:lnTo>
                    <a:pt x="9095591" y="566695"/>
                  </a:lnTo>
                  <a:lnTo>
                    <a:pt x="9104376" y="525779"/>
                  </a:lnTo>
                  <a:lnTo>
                    <a:pt x="9104376" y="105155"/>
                  </a:lnTo>
                  <a:lnTo>
                    <a:pt x="9095591" y="64240"/>
                  </a:lnTo>
                  <a:lnTo>
                    <a:pt x="9071625" y="30813"/>
                  </a:lnTo>
                  <a:lnTo>
                    <a:pt x="9036063" y="8268"/>
                  </a:lnTo>
                  <a:lnTo>
                    <a:pt x="8992489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58467" y="3247644"/>
              <a:ext cx="9104630" cy="631190"/>
            </a:xfrm>
            <a:custGeom>
              <a:avLst/>
              <a:gdLst/>
              <a:ahLst/>
              <a:cxnLst/>
              <a:rect l="l" t="t" r="r" b="b"/>
              <a:pathLst>
                <a:path w="9104630" h="631189">
                  <a:moveTo>
                    <a:pt x="0" y="105155"/>
                  </a:moveTo>
                  <a:lnTo>
                    <a:pt x="8784" y="64240"/>
                  </a:lnTo>
                  <a:lnTo>
                    <a:pt x="32750" y="30813"/>
                  </a:lnTo>
                  <a:lnTo>
                    <a:pt x="68312" y="8268"/>
                  </a:lnTo>
                  <a:lnTo>
                    <a:pt x="111887" y="0"/>
                  </a:lnTo>
                  <a:lnTo>
                    <a:pt x="8992489" y="0"/>
                  </a:lnTo>
                  <a:lnTo>
                    <a:pt x="9036063" y="8268"/>
                  </a:lnTo>
                  <a:lnTo>
                    <a:pt x="9071625" y="30813"/>
                  </a:lnTo>
                  <a:lnTo>
                    <a:pt x="9095591" y="64240"/>
                  </a:lnTo>
                  <a:lnTo>
                    <a:pt x="9104376" y="105155"/>
                  </a:lnTo>
                  <a:lnTo>
                    <a:pt x="9104376" y="525779"/>
                  </a:lnTo>
                  <a:lnTo>
                    <a:pt x="9095591" y="566695"/>
                  </a:lnTo>
                  <a:lnTo>
                    <a:pt x="9071625" y="600122"/>
                  </a:lnTo>
                  <a:lnTo>
                    <a:pt x="9036063" y="622667"/>
                  </a:lnTo>
                  <a:lnTo>
                    <a:pt x="8992489" y="630935"/>
                  </a:lnTo>
                  <a:lnTo>
                    <a:pt x="111887" y="630935"/>
                  </a:lnTo>
                  <a:lnTo>
                    <a:pt x="68312" y="622667"/>
                  </a:lnTo>
                  <a:lnTo>
                    <a:pt x="32750" y="600122"/>
                  </a:lnTo>
                  <a:lnTo>
                    <a:pt x="8784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79625" y="1821561"/>
            <a:ext cx="8790305" cy="2890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Software</a:t>
            </a:r>
            <a:r>
              <a:rPr dirty="0" sz="22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piracy</a:t>
            </a:r>
            <a:r>
              <a:rPr dirty="0" sz="22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workers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may allow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dirty="0" sz="22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actively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entury Gothic"/>
                <a:cs typeface="Century Gothic"/>
              </a:rPr>
              <a:t>engage</a:t>
            </a:r>
            <a:r>
              <a:rPr dirty="0" sz="2200" spc="-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it!</a:t>
            </a:r>
            <a:endParaRPr sz="2200">
              <a:latin typeface="Century Gothic"/>
              <a:cs typeface="Century Gothic"/>
            </a:endParaRPr>
          </a:p>
          <a:p>
            <a:pPr marL="379730" indent="-229235">
              <a:lnSpc>
                <a:spcPts val="1939"/>
              </a:lnSpc>
              <a:spcBef>
                <a:spcPts val="1385"/>
              </a:spcBef>
              <a:buFont typeface="Century Gothic"/>
              <a:buChar char="•"/>
              <a:tabLst>
                <a:tab pos="380365" algn="l"/>
              </a:tabLst>
            </a:pPr>
            <a:r>
              <a:rPr dirty="0" sz="1700" spc="-5" b="1">
                <a:latin typeface="Century Gothic"/>
                <a:cs typeface="Century Gothic"/>
              </a:rPr>
              <a:t>Business</a:t>
            </a:r>
            <a:r>
              <a:rPr dirty="0" sz="1700" spc="2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Software</a:t>
            </a:r>
            <a:r>
              <a:rPr dirty="0" sz="1700" spc="-3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Alliance</a:t>
            </a:r>
            <a:r>
              <a:rPr dirty="0" sz="1700" spc="2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(BSA)</a:t>
            </a:r>
            <a:r>
              <a:rPr dirty="0" sz="1700">
                <a:latin typeface="Century Gothic"/>
                <a:cs typeface="Century Gothic"/>
              </a:rPr>
              <a:t>: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Trade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group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that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represents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world’s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largest</a:t>
            </a:r>
            <a:endParaRPr sz="1700">
              <a:latin typeface="Century Gothic"/>
              <a:cs typeface="Century Gothic"/>
            </a:endParaRPr>
          </a:p>
          <a:p>
            <a:pPr marL="379730">
              <a:lnSpc>
                <a:spcPts val="1939"/>
              </a:lnSpc>
            </a:pPr>
            <a:r>
              <a:rPr dirty="0" sz="1700" spc="-5">
                <a:latin typeface="Century Gothic"/>
                <a:cs typeface="Century Gothic"/>
              </a:rPr>
              <a:t>software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and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hardware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manufacturers.</a:t>
            </a:r>
            <a:endParaRPr sz="1700">
              <a:latin typeface="Century Gothic"/>
              <a:cs typeface="Century Gothic"/>
            </a:endParaRPr>
          </a:p>
          <a:p>
            <a:pPr lvl="1" marL="836930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837565" algn="l"/>
              </a:tabLst>
            </a:pPr>
            <a:r>
              <a:rPr dirty="0" sz="1700" spc="5">
                <a:solidFill>
                  <a:srgbClr val="00AF50"/>
                </a:solidFill>
                <a:latin typeface="Century Gothic"/>
                <a:cs typeface="Century Gothic"/>
              </a:rPr>
              <a:t>Aims</a:t>
            </a:r>
            <a:r>
              <a:rPr dirty="0" sz="1700" spc="-35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dirty="0" sz="1700" spc="-10">
                <a:solidFill>
                  <a:srgbClr val="00AF50"/>
                </a:solidFill>
                <a:latin typeface="Century Gothic"/>
                <a:cs typeface="Century Gothic"/>
              </a:rPr>
              <a:t>to</a:t>
            </a:r>
            <a:r>
              <a:rPr dirty="0" sz="1700" spc="15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dirty="0" sz="1700" spc="-5">
                <a:solidFill>
                  <a:srgbClr val="00AF50"/>
                </a:solidFill>
                <a:latin typeface="Century Gothic"/>
                <a:cs typeface="Century Gothic"/>
              </a:rPr>
              <a:t>stop</a:t>
            </a:r>
            <a:r>
              <a:rPr dirty="0" sz="1700" spc="5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dirty="0" sz="1700" spc="-5">
                <a:solidFill>
                  <a:srgbClr val="00AF50"/>
                </a:solidFill>
                <a:latin typeface="Century Gothic"/>
                <a:cs typeface="Century Gothic"/>
              </a:rPr>
              <a:t>the</a:t>
            </a:r>
            <a:r>
              <a:rPr dirty="0" sz="1700">
                <a:solidFill>
                  <a:srgbClr val="00AF50"/>
                </a:solidFill>
                <a:latin typeface="Century Gothic"/>
                <a:cs typeface="Century Gothic"/>
              </a:rPr>
              <a:t> unauthorized</a:t>
            </a:r>
            <a:r>
              <a:rPr dirty="0" sz="1700" spc="-25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dirty="0" sz="1700">
                <a:solidFill>
                  <a:srgbClr val="00AF50"/>
                </a:solidFill>
                <a:latin typeface="Century Gothic"/>
                <a:cs typeface="Century Gothic"/>
              </a:rPr>
              <a:t>copying</a:t>
            </a:r>
            <a:r>
              <a:rPr dirty="0" sz="1700" spc="-15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dirty="0" sz="1700">
                <a:solidFill>
                  <a:srgbClr val="00AF50"/>
                </a:solidFill>
                <a:latin typeface="Century Gothic"/>
                <a:cs typeface="Century Gothic"/>
              </a:rPr>
              <a:t>of</a:t>
            </a:r>
            <a:r>
              <a:rPr dirty="0" sz="1700" spc="-5">
                <a:solidFill>
                  <a:srgbClr val="00AF50"/>
                </a:solidFill>
                <a:latin typeface="Century Gothic"/>
                <a:cs typeface="Century Gothic"/>
              </a:rPr>
              <a:t> software.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2700" spc="-5">
                <a:solidFill>
                  <a:srgbClr val="FFFFFF"/>
                </a:solidFill>
                <a:latin typeface="Century Gothic"/>
                <a:cs typeface="Century Gothic"/>
              </a:rPr>
              <a:t>Trade</a:t>
            </a:r>
            <a:r>
              <a:rPr dirty="0" sz="27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entury Gothic"/>
                <a:cs typeface="Century Gothic"/>
              </a:rPr>
              <a:t>secret</a:t>
            </a:r>
            <a:endParaRPr sz="2700">
              <a:latin typeface="Century Gothic"/>
              <a:cs typeface="Century Gothic"/>
            </a:endParaRPr>
          </a:p>
          <a:p>
            <a:pPr marL="379730" marR="381635" indent="-228600">
              <a:lnSpc>
                <a:spcPts val="1510"/>
              </a:lnSpc>
              <a:spcBef>
                <a:spcPts val="1180"/>
              </a:spcBef>
              <a:buChar char="•"/>
              <a:tabLst>
                <a:tab pos="380365" algn="l"/>
              </a:tabLst>
            </a:pPr>
            <a:r>
              <a:rPr dirty="0" sz="1400">
                <a:latin typeface="Century Gothic"/>
                <a:cs typeface="Century Gothic"/>
              </a:rPr>
              <a:t>Information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that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is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economic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value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 that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has </a:t>
            </a:r>
            <a:r>
              <a:rPr dirty="0" sz="1400">
                <a:latin typeface="Century Gothic"/>
                <a:cs typeface="Century Gothic"/>
              </a:rPr>
              <a:t>required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effort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cost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develop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has </a:t>
            </a:r>
            <a:r>
              <a:rPr dirty="0" sz="1400" spc="-37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some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degree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uniqueness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novelty.</a:t>
            </a:r>
            <a:endParaRPr sz="1400">
              <a:latin typeface="Century Gothic"/>
              <a:cs typeface="Century Gothic"/>
            </a:endParaRPr>
          </a:p>
          <a:p>
            <a:pPr marL="379730" marR="5080" indent="-228600">
              <a:lnSpc>
                <a:spcPts val="1510"/>
              </a:lnSpc>
              <a:spcBef>
                <a:spcPts val="340"/>
              </a:spcBef>
              <a:buChar char="•"/>
              <a:tabLst>
                <a:tab pos="380365" algn="l"/>
              </a:tabLst>
            </a:pPr>
            <a:r>
              <a:rPr dirty="0" sz="1400">
                <a:latin typeface="Century Gothic"/>
                <a:cs typeface="Century Gothic"/>
              </a:rPr>
              <a:t>Companies often require employees </a:t>
            </a:r>
            <a:r>
              <a:rPr dirty="0" sz="1400" spc="-5">
                <a:latin typeface="Century Gothic"/>
                <a:cs typeface="Century Gothic"/>
              </a:rPr>
              <a:t>to </a:t>
            </a:r>
            <a:r>
              <a:rPr dirty="0" sz="1400">
                <a:latin typeface="Century Gothic"/>
                <a:cs typeface="Century Gothic"/>
              </a:rPr>
              <a:t>sign </a:t>
            </a:r>
            <a:r>
              <a:rPr dirty="0" sz="1400" spc="-5" i="1">
                <a:latin typeface="Century Gothic"/>
                <a:cs typeface="Century Gothic"/>
              </a:rPr>
              <a:t>confidentiality agreements </a:t>
            </a:r>
            <a:r>
              <a:rPr dirty="0" sz="1400" spc="-5">
                <a:latin typeface="Century Gothic"/>
                <a:cs typeface="Century Gothic"/>
              </a:rPr>
              <a:t>and </a:t>
            </a:r>
            <a:r>
              <a:rPr dirty="0" sz="1400">
                <a:latin typeface="Century Gothic"/>
                <a:cs typeface="Century Gothic"/>
              </a:rPr>
              <a:t>promise not </a:t>
            </a:r>
            <a:r>
              <a:rPr dirty="0" sz="1400" spc="-5">
                <a:latin typeface="Century Gothic"/>
                <a:cs typeface="Century Gothic"/>
              </a:rPr>
              <a:t>to </a:t>
            </a:r>
            <a:r>
              <a:rPr dirty="0" sz="1400">
                <a:latin typeface="Century Gothic"/>
                <a:cs typeface="Century Gothic"/>
              </a:rPr>
              <a:t>reveal </a:t>
            </a:r>
            <a:r>
              <a:rPr dirty="0" sz="1400" spc="-38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company’s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trade </a:t>
            </a:r>
            <a:r>
              <a:rPr dirty="0" sz="1400" spc="-5">
                <a:latin typeface="Century Gothic"/>
                <a:cs typeface="Century Gothic"/>
              </a:rPr>
              <a:t>secrets.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50530" y="4809426"/>
            <a:ext cx="9120505" cy="647065"/>
            <a:chOff x="1450530" y="4809426"/>
            <a:chExt cx="9120505" cy="647065"/>
          </a:xfrm>
        </p:grpSpPr>
        <p:sp>
          <p:nvSpPr>
            <p:cNvPr id="11" name="object 11"/>
            <p:cNvSpPr/>
            <p:nvPr/>
          </p:nvSpPr>
          <p:spPr>
            <a:xfrm>
              <a:off x="1458467" y="4817364"/>
              <a:ext cx="9104630" cy="631190"/>
            </a:xfrm>
            <a:custGeom>
              <a:avLst/>
              <a:gdLst/>
              <a:ahLst/>
              <a:cxnLst/>
              <a:rect l="l" t="t" r="r" b="b"/>
              <a:pathLst>
                <a:path w="9104630" h="631189">
                  <a:moveTo>
                    <a:pt x="8992489" y="0"/>
                  </a:moveTo>
                  <a:lnTo>
                    <a:pt x="111887" y="0"/>
                  </a:lnTo>
                  <a:lnTo>
                    <a:pt x="68312" y="8268"/>
                  </a:lnTo>
                  <a:lnTo>
                    <a:pt x="32750" y="30813"/>
                  </a:lnTo>
                  <a:lnTo>
                    <a:pt x="8784" y="64240"/>
                  </a:lnTo>
                  <a:lnTo>
                    <a:pt x="0" y="105156"/>
                  </a:lnTo>
                  <a:lnTo>
                    <a:pt x="0" y="525780"/>
                  </a:lnTo>
                  <a:lnTo>
                    <a:pt x="8784" y="566695"/>
                  </a:lnTo>
                  <a:lnTo>
                    <a:pt x="32750" y="600122"/>
                  </a:lnTo>
                  <a:lnTo>
                    <a:pt x="68312" y="622667"/>
                  </a:lnTo>
                  <a:lnTo>
                    <a:pt x="111887" y="630936"/>
                  </a:lnTo>
                  <a:lnTo>
                    <a:pt x="8992489" y="630936"/>
                  </a:lnTo>
                  <a:lnTo>
                    <a:pt x="9036063" y="622667"/>
                  </a:lnTo>
                  <a:lnTo>
                    <a:pt x="9071625" y="600122"/>
                  </a:lnTo>
                  <a:lnTo>
                    <a:pt x="9095591" y="566695"/>
                  </a:lnTo>
                  <a:lnTo>
                    <a:pt x="9104376" y="525780"/>
                  </a:lnTo>
                  <a:lnTo>
                    <a:pt x="9104376" y="105156"/>
                  </a:lnTo>
                  <a:lnTo>
                    <a:pt x="9095591" y="64240"/>
                  </a:lnTo>
                  <a:lnTo>
                    <a:pt x="9071625" y="30813"/>
                  </a:lnTo>
                  <a:lnTo>
                    <a:pt x="9036063" y="8268"/>
                  </a:lnTo>
                  <a:lnTo>
                    <a:pt x="8992489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58467" y="4817364"/>
              <a:ext cx="9104630" cy="631190"/>
            </a:xfrm>
            <a:custGeom>
              <a:avLst/>
              <a:gdLst/>
              <a:ahLst/>
              <a:cxnLst/>
              <a:rect l="l" t="t" r="r" b="b"/>
              <a:pathLst>
                <a:path w="9104630" h="631189">
                  <a:moveTo>
                    <a:pt x="0" y="105156"/>
                  </a:moveTo>
                  <a:lnTo>
                    <a:pt x="8784" y="64240"/>
                  </a:lnTo>
                  <a:lnTo>
                    <a:pt x="32750" y="30813"/>
                  </a:lnTo>
                  <a:lnTo>
                    <a:pt x="68312" y="8268"/>
                  </a:lnTo>
                  <a:lnTo>
                    <a:pt x="111887" y="0"/>
                  </a:lnTo>
                  <a:lnTo>
                    <a:pt x="8992489" y="0"/>
                  </a:lnTo>
                  <a:lnTo>
                    <a:pt x="9036063" y="8268"/>
                  </a:lnTo>
                  <a:lnTo>
                    <a:pt x="9071625" y="30813"/>
                  </a:lnTo>
                  <a:lnTo>
                    <a:pt x="9095591" y="64240"/>
                  </a:lnTo>
                  <a:lnTo>
                    <a:pt x="9104376" y="105156"/>
                  </a:lnTo>
                  <a:lnTo>
                    <a:pt x="9104376" y="525780"/>
                  </a:lnTo>
                  <a:lnTo>
                    <a:pt x="9095591" y="566695"/>
                  </a:lnTo>
                  <a:lnTo>
                    <a:pt x="9071625" y="600122"/>
                  </a:lnTo>
                  <a:lnTo>
                    <a:pt x="9036063" y="622667"/>
                  </a:lnTo>
                  <a:lnTo>
                    <a:pt x="8992489" y="630936"/>
                  </a:lnTo>
                  <a:lnTo>
                    <a:pt x="111887" y="630936"/>
                  </a:lnTo>
                  <a:lnTo>
                    <a:pt x="68312" y="622667"/>
                  </a:lnTo>
                  <a:lnTo>
                    <a:pt x="32750" y="600122"/>
                  </a:lnTo>
                  <a:lnTo>
                    <a:pt x="8784" y="566695"/>
                  </a:lnTo>
                  <a:lnTo>
                    <a:pt x="0" y="525780"/>
                  </a:lnTo>
                  <a:lnTo>
                    <a:pt x="0" y="10515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79625" y="4887214"/>
            <a:ext cx="259905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solidFill>
                  <a:srgbClr val="FFFFFF"/>
                </a:solidFill>
                <a:latin typeface="Century Gothic"/>
                <a:cs typeface="Century Gothic"/>
              </a:rPr>
              <a:t>Whistle-blowing</a:t>
            </a:r>
            <a:endParaRPr sz="27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310" y="5440476"/>
            <a:ext cx="8337550" cy="519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1939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dirty="0" sz="1700">
                <a:latin typeface="Century Gothic"/>
                <a:cs typeface="Century Gothic"/>
              </a:rPr>
              <a:t>Effort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by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an employee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to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attract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attention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to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negligent,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illegal,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unethical,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or</a:t>
            </a:r>
            <a:endParaRPr sz="1700">
              <a:latin typeface="Century Gothic"/>
              <a:cs typeface="Century Gothic"/>
            </a:endParaRPr>
          </a:p>
          <a:p>
            <a:pPr marL="241300">
              <a:lnSpc>
                <a:spcPts val="1939"/>
              </a:lnSpc>
            </a:pPr>
            <a:r>
              <a:rPr dirty="0" sz="1700">
                <a:latin typeface="Century Gothic"/>
                <a:cs typeface="Century Gothic"/>
              </a:rPr>
              <a:t>abusive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act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by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company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that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threatens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public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interest.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653478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Software</a:t>
            </a:r>
            <a:r>
              <a:rPr dirty="0" spc="-25"/>
              <a:t> </a:t>
            </a:r>
            <a:r>
              <a:rPr dirty="0" spc="-5"/>
              <a:t>Piracy</a:t>
            </a:r>
            <a:r>
              <a:rPr dirty="0"/>
              <a:t> 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65193"/>
            <a:ext cx="934212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 spc="5">
                <a:latin typeface="Century Gothic"/>
                <a:cs typeface="Century Gothic"/>
              </a:rPr>
              <a:t>In 2012, the </a:t>
            </a:r>
            <a:r>
              <a:rPr dirty="0" sz="2000">
                <a:latin typeface="Century Gothic"/>
                <a:cs typeface="Century Gothic"/>
              </a:rPr>
              <a:t>Alexander Automotive </a:t>
            </a:r>
            <a:r>
              <a:rPr dirty="0" sz="2000" spc="-5">
                <a:latin typeface="Century Gothic"/>
                <a:cs typeface="Century Gothic"/>
              </a:rPr>
              <a:t>Group paid $325,000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>
                <a:latin typeface="Century Gothic"/>
                <a:cs typeface="Century Gothic"/>
              </a:rPr>
              <a:t>settle </a:t>
            </a:r>
            <a:r>
              <a:rPr dirty="0" sz="2000" spc="-5">
                <a:latin typeface="Century Gothic"/>
                <a:cs typeface="Century Gothic"/>
              </a:rPr>
              <a:t>claims 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that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was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unlicensed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Microsoft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software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on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computers.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As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part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settlement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agreement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BSA,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firm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deleted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all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unlicensed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copies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 </a:t>
            </a:r>
            <a:r>
              <a:rPr dirty="0" sz="2000" spc="-5">
                <a:latin typeface="Century Gothic"/>
                <a:cs typeface="Century Gothic"/>
              </a:rPr>
              <a:t>software from </a:t>
            </a:r>
            <a:r>
              <a:rPr dirty="0" sz="2000">
                <a:latin typeface="Century Gothic"/>
                <a:cs typeface="Century Gothic"/>
              </a:rPr>
              <a:t>its computers, purchased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licenses required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become compliant, </a:t>
            </a:r>
            <a:r>
              <a:rPr dirty="0" sz="2000" spc="-5">
                <a:latin typeface="Century Gothic"/>
                <a:cs typeface="Century Gothic"/>
              </a:rPr>
              <a:t>and agreed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>
                <a:latin typeface="Century Gothic"/>
                <a:cs typeface="Century Gothic"/>
              </a:rPr>
              <a:t>implement more effective </a:t>
            </a:r>
            <a:r>
              <a:rPr dirty="0" sz="2000" spc="-5">
                <a:latin typeface="Century Gothic"/>
                <a:cs typeface="Century Gothic"/>
              </a:rPr>
              <a:t>software </a:t>
            </a:r>
            <a:r>
              <a:rPr dirty="0" sz="2000">
                <a:latin typeface="Century Gothic"/>
                <a:cs typeface="Century Gothic"/>
              </a:rPr>
              <a:t> management procedures. BSA was alerted </a:t>
            </a:r>
            <a:r>
              <a:rPr dirty="0" sz="2000" spc="5">
                <a:latin typeface="Century Gothic"/>
                <a:cs typeface="Century Gothic"/>
              </a:rPr>
              <a:t>to this </a:t>
            </a:r>
            <a:r>
              <a:rPr dirty="0" sz="2000">
                <a:latin typeface="Century Gothic"/>
                <a:cs typeface="Century Gothic"/>
              </a:rPr>
              <a:t>situation by a report 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sent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20">
                <a:latin typeface="Century Gothic"/>
                <a:cs typeface="Century Gothic"/>
              </a:rPr>
              <a:t>Web</a:t>
            </a:r>
            <a:r>
              <a:rPr dirty="0" sz="2000" spc="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site.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770635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Ethical</a:t>
            </a:r>
            <a:r>
              <a:rPr dirty="0" sz="3000" spc="-25"/>
              <a:t> </a:t>
            </a:r>
            <a:r>
              <a:rPr dirty="0" sz="3000" spc="-5"/>
              <a:t>Issues</a:t>
            </a:r>
            <a:r>
              <a:rPr dirty="0" sz="3000" spc="-20"/>
              <a:t> </a:t>
            </a:r>
            <a:r>
              <a:rPr dirty="0" sz="3000" spc="-5"/>
              <a:t>Between</a:t>
            </a:r>
            <a:r>
              <a:rPr dirty="0" sz="3000" spc="-20"/>
              <a:t> </a:t>
            </a:r>
            <a:r>
              <a:rPr dirty="0" sz="3000" spc="-5"/>
              <a:t>IT</a:t>
            </a:r>
            <a:r>
              <a:rPr dirty="0" sz="3000" spc="-25"/>
              <a:t> </a:t>
            </a:r>
            <a:r>
              <a:rPr dirty="0" sz="3000" spc="-5"/>
              <a:t>Workers</a:t>
            </a:r>
            <a:r>
              <a:rPr dirty="0" sz="3000" spc="-25"/>
              <a:t> </a:t>
            </a:r>
            <a:r>
              <a:rPr dirty="0" sz="3000"/>
              <a:t>&amp;</a:t>
            </a:r>
            <a:r>
              <a:rPr dirty="0" sz="3000" spc="-5"/>
              <a:t> Clients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782762" y="1668462"/>
            <a:ext cx="8588375" cy="554355"/>
            <a:chOff x="1782762" y="1668462"/>
            <a:chExt cx="8588375" cy="554355"/>
          </a:xfrm>
        </p:grpSpPr>
        <p:sp>
          <p:nvSpPr>
            <p:cNvPr id="4" name="object 4"/>
            <p:cNvSpPr/>
            <p:nvPr/>
          </p:nvSpPr>
          <p:spPr>
            <a:xfrm>
              <a:off x="1790700" y="1676400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80">
                  <a:moveTo>
                    <a:pt x="8482838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8482838" y="537972"/>
                  </a:lnTo>
                  <a:lnTo>
                    <a:pt x="8517743" y="530927"/>
                  </a:lnTo>
                  <a:lnTo>
                    <a:pt x="8546242" y="511714"/>
                  </a:lnTo>
                  <a:lnTo>
                    <a:pt x="8565455" y="483215"/>
                  </a:lnTo>
                  <a:lnTo>
                    <a:pt x="8572500" y="448310"/>
                  </a:lnTo>
                  <a:lnTo>
                    <a:pt x="8572500" y="89662"/>
                  </a:lnTo>
                  <a:lnTo>
                    <a:pt x="8565455" y="54756"/>
                  </a:lnTo>
                  <a:lnTo>
                    <a:pt x="8546242" y="26257"/>
                  </a:lnTo>
                  <a:lnTo>
                    <a:pt x="8517743" y="7044"/>
                  </a:lnTo>
                  <a:lnTo>
                    <a:pt x="8482838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90700" y="1676400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80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8482838" y="0"/>
                  </a:lnTo>
                  <a:lnTo>
                    <a:pt x="8517743" y="7044"/>
                  </a:lnTo>
                  <a:lnTo>
                    <a:pt x="8546242" y="26257"/>
                  </a:lnTo>
                  <a:lnTo>
                    <a:pt x="8565455" y="54756"/>
                  </a:lnTo>
                  <a:lnTo>
                    <a:pt x="8572500" y="89662"/>
                  </a:lnTo>
                  <a:lnTo>
                    <a:pt x="8572500" y="448310"/>
                  </a:lnTo>
                  <a:lnTo>
                    <a:pt x="8565455" y="483215"/>
                  </a:lnTo>
                  <a:lnTo>
                    <a:pt x="8546242" y="511714"/>
                  </a:lnTo>
                  <a:lnTo>
                    <a:pt x="8517743" y="530927"/>
                  </a:lnTo>
                  <a:lnTo>
                    <a:pt x="8482838" y="537972"/>
                  </a:lnTo>
                  <a:lnTo>
                    <a:pt x="89662" y="537972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782762" y="2495994"/>
            <a:ext cx="8588375" cy="554355"/>
            <a:chOff x="1782762" y="2495994"/>
            <a:chExt cx="8588375" cy="554355"/>
          </a:xfrm>
        </p:grpSpPr>
        <p:sp>
          <p:nvSpPr>
            <p:cNvPr id="7" name="object 7"/>
            <p:cNvSpPr/>
            <p:nvPr/>
          </p:nvSpPr>
          <p:spPr>
            <a:xfrm>
              <a:off x="1790700" y="2503932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80">
                  <a:moveTo>
                    <a:pt x="8482838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09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1"/>
                  </a:lnTo>
                  <a:lnTo>
                    <a:pt x="8482838" y="537971"/>
                  </a:lnTo>
                  <a:lnTo>
                    <a:pt x="8517743" y="530927"/>
                  </a:lnTo>
                  <a:lnTo>
                    <a:pt x="8546242" y="511714"/>
                  </a:lnTo>
                  <a:lnTo>
                    <a:pt x="8565455" y="483215"/>
                  </a:lnTo>
                  <a:lnTo>
                    <a:pt x="8572500" y="448309"/>
                  </a:lnTo>
                  <a:lnTo>
                    <a:pt x="8572500" y="89662"/>
                  </a:lnTo>
                  <a:lnTo>
                    <a:pt x="8565455" y="54756"/>
                  </a:lnTo>
                  <a:lnTo>
                    <a:pt x="8546242" y="26257"/>
                  </a:lnTo>
                  <a:lnTo>
                    <a:pt x="8517743" y="7044"/>
                  </a:lnTo>
                  <a:lnTo>
                    <a:pt x="8482838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90700" y="2503932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80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8482838" y="0"/>
                  </a:lnTo>
                  <a:lnTo>
                    <a:pt x="8517743" y="7044"/>
                  </a:lnTo>
                  <a:lnTo>
                    <a:pt x="8546242" y="26257"/>
                  </a:lnTo>
                  <a:lnTo>
                    <a:pt x="8565455" y="54756"/>
                  </a:lnTo>
                  <a:lnTo>
                    <a:pt x="8572500" y="89662"/>
                  </a:lnTo>
                  <a:lnTo>
                    <a:pt x="8572500" y="448309"/>
                  </a:lnTo>
                  <a:lnTo>
                    <a:pt x="8565455" y="483215"/>
                  </a:lnTo>
                  <a:lnTo>
                    <a:pt x="8546242" y="511714"/>
                  </a:lnTo>
                  <a:lnTo>
                    <a:pt x="8517743" y="530927"/>
                  </a:lnTo>
                  <a:lnTo>
                    <a:pt x="8482838" y="537971"/>
                  </a:lnTo>
                  <a:lnTo>
                    <a:pt x="89662" y="537971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09"/>
                  </a:lnTo>
                  <a:lnTo>
                    <a:pt x="0" y="896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782762" y="3322002"/>
            <a:ext cx="8588375" cy="554355"/>
            <a:chOff x="1782762" y="3322002"/>
            <a:chExt cx="8588375" cy="554355"/>
          </a:xfrm>
        </p:grpSpPr>
        <p:sp>
          <p:nvSpPr>
            <p:cNvPr id="10" name="object 10"/>
            <p:cNvSpPr/>
            <p:nvPr/>
          </p:nvSpPr>
          <p:spPr>
            <a:xfrm>
              <a:off x="1790700" y="3329940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79">
                  <a:moveTo>
                    <a:pt x="8482838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8482838" y="537972"/>
                  </a:lnTo>
                  <a:lnTo>
                    <a:pt x="8517743" y="530927"/>
                  </a:lnTo>
                  <a:lnTo>
                    <a:pt x="8546242" y="511714"/>
                  </a:lnTo>
                  <a:lnTo>
                    <a:pt x="8565455" y="483215"/>
                  </a:lnTo>
                  <a:lnTo>
                    <a:pt x="8572500" y="448310"/>
                  </a:lnTo>
                  <a:lnTo>
                    <a:pt x="8572500" y="89662"/>
                  </a:lnTo>
                  <a:lnTo>
                    <a:pt x="8565455" y="54756"/>
                  </a:lnTo>
                  <a:lnTo>
                    <a:pt x="8546242" y="26257"/>
                  </a:lnTo>
                  <a:lnTo>
                    <a:pt x="8517743" y="7044"/>
                  </a:lnTo>
                  <a:lnTo>
                    <a:pt x="8482838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90700" y="3329940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79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8482838" y="0"/>
                  </a:lnTo>
                  <a:lnTo>
                    <a:pt x="8517743" y="7044"/>
                  </a:lnTo>
                  <a:lnTo>
                    <a:pt x="8546242" y="26257"/>
                  </a:lnTo>
                  <a:lnTo>
                    <a:pt x="8565455" y="54756"/>
                  </a:lnTo>
                  <a:lnTo>
                    <a:pt x="8572500" y="89662"/>
                  </a:lnTo>
                  <a:lnTo>
                    <a:pt x="8572500" y="448310"/>
                  </a:lnTo>
                  <a:lnTo>
                    <a:pt x="8565455" y="483215"/>
                  </a:lnTo>
                  <a:lnTo>
                    <a:pt x="8546242" y="511714"/>
                  </a:lnTo>
                  <a:lnTo>
                    <a:pt x="8517743" y="530927"/>
                  </a:lnTo>
                  <a:lnTo>
                    <a:pt x="8482838" y="537972"/>
                  </a:lnTo>
                  <a:lnTo>
                    <a:pt x="89662" y="537972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782762" y="4112958"/>
            <a:ext cx="8588375" cy="554355"/>
            <a:chOff x="1782762" y="4112958"/>
            <a:chExt cx="8588375" cy="554355"/>
          </a:xfrm>
        </p:grpSpPr>
        <p:sp>
          <p:nvSpPr>
            <p:cNvPr id="13" name="object 13"/>
            <p:cNvSpPr/>
            <p:nvPr/>
          </p:nvSpPr>
          <p:spPr>
            <a:xfrm>
              <a:off x="1790700" y="4120896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79">
                  <a:moveTo>
                    <a:pt x="8482838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1"/>
                  </a:lnTo>
                  <a:lnTo>
                    <a:pt x="0" y="448309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1"/>
                  </a:lnTo>
                  <a:lnTo>
                    <a:pt x="8482838" y="537971"/>
                  </a:lnTo>
                  <a:lnTo>
                    <a:pt x="8517743" y="530927"/>
                  </a:lnTo>
                  <a:lnTo>
                    <a:pt x="8546242" y="511714"/>
                  </a:lnTo>
                  <a:lnTo>
                    <a:pt x="8565455" y="483215"/>
                  </a:lnTo>
                  <a:lnTo>
                    <a:pt x="8572500" y="448309"/>
                  </a:lnTo>
                  <a:lnTo>
                    <a:pt x="8572500" y="89661"/>
                  </a:lnTo>
                  <a:lnTo>
                    <a:pt x="8565455" y="54756"/>
                  </a:lnTo>
                  <a:lnTo>
                    <a:pt x="8546242" y="26257"/>
                  </a:lnTo>
                  <a:lnTo>
                    <a:pt x="8517743" y="7044"/>
                  </a:lnTo>
                  <a:lnTo>
                    <a:pt x="8482838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90700" y="4120896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79">
                  <a:moveTo>
                    <a:pt x="0" y="89661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8482838" y="0"/>
                  </a:lnTo>
                  <a:lnTo>
                    <a:pt x="8517743" y="7044"/>
                  </a:lnTo>
                  <a:lnTo>
                    <a:pt x="8546242" y="26257"/>
                  </a:lnTo>
                  <a:lnTo>
                    <a:pt x="8565455" y="54756"/>
                  </a:lnTo>
                  <a:lnTo>
                    <a:pt x="8572500" y="89661"/>
                  </a:lnTo>
                  <a:lnTo>
                    <a:pt x="8572500" y="448309"/>
                  </a:lnTo>
                  <a:lnTo>
                    <a:pt x="8565455" y="483215"/>
                  </a:lnTo>
                  <a:lnTo>
                    <a:pt x="8546242" y="511714"/>
                  </a:lnTo>
                  <a:lnTo>
                    <a:pt x="8517743" y="530927"/>
                  </a:lnTo>
                  <a:lnTo>
                    <a:pt x="8482838" y="537971"/>
                  </a:lnTo>
                  <a:lnTo>
                    <a:pt x="89662" y="537971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09"/>
                  </a:lnTo>
                  <a:lnTo>
                    <a:pt x="0" y="8966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782762" y="4905438"/>
            <a:ext cx="8588375" cy="554355"/>
            <a:chOff x="1782762" y="4905438"/>
            <a:chExt cx="8588375" cy="554355"/>
          </a:xfrm>
        </p:grpSpPr>
        <p:sp>
          <p:nvSpPr>
            <p:cNvPr id="16" name="object 16"/>
            <p:cNvSpPr/>
            <p:nvPr/>
          </p:nvSpPr>
          <p:spPr>
            <a:xfrm>
              <a:off x="1790700" y="4913376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79">
                  <a:moveTo>
                    <a:pt x="8482838" y="0"/>
                  </a:moveTo>
                  <a:lnTo>
                    <a:pt x="89662" y="0"/>
                  </a:lnTo>
                  <a:lnTo>
                    <a:pt x="54756" y="7044"/>
                  </a:lnTo>
                  <a:lnTo>
                    <a:pt x="26257" y="26257"/>
                  </a:lnTo>
                  <a:lnTo>
                    <a:pt x="7044" y="54756"/>
                  </a:lnTo>
                  <a:lnTo>
                    <a:pt x="0" y="89662"/>
                  </a:lnTo>
                  <a:lnTo>
                    <a:pt x="0" y="448310"/>
                  </a:lnTo>
                  <a:lnTo>
                    <a:pt x="7044" y="483215"/>
                  </a:lnTo>
                  <a:lnTo>
                    <a:pt x="26257" y="511714"/>
                  </a:lnTo>
                  <a:lnTo>
                    <a:pt x="54756" y="530927"/>
                  </a:lnTo>
                  <a:lnTo>
                    <a:pt x="89662" y="537972"/>
                  </a:lnTo>
                  <a:lnTo>
                    <a:pt x="8482838" y="537972"/>
                  </a:lnTo>
                  <a:lnTo>
                    <a:pt x="8517743" y="530927"/>
                  </a:lnTo>
                  <a:lnTo>
                    <a:pt x="8546242" y="511714"/>
                  </a:lnTo>
                  <a:lnTo>
                    <a:pt x="8565455" y="483215"/>
                  </a:lnTo>
                  <a:lnTo>
                    <a:pt x="8572500" y="448310"/>
                  </a:lnTo>
                  <a:lnTo>
                    <a:pt x="8572500" y="89662"/>
                  </a:lnTo>
                  <a:lnTo>
                    <a:pt x="8565455" y="54756"/>
                  </a:lnTo>
                  <a:lnTo>
                    <a:pt x="8546242" y="26257"/>
                  </a:lnTo>
                  <a:lnTo>
                    <a:pt x="8517743" y="7044"/>
                  </a:lnTo>
                  <a:lnTo>
                    <a:pt x="8482838" y="0"/>
                  </a:lnTo>
                  <a:close/>
                </a:path>
              </a:pathLst>
            </a:custGeom>
            <a:solidFill>
              <a:srgbClr val="9D9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90700" y="4913376"/>
              <a:ext cx="8572500" cy="538480"/>
            </a:xfrm>
            <a:custGeom>
              <a:avLst/>
              <a:gdLst/>
              <a:ahLst/>
              <a:cxnLst/>
              <a:rect l="l" t="t" r="r" b="b"/>
              <a:pathLst>
                <a:path w="8572500" h="538479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8482838" y="0"/>
                  </a:lnTo>
                  <a:lnTo>
                    <a:pt x="8517743" y="7044"/>
                  </a:lnTo>
                  <a:lnTo>
                    <a:pt x="8546242" y="26257"/>
                  </a:lnTo>
                  <a:lnTo>
                    <a:pt x="8565455" y="54756"/>
                  </a:lnTo>
                  <a:lnTo>
                    <a:pt x="8572500" y="89662"/>
                  </a:lnTo>
                  <a:lnTo>
                    <a:pt x="8572500" y="448310"/>
                  </a:lnTo>
                  <a:lnTo>
                    <a:pt x="8565455" y="483215"/>
                  </a:lnTo>
                  <a:lnTo>
                    <a:pt x="8546242" y="511714"/>
                  </a:lnTo>
                  <a:lnTo>
                    <a:pt x="8517743" y="530927"/>
                  </a:lnTo>
                  <a:lnTo>
                    <a:pt x="8482838" y="537972"/>
                  </a:lnTo>
                  <a:lnTo>
                    <a:pt x="89662" y="537972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892045" y="1564362"/>
            <a:ext cx="7915275" cy="433070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Conflict</a:t>
            </a:r>
            <a:r>
              <a:rPr dirty="0" sz="2300" spc="-6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spc="-5" b="1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dirty="0" sz="2300" spc="-3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interest</a:t>
            </a:r>
            <a:endParaRPr sz="2300">
              <a:latin typeface="Century Gothic"/>
              <a:cs typeface="Century Gothic"/>
            </a:endParaRPr>
          </a:p>
          <a:p>
            <a:pPr marL="342900" indent="-172720">
              <a:lnSpc>
                <a:spcPct val="100000"/>
              </a:lnSpc>
              <a:spcBef>
                <a:spcPts val="925"/>
              </a:spcBef>
              <a:buChar char="•"/>
              <a:tabLst>
                <a:tab pos="343535" algn="l"/>
              </a:tabLst>
            </a:pPr>
            <a:r>
              <a:rPr dirty="0" sz="1600" spc="-5">
                <a:latin typeface="Century Gothic"/>
                <a:cs typeface="Century Gothic"/>
              </a:rPr>
              <a:t>Conflict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between</a:t>
            </a:r>
            <a:r>
              <a:rPr dirty="0" sz="1600" spc="5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5">
                <a:latin typeface="Century Gothic"/>
                <a:cs typeface="Century Gothic"/>
              </a:rPr>
              <a:t>IT</a:t>
            </a:r>
            <a:r>
              <a:rPr dirty="0" sz="1600" spc="-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worker’s</a:t>
            </a:r>
            <a:r>
              <a:rPr dirty="0" sz="1600" spc="6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self-interest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interests</a:t>
            </a:r>
            <a:r>
              <a:rPr dirty="0" sz="1600" spc="4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client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Fraud</a:t>
            </a:r>
            <a:endParaRPr sz="2300">
              <a:latin typeface="Century Gothic"/>
              <a:cs typeface="Century Gothic"/>
            </a:endParaRPr>
          </a:p>
          <a:p>
            <a:pPr marL="342900" indent="-172720">
              <a:lnSpc>
                <a:spcPct val="100000"/>
              </a:lnSpc>
              <a:spcBef>
                <a:spcPts val="915"/>
              </a:spcBef>
              <a:buChar char="•"/>
              <a:tabLst>
                <a:tab pos="343535" algn="l"/>
              </a:tabLst>
            </a:pPr>
            <a:r>
              <a:rPr dirty="0" sz="1600" spc="-5">
                <a:latin typeface="Century Gothic"/>
                <a:cs typeface="Century Gothic"/>
              </a:rPr>
              <a:t>Obtaining</a:t>
            </a:r>
            <a:r>
              <a:rPr dirty="0" sz="1600" spc="-10">
                <a:latin typeface="Century Gothic"/>
                <a:cs typeface="Century Gothic"/>
              </a:rPr>
              <a:t> goods,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services, or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property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through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deception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or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trickery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Misrepresentation</a:t>
            </a:r>
            <a:endParaRPr sz="2300">
              <a:latin typeface="Century Gothic"/>
              <a:cs typeface="Century Gothic"/>
            </a:endParaRPr>
          </a:p>
          <a:p>
            <a:pPr marL="342900" indent="-172720">
              <a:lnSpc>
                <a:spcPct val="100000"/>
              </a:lnSpc>
              <a:spcBef>
                <a:spcPts val="650"/>
              </a:spcBef>
              <a:buChar char="•"/>
              <a:tabLst>
                <a:tab pos="343535" algn="l"/>
              </a:tabLst>
            </a:pPr>
            <a:r>
              <a:rPr dirty="0" sz="1600" spc="-10">
                <a:latin typeface="Century Gothic"/>
                <a:cs typeface="Century Gothic"/>
              </a:rPr>
              <a:t>Misstatement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or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incomplete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statement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 material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fact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300" spc="-5" b="1">
                <a:solidFill>
                  <a:srgbClr val="FFFFFF"/>
                </a:solidFill>
                <a:latin typeface="Century Gothic"/>
                <a:cs typeface="Century Gothic"/>
              </a:rPr>
              <a:t>Breach</a:t>
            </a:r>
            <a:r>
              <a:rPr dirty="0" sz="2300" spc="-4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spc="-5" b="1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dirty="0" sz="2300" spc="-1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contract</a:t>
            </a:r>
            <a:endParaRPr sz="2300">
              <a:latin typeface="Century Gothic"/>
              <a:cs typeface="Century Gothic"/>
            </a:endParaRPr>
          </a:p>
          <a:p>
            <a:pPr marL="342900" indent="-172720">
              <a:lnSpc>
                <a:spcPct val="100000"/>
              </a:lnSpc>
              <a:spcBef>
                <a:spcPts val="650"/>
              </a:spcBef>
              <a:buChar char="•"/>
              <a:tabLst>
                <a:tab pos="343535" algn="l"/>
              </a:tabLst>
            </a:pPr>
            <a:r>
              <a:rPr dirty="0" sz="1600" spc="-5">
                <a:latin typeface="Century Gothic"/>
                <a:cs typeface="Century Gothic"/>
              </a:rPr>
              <a:t>Occurs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when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one</a:t>
            </a:r>
            <a:r>
              <a:rPr dirty="0" sz="1600" spc="-10">
                <a:latin typeface="Century Gothic"/>
                <a:cs typeface="Century Gothic"/>
              </a:rPr>
              <a:t> party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fails</a:t>
            </a:r>
            <a:r>
              <a:rPr dirty="0" sz="1600" spc="-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meet</a:t>
            </a:r>
            <a:r>
              <a:rPr dirty="0" sz="1600" spc="-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terms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contract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Material</a:t>
            </a:r>
            <a:r>
              <a:rPr dirty="0" sz="2300" spc="-5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spc="-5" b="1">
                <a:solidFill>
                  <a:srgbClr val="FFFFFF"/>
                </a:solidFill>
                <a:latin typeface="Century Gothic"/>
                <a:cs typeface="Century Gothic"/>
              </a:rPr>
              <a:t>breach</a:t>
            </a:r>
            <a:r>
              <a:rPr dirty="0" sz="23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spc="-5" b="1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dirty="0" sz="2300" spc="-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300" b="1">
                <a:solidFill>
                  <a:srgbClr val="FFFFFF"/>
                </a:solidFill>
                <a:latin typeface="Century Gothic"/>
                <a:cs typeface="Century Gothic"/>
              </a:rPr>
              <a:t>contract</a:t>
            </a:r>
            <a:endParaRPr sz="2300">
              <a:latin typeface="Century Gothic"/>
              <a:cs typeface="Century Gothic"/>
            </a:endParaRPr>
          </a:p>
          <a:p>
            <a:pPr marL="342900" marR="5080" indent="-172720">
              <a:lnSpc>
                <a:spcPts val="1730"/>
              </a:lnSpc>
              <a:spcBef>
                <a:spcPts val="865"/>
              </a:spcBef>
              <a:buChar char="•"/>
              <a:tabLst>
                <a:tab pos="343535" algn="l"/>
              </a:tabLst>
            </a:pPr>
            <a:r>
              <a:rPr dirty="0" sz="1600" spc="-5">
                <a:latin typeface="Century Gothic"/>
                <a:cs typeface="Century Gothic"/>
              </a:rPr>
              <a:t>Occurs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when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 </a:t>
            </a:r>
            <a:r>
              <a:rPr dirty="0" sz="1600" spc="-10">
                <a:latin typeface="Century Gothic"/>
                <a:cs typeface="Century Gothic"/>
              </a:rPr>
              <a:t>party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fails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perform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certain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obligations,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thereby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impairing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or </a:t>
            </a:r>
            <a:r>
              <a:rPr dirty="0" sz="1600" spc="-4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destroying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essence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9175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Conflict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Interest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65193"/>
            <a:ext cx="931481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2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For example, an </a:t>
            </a:r>
            <a:r>
              <a:rPr dirty="0" sz="2000" spc="5">
                <a:latin typeface="Century Gothic"/>
                <a:cs typeface="Century Gothic"/>
              </a:rPr>
              <a:t>IT </a:t>
            </a:r>
            <a:r>
              <a:rPr dirty="0" sz="2000">
                <a:latin typeface="Century Gothic"/>
                <a:cs typeface="Century Gothic"/>
              </a:rPr>
              <a:t>consulting </a:t>
            </a:r>
            <a:r>
              <a:rPr dirty="0" sz="2000" spc="-5">
                <a:latin typeface="Century Gothic"/>
                <a:cs typeface="Century Gothic"/>
              </a:rPr>
              <a:t>firm </a:t>
            </a:r>
            <a:r>
              <a:rPr dirty="0" sz="2000">
                <a:latin typeface="Century Gothic"/>
                <a:cs typeface="Century Gothic"/>
              </a:rPr>
              <a:t>might be hired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-5">
                <a:latin typeface="Century Gothic"/>
                <a:cs typeface="Century Gothic"/>
              </a:rPr>
              <a:t>assess </a:t>
            </a:r>
            <a:r>
              <a:rPr dirty="0" sz="2000">
                <a:latin typeface="Century Gothic"/>
                <a:cs typeface="Century Gothic"/>
              </a:rPr>
              <a:t>a firm’s </a:t>
            </a:r>
            <a:r>
              <a:rPr dirty="0" sz="2000" spc="5">
                <a:latin typeface="Century Gothic"/>
                <a:cs typeface="Century Gothic"/>
              </a:rPr>
              <a:t>IT 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strategic plan. After a few weeks </a:t>
            </a:r>
            <a:r>
              <a:rPr dirty="0" sz="2000" spc="-5">
                <a:latin typeface="Century Gothic"/>
                <a:cs typeface="Century Gothic"/>
              </a:rPr>
              <a:t>of analysis,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consulting </a:t>
            </a:r>
            <a:r>
              <a:rPr dirty="0" sz="2000" spc="-5">
                <a:latin typeface="Century Gothic"/>
                <a:cs typeface="Century Gothic"/>
              </a:rPr>
              <a:t>firm might 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provide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">
                <a:latin typeface="Century Gothic"/>
                <a:cs typeface="Century Gothic"/>
              </a:rPr>
              <a:t>poor </a:t>
            </a:r>
            <a:r>
              <a:rPr dirty="0" sz="2000">
                <a:latin typeface="Century Gothic"/>
                <a:cs typeface="Century Gothic"/>
              </a:rPr>
              <a:t>rating </a:t>
            </a:r>
            <a:r>
              <a:rPr dirty="0" sz="2000" spc="-5">
                <a:latin typeface="Century Gothic"/>
                <a:cs typeface="Century Gothic"/>
              </a:rPr>
              <a:t>for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existing strategy </a:t>
            </a:r>
            <a:r>
              <a:rPr dirty="0" sz="2000" spc="-5">
                <a:latin typeface="Century Gothic"/>
                <a:cs typeface="Century Gothic"/>
              </a:rPr>
              <a:t>and insist </a:t>
            </a:r>
            <a:r>
              <a:rPr dirty="0" sz="2000">
                <a:latin typeface="Century Gothic"/>
                <a:cs typeface="Century Gothic"/>
              </a:rPr>
              <a:t>that its </a:t>
            </a:r>
            <a:r>
              <a:rPr dirty="0" sz="2000" spc="-5">
                <a:latin typeface="Century Gothic"/>
                <a:cs typeface="Century Gothic"/>
              </a:rPr>
              <a:t>proprietary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products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 </a:t>
            </a:r>
            <a:r>
              <a:rPr dirty="0" sz="2000">
                <a:latin typeface="Century Gothic"/>
                <a:cs typeface="Century Gothic"/>
              </a:rPr>
              <a:t>services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are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required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develop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new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strategic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plan.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Such </a:t>
            </a:r>
            <a:r>
              <a:rPr dirty="0" sz="2000" spc="-5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findings </a:t>
            </a:r>
            <a:r>
              <a:rPr dirty="0" sz="2000">
                <a:latin typeface="Century Gothic"/>
                <a:cs typeface="Century Gothic"/>
              </a:rPr>
              <a:t>would </a:t>
            </a:r>
            <a:r>
              <a:rPr dirty="0" sz="2000" spc="-5">
                <a:latin typeface="Century Gothic"/>
                <a:cs typeface="Century Gothic"/>
              </a:rPr>
              <a:t>raise </a:t>
            </a:r>
            <a:r>
              <a:rPr dirty="0" sz="2000">
                <a:latin typeface="Century Gothic"/>
                <a:cs typeface="Century Gothic"/>
              </a:rPr>
              <a:t>questions </a:t>
            </a:r>
            <a:r>
              <a:rPr dirty="0" sz="2000" spc="-5">
                <a:latin typeface="Century Gothic"/>
                <a:cs typeface="Century Gothic"/>
              </a:rPr>
              <a:t>about </a:t>
            </a:r>
            <a:r>
              <a:rPr dirty="0" sz="2000" spc="5">
                <a:latin typeface="Century Gothic"/>
                <a:cs typeface="Century Gothic"/>
              </a:rPr>
              <a:t>the </a:t>
            </a:r>
            <a:r>
              <a:rPr dirty="0" sz="2000">
                <a:latin typeface="Century Gothic"/>
                <a:cs typeface="Century Gothic"/>
              </a:rPr>
              <a:t>vendor’s objectivity </a:t>
            </a:r>
            <a:r>
              <a:rPr dirty="0" sz="2000" spc="-5">
                <a:latin typeface="Century Gothic"/>
                <a:cs typeface="Century Gothic"/>
              </a:rPr>
              <a:t>and </a:t>
            </a:r>
            <a:r>
              <a:rPr dirty="0" sz="2000">
                <a:latin typeface="Century Gothic"/>
                <a:cs typeface="Century Gothic"/>
              </a:rPr>
              <a:t>whether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its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recommendations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can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trusted.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9545"/>
            <a:ext cx="824293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/>
              <a:t>Example</a:t>
            </a:r>
            <a:r>
              <a:rPr dirty="0" sz="2600" spc="10"/>
              <a:t> </a:t>
            </a:r>
            <a:r>
              <a:rPr dirty="0" sz="2600"/>
              <a:t>of</a:t>
            </a:r>
            <a:r>
              <a:rPr dirty="0" sz="2600" spc="-15"/>
              <a:t> </a:t>
            </a:r>
            <a:r>
              <a:rPr dirty="0" sz="2600" spc="-5"/>
              <a:t>Fraud</a:t>
            </a:r>
            <a:r>
              <a:rPr dirty="0" sz="2600" spc="10"/>
              <a:t> </a:t>
            </a:r>
            <a:r>
              <a:rPr dirty="0" sz="2600"/>
              <a:t>- </a:t>
            </a:r>
            <a:r>
              <a:rPr dirty="0" sz="2600" spc="-5"/>
              <a:t>Paul</a:t>
            </a:r>
            <a:r>
              <a:rPr dirty="0" sz="2600" spc="5"/>
              <a:t> </a:t>
            </a:r>
            <a:r>
              <a:rPr dirty="0" sz="2600" spc="-5"/>
              <a:t>Ceglia</a:t>
            </a:r>
            <a:r>
              <a:rPr dirty="0" sz="2600" spc="20"/>
              <a:t> </a:t>
            </a:r>
            <a:r>
              <a:rPr dirty="0" sz="2600" spc="5"/>
              <a:t>vs.</a:t>
            </a:r>
            <a:r>
              <a:rPr dirty="0" sz="2600" spc="-15"/>
              <a:t> </a:t>
            </a:r>
            <a:r>
              <a:rPr dirty="0" sz="2600" spc="-5"/>
              <a:t>Mark</a:t>
            </a:r>
            <a:r>
              <a:rPr dirty="0" sz="2600" spc="5"/>
              <a:t> </a:t>
            </a:r>
            <a:r>
              <a:rPr dirty="0" sz="2600" spc="-5"/>
              <a:t>Zuckerberg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209243" y="2165193"/>
            <a:ext cx="9345930" cy="320675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Paul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Ceglia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2010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sued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Facebook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claiming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own 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majority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entury Gothic"/>
                <a:cs typeface="Century Gothic"/>
              </a:rPr>
              <a:t>company.</a:t>
            </a:r>
            <a:endParaRPr sz="2000">
              <a:latin typeface="Century Gothic"/>
              <a:cs typeface="Century Gothic"/>
            </a:endParaRPr>
          </a:p>
          <a:p>
            <a:pPr marL="241300" marR="5080" indent="-229235">
              <a:lnSpc>
                <a:spcPct val="12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Ceglia </a:t>
            </a:r>
            <a:r>
              <a:rPr dirty="0" sz="2000" spc="-5">
                <a:latin typeface="Century Gothic"/>
                <a:cs typeface="Century Gothic"/>
              </a:rPr>
              <a:t>claimed </a:t>
            </a:r>
            <a:r>
              <a:rPr dirty="0" sz="2000">
                <a:latin typeface="Century Gothic"/>
                <a:cs typeface="Century Gothic"/>
              </a:rPr>
              <a:t>that he </a:t>
            </a:r>
            <a:r>
              <a:rPr dirty="0" sz="2000" spc="-5">
                <a:latin typeface="Century Gothic"/>
                <a:cs typeface="Century Gothic"/>
              </a:rPr>
              <a:t>signed </a:t>
            </a:r>
            <a:r>
              <a:rPr dirty="0" sz="2000">
                <a:latin typeface="Century Gothic"/>
                <a:cs typeface="Century Gothic"/>
              </a:rPr>
              <a:t>a contract with </a:t>
            </a:r>
            <a:r>
              <a:rPr dirty="0" sz="2000" spc="-5">
                <a:latin typeface="Century Gothic"/>
                <a:cs typeface="Century Gothic"/>
              </a:rPr>
              <a:t>Mark </a:t>
            </a:r>
            <a:r>
              <a:rPr dirty="0" sz="2000">
                <a:latin typeface="Century Gothic"/>
                <a:cs typeface="Century Gothic"/>
              </a:rPr>
              <a:t>Zuckerberg </a:t>
            </a:r>
            <a:r>
              <a:rPr dirty="0" sz="2000" spc="-5">
                <a:latin typeface="Century Gothic"/>
                <a:cs typeface="Century Gothic"/>
              </a:rPr>
              <a:t>in </a:t>
            </a:r>
            <a:r>
              <a:rPr dirty="0" sz="2000" spc="5">
                <a:latin typeface="Century Gothic"/>
                <a:cs typeface="Century Gothic"/>
              </a:rPr>
              <a:t>2003 to </a:t>
            </a:r>
            <a:r>
              <a:rPr dirty="0" sz="2000" spc="-5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design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 </a:t>
            </a:r>
            <a:r>
              <a:rPr dirty="0" sz="2000">
                <a:latin typeface="Century Gothic"/>
                <a:cs typeface="Century Gothic"/>
              </a:rPr>
              <a:t>develop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Web</a:t>
            </a:r>
            <a:r>
              <a:rPr dirty="0" sz="2000" spc="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site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that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eventually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became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Facebook.</a:t>
            </a:r>
            <a:endParaRPr sz="2000">
              <a:latin typeface="Century Gothic"/>
              <a:cs typeface="Century Gothic"/>
            </a:endParaRPr>
          </a:p>
          <a:p>
            <a:pPr marL="241300" marR="127635" indent="-229235">
              <a:lnSpc>
                <a:spcPct val="120000"/>
              </a:lnSpc>
              <a:spcBef>
                <a:spcPts val="10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 spc="-5">
                <a:latin typeface="Century Gothic"/>
                <a:cs typeface="Century Gothic"/>
              </a:rPr>
              <a:t>But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">
                <a:latin typeface="Century Gothic"/>
                <a:cs typeface="Century Gothic"/>
              </a:rPr>
              <a:t>judge dismissed </a:t>
            </a:r>
            <a:r>
              <a:rPr dirty="0" sz="2000">
                <a:latin typeface="Century Gothic"/>
                <a:cs typeface="Century Gothic"/>
              </a:rPr>
              <a:t>his claims and prosecutors </a:t>
            </a:r>
            <a:r>
              <a:rPr dirty="0" sz="2000" spc="-5">
                <a:latin typeface="Century Gothic"/>
                <a:cs typeface="Century Gothic"/>
              </a:rPr>
              <a:t>filed fraud </a:t>
            </a:r>
            <a:r>
              <a:rPr dirty="0" sz="2000">
                <a:latin typeface="Century Gothic"/>
                <a:cs typeface="Century Gothic"/>
              </a:rPr>
              <a:t>charges after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forensic </a:t>
            </a:r>
            <a:r>
              <a:rPr dirty="0" sz="2000" spc="-5">
                <a:latin typeface="Century Gothic"/>
                <a:cs typeface="Century Gothic"/>
              </a:rPr>
              <a:t>analysis </a:t>
            </a:r>
            <a:r>
              <a:rPr dirty="0" sz="2000">
                <a:latin typeface="Century Gothic"/>
                <a:cs typeface="Century Gothic"/>
              </a:rPr>
              <a:t>of </a:t>
            </a:r>
            <a:r>
              <a:rPr dirty="0" sz="2000" spc="-5">
                <a:latin typeface="Century Gothic"/>
                <a:cs typeface="Century Gothic"/>
              </a:rPr>
              <a:t>his </a:t>
            </a:r>
            <a:r>
              <a:rPr dirty="0" sz="2000">
                <a:latin typeface="Century Gothic"/>
                <a:cs typeface="Century Gothic"/>
              </a:rPr>
              <a:t>computers </a:t>
            </a:r>
            <a:r>
              <a:rPr dirty="0" sz="2000" spc="-5">
                <a:latin typeface="Century Gothic"/>
                <a:cs typeface="Century Gothic"/>
              </a:rPr>
              <a:t>and Harvard's </a:t>
            </a:r>
            <a:r>
              <a:rPr dirty="0" sz="2000">
                <a:latin typeface="Century Gothic"/>
                <a:cs typeface="Century Gothic"/>
              </a:rPr>
              <a:t>email </a:t>
            </a:r>
            <a:r>
              <a:rPr dirty="0" sz="2000" spc="-5">
                <a:latin typeface="Century Gothic"/>
                <a:cs typeface="Century Gothic"/>
              </a:rPr>
              <a:t>archive </a:t>
            </a:r>
            <a:r>
              <a:rPr dirty="0" sz="2000">
                <a:latin typeface="Century Gothic"/>
                <a:cs typeface="Century Gothic"/>
              </a:rPr>
              <a:t> determined he had altered an unrelated contract </a:t>
            </a:r>
            <a:r>
              <a:rPr dirty="0" sz="2000" spc="-5">
                <a:latin typeface="Century Gothic"/>
                <a:cs typeface="Century Gothic"/>
              </a:rPr>
              <a:t>and falsified </a:t>
            </a:r>
            <a:r>
              <a:rPr dirty="0" sz="2000">
                <a:latin typeface="Century Gothic"/>
                <a:cs typeface="Century Gothic"/>
              </a:rPr>
              <a:t>emails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make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it </a:t>
            </a:r>
            <a:r>
              <a:rPr dirty="0" sz="2000">
                <a:latin typeface="Century Gothic"/>
                <a:cs typeface="Century Gothic"/>
              </a:rPr>
              <a:t>appear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Zuckerberg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had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promised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him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half-share.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9545"/>
            <a:ext cx="824293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/>
              <a:t>Example</a:t>
            </a:r>
            <a:r>
              <a:rPr dirty="0" sz="2600" spc="10"/>
              <a:t> </a:t>
            </a:r>
            <a:r>
              <a:rPr dirty="0" sz="2600"/>
              <a:t>of</a:t>
            </a:r>
            <a:r>
              <a:rPr dirty="0" sz="2600" spc="-15"/>
              <a:t> </a:t>
            </a:r>
            <a:r>
              <a:rPr dirty="0" sz="2600" spc="-5"/>
              <a:t>Fraud</a:t>
            </a:r>
            <a:r>
              <a:rPr dirty="0" sz="2600" spc="10"/>
              <a:t> </a:t>
            </a:r>
            <a:r>
              <a:rPr dirty="0" sz="2600"/>
              <a:t>- </a:t>
            </a:r>
            <a:r>
              <a:rPr dirty="0" sz="2600" spc="-5"/>
              <a:t>Paul</a:t>
            </a:r>
            <a:r>
              <a:rPr dirty="0" sz="2600" spc="5"/>
              <a:t> </a:t>
            </a:r>
            <a:r>
              <a:rPr dirty="0" sz="2600" spc="-5"/>
              <a:t>Ceglia</a:t>
            </a:r>
            <a:r>
              <a:rPr dirty="0" sz="2600" spc="20"/>
              <a:t> </a:t>
            </a:r>
            <a:r>
              <a:rPr dirty="0" sz="2600" spc="5"/>
              <a:t>vs.</a:t>
            </a:r>
            <a:r>
              <a:rPr dirty="0" sz="2600" spc="-15"/>
              <a:t> </a:t>
            </a:r>
            <a:r>
              <a:rPr dirty="0" sz="2600" spc="-5"/>
              <a:t>Mark</a:t>
            </a:r>
            <a:r>
              <a:rPr dirty="0" sz="2600" spc="5"/>
              <a:t> </a:t>
            </a:r>
            <a:r>
              <a:rPr dirty="0" sz="2600" spc="-5"/>
              <a:t>Zuckerberg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209243" y="2586050"/>
            <a:ext cx="9227820" cy="544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>
                <a:latin typeface="Century Gothic"/>
                <a:cs typeface="Century Gothic"/>
              </a:rPr>
              <a:t>Ceglia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and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his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family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(and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his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dog)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were found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to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have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vanished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on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May </a:t>
            </a:r>
            <a:r>
              <a:rPr dirty="0" sz="1700">
                <a:latin typeface="Century Gothic"/>
                <a:cs typeface="Century Gothic"/>
              </a:rPr>
              <a:t>1,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2015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after</a:t>
            </a:r>
            <a:endParaRPr sz="17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</a:pPr>
            <a:r>
              <a:rPr dirty="0" sz="1700">
                <a:latin typeface="Century Gothic"/>
                <a:cs typeface="Century Gothic"/>
              </a:rPr>
              <a:t>he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cut </a:t>
            </a:r>
            <a:r>
              <a:rPr dirty="0" sz="1700">
                <a:latin typeface="Century Gothic"/>
                <a:cs typeface="Century Gothic"/>
              </a:rPr>
              <a:t>off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GPS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tracker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</a:t>
            </a:r>
            <a:r>
              <a:rPr dirty="0" sz="1700">
                <a:latin typeface="Century Gothic"/>
                <a:cs typeface="Century Gothic"/>
              </a:rPr>
              <a:t> he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being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sought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by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law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enforcement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agencies.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815" y="3755516"/>
            <a:ext cx="9432925" cy="162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Century Gothic"/>
                <a:cs typeface="Century Gothic"/>
              </a:rPr>
              <a:t>“Everyone</a:t>
            </a:r>
            <a:r>
              <a:rPr dirty="0" sz="1700" spc="-1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including</a:t>
            </a:r>
            <a:r>
              <a:rPr dirty="0" sz="1700" spc="2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our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dog</a:t>
            </a:r>
            <a:r>
              <a:rPr dirty="0" sz="1700" b="1">
                <a:latin typeface="Century Gothic"/>
                <a:cs typeface="Century Gothic"/>
              </a:rPr>
              <a:t> is </a:t>
            </a:r>
            <a:r>
              <a:rPr dirty="0" sz="1700" spc="-5" b="1">
                <a:latin typeface="Century Gothic"/>
                <a:cs typeface="Century Gothic"/>
              </a:rPr>
              <a:t>happy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and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in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good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health.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It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has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been</a:t>
            </a:r>
            <a:r>
              <a:rPr dirty="0" sz="1700" spc="-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 difficult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and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scary </a:t>
            </a:r>
            <a:r>
              <a:rPr dirty="0" sz="1700" spc="-459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year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for</a:t>
            </a:r>
            <a:r>
              <a:rPr dirty="0" sz="1700" spc="1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Iasia</a:t>
            </a:r>
            <a:r>
              <a:rPr dirty="0" sz="1700" spc="1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and</a:t>
            </a:r>
            <a:r>
              <a:rPr dirty="0" sz="1700" spc="3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I,</a:t>
            </a:r>
            <a:r>
              <a:rPr dirty="0" sz="1700" spc="1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but</a:t>
            </a:r>
            <a:r>
              <a:rPr dirty="0" sz="1700" spc="3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faith</a:t>
            </a:r>
            <a:r>
              <a:rPr dirty="0" sz="1700" spc="1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in</a:t>
            </a:r>
            <a:r>
              <a:rPr dirty="0" sz="1700" spc="4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God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has</a:t>
            </a:r>
            <a:r>
              <a:rPr dirty="0" sz="1700" spc="3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seen</a:t>
            </a:r>
            <a:r>
              <a:rPr dirty="0" sz="1700" spc="2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us</a:t>
            </a:r>
            <a:r>
              <a:rPr dirty="0" sz="1700" spc="3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through</a:t>
            </a:r>
            <a:r>
              <a:rPr dirty="0" sz="1700" spc="2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and</a:t>
            </a:r>
            <a:r>
              <a:rPr dirty="0" sz="1700" spc="2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</a:t>
            </a:r>
            <a:r>
              <a:rPr dirty="0" sz="1700" spc="2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determination</a:t>
            </a:r>
            <a:r>
              <a:rPr dirty="0" sz="1700" spc="2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to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get 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justice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has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inspired</a:t>
            </a:r>
            <a:r>
              <a:rPr dirty="0" sz="1700" b="1">
                <a:latin typeface="Century Gothic"/>
                <a:cs typeface="Century Gothic"/>
              </a:rPr>
              <a:t> me</a:t>
            </a:r>
            <a:r>
              <a:rPr dirty="0" sz="1700" spc="-1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to</a:t>
            </a:r>
            <a:r>
              <a:rPr dirty="0" sz="1700" spc="-5" b="1">
                <a:latin typeface="Century Gothic"/>
                <a:cs typeface="Century Gothic"/>
              </a:rPr>
              <a:t> keep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going”.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100">
              <a:latin typeface="Century Gothic"/>
              <a:cs typeface="Century Gothic"/>
            </a:endParaRPr>
          </a:p>
          <a:p>
            <a:pPr algn="ctr" marL="2540">
              <a:lnSpc>
                <a:spcPct val="100000"/>
              </a:lnSpc>
              <a:spcBef>
                <a:spcPts val="1825"/>
              </a:spcBef>
            </a:pPr>
            <a:r>
              <a:rPr dirty="0" sz="1700">
                <a:latin typeface="Century Gothic"/>
                <a:cs typeface="Century Gothic"/>
              </a:rPr>
              <a:t>He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sent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this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email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in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2016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7773" y="480822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66661" y="469709"/>
            <a:ext cx="11260455" cy="5920105"/>
            <a:chOff x="466661" y="469709"/>
            <a:chExt cx="11260455" cy="5920105"/>
          </a:xfrm>
        </p:grpSpPr>
        <p:sp>
          <p:nvSpPr>
            <p:cNvPr id="6" name="object 6"/>
            <p:cNvSpPr/>
            <p:nvPr/>
          </p:nvSpPr>
          <p:spPr>
            <a:xfrm>
              <a:off x="477773" y="480822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0" y="5897880"/>
                  </a:moveTo>
                  <a:lnTo>
                    <a:pt x="11237976" y="5897880"/>
                  </a:lnTo>
                  <a:lnTo>
                    <a:pt x="11237976" y="0"/>
                  </a:lnTo>
                  <a:lnTo>
                    <a:pt x="0" y="0"/>
                  </a:lnTo>
                  <a:lnTo>
                    <a:pt x="0" y="5897880"/>
                  </a:lnTo>
                  <a:close/>
                </a:path>
              </a:pathLst>
            </a:custGeom>
            <a:ln w="22225">
              <a:solidFill>
                <a:srgbClr val="C45D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643128"/>
              <a:ext cx="3230880" cy="5571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9324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</a:t>
            </a:r>
            <a:r>
              <a:rPr dirty="0" spc="-35"/>
              <a:t> </a:t>
            </a:r>
            <a:r>
              <a:rPr dirty="0" spc="-5"/>
              <a:t>Prove</a:t>
            </a:r>
            <a:r>
              <a:rPr dirty="0" spc="-35"/>
              <a:t> </a:t>
            </a:r>
            <a:r>
              <a:rPr dirty="0"/>
              <a:t>Fraud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74606"/>
            <a:ext cx="9162415" cy="31889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2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900" spc="-10">
                <a:latin typeface="Century Gothic"/>
                <a:cs typeface="Century Gothic"/>
              </a:rPr>
              <a:t>To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prove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fraud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in</a:t>
            </a:r>
            <a:r>
              <a:rPr dirty="0" sz="1900" spc="-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court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of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law,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prosecutors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must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demonstrate</a:t>
            </a:r>
            <a:r>
              <a:rPr dirty="0" sz="1900" spc="6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following</a:t>
            </a:r>
            <a:endParaRPr sz="19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1900" spc="-5">
                <a:latin typeface="Century Gothic"/>
                <a:cs typeface="Century Gothic"/>
              </a:rPr>
              <a:t>elements:</a:t>
            </a:r>
            <a:endParaRPr sz="1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entury Gothic"/>
              <a:cs typeface="Century Gothic"/>
            </a:endParaRPr>
          </a:p>
          <a:p>
            <a:pPr lvl="1" marL="1173480" indent="-457834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1173480" algn="l"/>
                <a:tab pos="1174115" algn="l"/>
              </a:tabLst>
            </a:pPr>
            <a:r>
              <a:rPr dirty="0" sz="1500" spc="-5">
                <a:latin typeface="Century Gothic"/>
                <a:cs typeface="Century Gothic"/>
              </a:rPr>
              <a:t>The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wrongdoer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made </a:t>
            </a:r>
            <a:r>
              <a:rPr dirty="0" sz="1500">
                <a:latin typeface="Century Gothic"/>
                <a:cs typeface="Century Gothic"/>
              </a:rPr>
              <a:t>a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false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representation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of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material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fact.</a:t>
            </a:r>
            <a:endParaRPr sz="15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966AC"/>
              </a:buClr>
              <a:buFont typeface="Century Gothic"/>
              <a:buAutoNum type="arabicPeriod"/>
            </a:pPr>
            <a:endParaRPr sz="2550">
              <a:latin typeface="Century Gothic"/>
              <a:cs typeface="Century Gothic"/>
            </a:endParaRPr>
          </a:p>
          <a:p>
            <a:pPr lvl="1" marL="1173480" indent="-457834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1173480" algn="l"/>
                <a:tab pos="1174115" algn="l"/>
              </a:tabLst>
            </a:pPr>
            <a:r>
              <a:rPr dirty="0" sz="1500" spc="-5">
                <a:latin typeface="Century Gothic"/>
                <a:cs typeface="Century Gothic"/>
              </a:rPr>
              <a:t>The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wrongdoer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intended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deceive</a:t>
            </a:r>
            <a:r>
              <a:rPr dirty="0" sz="1500" spc="-4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the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innocent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party.</a:t>
            </a:r>
            <a:endParaRPr sz="15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4966AC"/>
              </a:buClr>
              <a:buFont typeface="Century Gothic"/>
              <a:buAutoNum type="arabicPeriod"/>
            </a:pPr>
            <a:endParaRPr sz="2550">
              <a:latin typeface="Century Gothic"/>
              <a:cs typeface="Century Gothic"/>
            </a:endParaRPr>
          </a:p>
          <a:p>
            <a:pPr lvl="1" marL="1173480" indent="-457834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1173480" algn="l"/>
                <a:tab pos="1174115" algn="l"/>
              </a:tabLst>
            </a:pPr>
            <a:r>
              <a:rPr dirty="0" sz="1500" spc="-5">
                <a:latin typeface="Century Gothic"/>
                <a:cs typeface="Century Gothic"/>
              </a:rPr>
              <a:t>The </a:t>
            </a:r>
            <a:r>
              <a:rPr dirty="0" sz="1500">
                <a:latin typeface="Century Gothic"/>
                <a:cs typeface="Century Gothic"/>
              </a:rPr>
              <a:t>innocent </a:t>
            </a:r>
            <a:r>
              <a:rPr dirty="0" sz="1500" spc="-5">
                <a:latin typeface="Century Gothic"/>
                <a:cs typeface="Century Gothic"/>
              </a:rPr>
              <a:t>party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justifiably</a:t>
            </a:r>
            <a:r>
              <a:rPr dirty="0" sz="1500" spc="-4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relied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on the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misrepresentation.</a:t>
            </a:r>
            <a:endParaRPr sz="15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Century Gothic"/>
              <a:buAutoNum type="arabicPeriod"/>
            </a:pPr>
            <a:endParaRPr sz="2550">
              <a:latin typeface="Century Gothic"/>
              <a:cs typeface="Century Gothic"/>
            </a:endParaRPr>
          </a:p>
          <a:p>
            <a:pPr lvl="1" marL="1173480" indent="-457834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AutoNum type="arabicPeriod"/>
              <a:tabLst>
                <a:tab pos="1173480" algn="l"/>
                <a:tab pos="1174115" algn="l"/>
              </a:tabLst>
            </a:pPr>
            <a:r>
              <a:rPr dirty="0" sz="1500" spc="-5">
                <a:latin typeface="Century Gothic"/>
                <a:cs typeface="Century Gothic"/>
              </a:rPr>
              <a:t>The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innocent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party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was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injured.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46475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Misrepresentation</a:t>
            </a:r>
            <a:r>
              <a:rPr dirty="0" spc="-35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51586"/>
            <a:ext cx="9397365" cy="3134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>
                <a:latin typeface="Century Gothic"/>
                <a:cs typeface="Century Gothic"/>
              </a:rPr>
              <a:t>Siri, </a:t>
            </a:r>
            <a:r>
              <a:rPr dirty="0" sz="1700" spc="-5">
                <a:latin typeface="Century Gothic"/>
                <a:cs typeface="Century Gothic"/>
              </a:rPr>
              <a:t>the voice-activated software that </a:t>
            </a:r>
            <a:r>
              <a:rPr dirty="0" sz="1700">
                <a:latin typeface="Century Gothic"/>
                <a:cs typeface="Century Gothic"/>
              </a:rPr>
              <a:t>comes </a:t>
            </a:r>
            <a:r>
              <a:rPr dirty="0" sz="1700" spc="-5">
                <a:latin typeface="Century Gothic"/>
                <a:cs typeface="Century Gothic"/>
              </a:rPr>
              <a:t>with the </a:t>
            </a:r>
            <a:r>
              <a:rPr dirty="0" sz="1700" spc="5">
                <a:latin typeface="Century Gothic"/>
                <a:cs typeface="Century Gothic"/>
              </a:rPr>
              <a:t>Apple </a:t>
            </a:r>
            <a:r>
              <a:rPr dirty="0" sz="1700">
                <a:latin typeface="Century Gothic"/>
                <a:cs typeface="Century Gothic"/>
              </a:rPr>
              <a:t>iPhone, has </a:t>
            </a:r>
            <a:r>
              <a:rPr dirty="0" sz="1700" spc="-5">
                <a:latin typeface="Century Gothic"/>
                <a:cs typeface="Century Gothic"/>
              </a:rPr>
              <a:t>delighted </a:t>
            </a:r>
            <a:r>
              <a:rPr dirty="0" sz="1700">
                <a:latin typeface="Century Gothic"/>
                <a:cs typeface="Century Gothic"/>
              </a:rPr>
              <a:t> many </a:t>
            </a:r>
            <a:r>
              <a:rPr dirty="0" sz="1700" spc="-5">
                <a:latin typeface="Century Gothic"/>
                <a:cs typeface="Century Gothic"/>
              </a:rPr>
              <a:t>iPhone users; </a:t>
            </a:r>
            <a:r>
              <a:rPr dirty="0" sz="1700">
                <a:latin typeface="Century Gothic"/>
                <a:cs typeface="Century Gothic"/>
              </a:rPr>
              <a:t>however, not everyone has had a </a:t>
            </a:r>
            <a:r>
              <a:rPr dirty="0" sz="1700" spc="-5">
                <a:latin typeface="Century Gothic"/>
                <a:cs typeface="Century Gothic"/>
              </a:rPr>
              <a:t>positive </a:t>
            </a:r>
            <a:r>
              <a:rPr dirty="0" sz="1700">
                <a:latin typeface="Century Gothic"/>
                <a:cs typeface="Century Gothic"/>
              </a:rPr>
              <a:t>experience. Shortly </a:t>
            </a:r>
            <a:r>
              <a:rPr dirty="0" sz="1700" spc="-5">
                <a:latin typeface="Century Gothic"/>
                <a:cs typeface="Century Gothic"/>
              </a:rPr>
              <a:t>after </a:t>
            </a:r>
            <a:r>
              <a:rPr dirty="0" sz="1700">
                <a:latin typeface="Century Gothic"/>
                <a:cs typeface="Century Gothic"/>
              </a:rPr>
              <a:t> one user in New </a:t>
            </a:r>
            <a:r>
              <a:rPr dirty="0" sz="1700" spc="5">
                <a:latin typeface="Century Gothic"/>
                <a:cs typeface="Century Gothic"/>
              </a:rPr>
              <a:t>York </a:t>
            </a:r>
            <a:r>
              <a:rPr dirty="0" sz="1700" spc="-5">
                <a:latin typeface="Century Gothic"/>
                <a:cs typeface="Century Gothic"/>
              </a:rPr>
              <a:t>purchased </a:t>
            </a:r>
            <a:r>
              <a:rPr dirty="0" sz="1700">
                <a:latin typeface="Century Gothic"/>
                <a:cs typeface="Century Gothic"/>
              </a:rPr>
              <a:t>an iPhone 4S, he realized </a:t>
            </a:r>
            <a:r>
              <a:rPr dirty="0" sz="1700" spc="-5">
                <a:latin typeface="Century Gothic"/>
                <a:cs typeface="Century Gothic"/>
              </a:rPr>
              <a:t>that </a:t>
            </a:r>
            <a:r>
              <a:rPr dirty="0" sz="1700">
                <a:latin typeface="Century Gothic"/>
                <a:cs typeface="Century Gothic"/>
              </a:rPr>
              <a:t>Siri </a:t>
            </a:r>
            <a:r>
              <a:rPr dirty="0" sz="1700" spc="-5">
                <a:latin typeface="Century Gothic"/>
                <a:cs typeface="Century Gothic"/>
              </a:rPr>
              <a:t>was </a:t>
            </a:r>
            <a:r>
              <a:rPr dirty="0" sz="1700">
                <a:latin typeface="Century Gothic"/>
                <a:cs typeface="Century Gothic"/>
              </a:rPr>
              <a:t>not performing 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expected. </a:t>
            </a:r>
            <a:r>
              <a:rPr dirty="0" sz="1700" spc="-10">
                <a:latin typeface="Century Gothic"/>
                <a:cs typeface="Century Gothic"/>
              </a:rPr>
              <a:t>When</a:t>
            </a:r>
            <a:r>
              <a:rPr dirty="0" sz="1700" spc="4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he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asked </a:t>
            </a:r>
            <a:r>
              <a:rPr dirty="0" sz="1700">
                <a:latin typeface="Century Gothic"/>
                <a:cs typeface="Century Gothic"/>
              </a:rPr>
              <a:t>Siri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for</a:t>
            </a:r>
            <a:r>
              <a:rPr dirty="0" sz="1700" spc="-5">
                <a:latin typeface="Century Gothic"/>
                <a:cs typeface="Century Gothic"/>
              </a:rPr>
              <a:t> directions,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it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did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not </a:t>
            </a:r>
            <a:r>
              <a:rPr dirty="0" sz="1700" spc="-5">
                <a:latin typeface="Century Gothic"/>
                <a:cs typeface="Century Gothic"/>
              </a:rPr>
              <a:t>understand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question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or 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after </a:t>
            </a:r>
            <a:r>
              <a:rPr dirty="0" sz="1700">
                <a:latin typeface="Century Gothic"/>
                <a:cs typeface="Century Gothic"/>
              </a:rPr>
              <a:t>a long delay gave incorrect </a:t>
            </a:r>
            <a:r>
              <a:rPr dirty="0" sz="1700" spc="-5">
                <a:latin typeface="Century Gothic"/>
                <a:cs typeface="Century Gothic"/>
              </a:rPr>
              <a:t>directions. </a:t>
            </a:r>
            <a:r>
              <a:rPr dirty="0" sz="1700" spc="10">
                <a:latin typeface="Century Gothic"/>
                <a:cs typeface="Century Gothic"/>
              </a:rPr>
              <a:t>As </a:t>
            </a:r>
            <a:r>
              <a:rPr dirty="0" sz="1700">
                <a:latin typeface="Century Gothic"/>
                <a:cs typeface="Century Gothic"/>
              </a:rPr>
              <a:t>a result, </a:t>
            </a:r>
            <a:r>
              <a:rPr dirty="0" sz="1700" spc="-5">
                <a:latin typeface="Century Gothic"/>
                <a:cs typeface="Century Gothic"/>
              </a:rPr>
              <a:t>the user </a:t>
            </a:r>
            <a:r>
              <a:rPr dirty="0" sz="1700">
                <a:latin typeface="Century Gothic"/>
                <a:cs typeface="Century Gothic"/>
              </a:rPr>
              <a:t>filed a </a:t>
            </a:r>
            <a:r>
              <a:rPr dirty="0" sz="1700" spc="-5">
                <a:latin typeface="Century Gothic"/>
                <a:cs typeface="Century Gothic"/>
              </a:rPr>
              <a:t>lawsuit </a:t>
            </a:r>
            <a:r>
              <a:rPr dirty="0" sz="1700">
                <a:latin typeface="Century Gothic"/>
                <a:cs typeface="Century Gothic"/>
              </a:rPr>
              <a:t>against </a:t>
            </a:r>
            <a:r>
              <a:rPr dirty="0" sz="1700" spc="5">
                <a:latin typeface="Century Gothic"/>
                <a:cs typeface="Century Gothic"/>
              </a:rPr>
              <a:t> Apple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claiming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that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advertising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for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Siri </a:t>
            </a:r>
            <a:r>
              <a:rPr dirty="0" sz="1700" spc="-5">
                <a:latin typeface="Century Gothic"/>
                <a:cs typeface="Century Gothic"/>
              </a:rPr>
              <a:t>amounted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5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“intentional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misrepresentation” 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 that </a:t>
            </a:r>
            <a:r>
              <a:rPr dirty="0" sz="1700">
                <a:latin typeface="Century Gothic"/>
                <a:cs typeface="Century Gothic"/>
              </a:rPr>
              <a:t>Apple’s claims </a:t>
            </a:r>
            <a:r>
              <a:rPr dirty="0" sz="1700" spc="-5">
                <a:latin typeface="Century Gothic"/>
                <a:cs typeface="Century Gothic"/>
              </a:rPr>
              <a:t>about the </a:t>
            </a:r>
            <a:r>
              <a:rPr dirty="0" sz="1700">
                <a:latin typeface="Century Gothic"/>
                <a:cs typeface="Century Gothic"/>
              </a:rPr>
              <a:t>Siri </a:t>
            </a:r>
            <a:r>
              <a:rPr dirty="0" sz="1700" spc="-5">
                <a:latin typeface="Century Gothic"/>
                <a:cs typeface="Century Gothic"/>
              </a:rPr>
              <a:t>software were </a:t>
            </a:r>
            <a:r>
              <a:rPr dirty="0" sz="1700">
                <a:latin typeface="Century Gothic"/>
                <a:cs typeface="Century Gothic"/>
              </a:rPr>
              <a:t>“misleading </a:t>
            </a:r>
            <a:r>
              <a:rPr dirty="0" sz="1700" spc="-5">
                <a:latin typeface="Century Gothic"/>
                <a:cs typeface="Century Gothic"/>
              </a:rPr>
              <a:t>and deceptive.” </a:t>
            </a:r>
            <a:r>
              <a:rPr dirty="0" sz="1700">
                <a:latin typeface="Century Gothic"/>
                <a:cs typeface="Century Gothic"/>
              </a:rPr>
              <a:t> Attorneys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for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this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user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are considering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turning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case</a:t>
            </a:r>
            <a:r>
              <a:rPr dirty="0" sz="1700" spc="-5">
                <a:latin typeface="Century Gothic"/>
                <a:cs typeface="Century Gothic"/>
              </a:rPr>
              <a:t> into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35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class </a:t>
            </a:r>
            <a:r>
              <a:rPr dirty="0" sz="1700" b="1">
                <a:latin typeface="Century Gothic"/>
                <a:cs typeface="Century Gothic"/>
              </a:rPr>
              <a:t>action </a:t>
            </a:r>
            <a:r>
              <a:rPr dirty="0" sz="1700">
                <a:latin typeface="Century Gothic"/>
                <a:cs typeface="Century Gothic"/>
              </a:rPr>
              <a:t>against Apple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risk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 spc="-5"/>
              <a:t>information </a:t>
            </a:r>
            <a:r>
              <a:rPr dirty="0"/>
              <a:t>technology</a:t>
            </a:r>
            <a:r>
              <a:rPr dirty="0" spc="-35"/>
              <a:t> </a:t>
            </a:r>
            <a:r>
              <a:rPr dirty="0"/>
              <a:t>has </a:t>
            </a:r>
            <a:r>
              <a:rPr dirty="0" spc="-869"/>
              <a:t> </a:t>
            </a:r>
            <a:r>
              <a:rPr dirty="0" spc="-5"/>
              <a:t>increased,</a:t>
            </a:r>
            <a:r>
              <a:rPr dirty="0" spc="-45"/>
              <a:t> </a:t>
            </a:r>
            <a:r>
              <a:rPr dirty="0" spc="-5"/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022" y="2225167"/>
            <a:ext cx="8827770" cy="131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growth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Internet,</a:t>
            </a:r>
            <a:endParaRPr sz="20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475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ability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capture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and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store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vast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amounts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 personal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data,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endParaRPr sz="20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490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>
                <a:latin typeface="Century Gothic"/>
                <a:cs typeface="Century Gothic"/>
              </a:rPr>
              <a:t>greater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reliance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on</a:t>
            </a:r>
            <a:r>
              <a:rPr dirty="0" sz="2000" spc="-5">
                <a:latin typeface="Century Gothic"/>
                <a:cs typeface="Century Gothic"/>
              </a:rPr>
              <a:t> information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systems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 all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aspects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5">
                <a:latin typeface="Century Gothic"/>
                <a:cs typeface="Century Gothic"/>
              </a:rPr>
              <a:t> life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768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End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5"/>
              <a:t>lecture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3835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When</a:t>
            </a:r>
            <a:r>
              <a:rPr dirty="0" spc="-35"/>
              <a:t> </a:t>
            </a:r>
            <a:r>
              <a:rPr dirty="0" spc="-5"/>
              <a:t>IT</a:t>
            </a:r>
            <a:r>
              <a:rPr dirty="0" spc="-10"/>
              <a:t> </a:t>
            </a:r>
            <a:r>
              <a:rPr dirty="0" spc="-5"/>
              <a:t>projects</a:t>
            </a:r>
            <a:r>
              <a:rPr dirty="0" spc="-25"/>
              <a:t> </a:t>
            </a:r>
            <a:r>
              <a:rPr dirty="0"/>
              <a:t>Go</a:t>
            </a:r>
            <a:r>
              <a:rPr dirty="0" spc="-10"/>
              <a:t> </a:t>
            </a:r>
            <a:r>
              <a:rPr dirty="0"/>
              <a:t>Wrong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60549"/>
            <a:ext cx="9363075" cy="312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401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20">
                <a:latin typeface="Century Gothic"/>
                <a:cs typeface="Century Gothic"/>
              </a:rPr>
              <a:t>When</a:t>
            </a:r>
            <a:r>
              <a:rPr dirty="0" sz="1600" spc="55">
                <a:latin typeface="Century Gothic"/>
                <a:cs typeface="Century Gothic"/>
              </a:rPr>
              <a:t> </a:t>
            </a:r>
            <a:r>
              <a:rPr dirty="0" sz="1600" spc="5">
                <a:latin typeface="Century Gothic"/>
                <a:cs typeface="Century Gothic"/>
              </a:rPr>
              <a:t>IT</a:t>
            </a:r>
            <a:r>
              <a:rPr dirty="0" sz="1600" spc="-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projects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go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wrong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because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cost</a:t>
            </a:r>
            <a:r>
              <a:rPr dirty="0" sz="1600">
                <a:latin typeface="Century Gothic"/>
                <a:cs typeface="Century Gothic"/>
              </a:rPr>
              <a:t> overruns,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schedule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slippage,</a:t>
            </a:r>
            <a:r>
              <a:rPr dirty="0" sz="1600" spc="-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lack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 system 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functionality,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so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on,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aggrieved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parties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might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charge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fraud,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fraudulent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misrepresentation, </a:t>
            </a:r>
            <a:r>
              <a:rPr dirty="0" sz="1600" spc="-4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and/or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breach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 </a:t>
            </a:r>
            <a:r>
              <a:rPr dirty="0" sz="1600" spc="-10">
                <a:latin typeface="Century Gothic"/>
                <a:cs typeface="Century Gothic"/>
              </a:rPr>
              <a:t>contract.</a:t>
            </a:r>
            <a:endParaRPr sz="1600">
              <a:latin typeface="Century Gothic"/>
              <a:cs typeface="Century Gothic"/>
            </a:endParaRPr>
          </a:p>
          <a:p>
            <a:pPr marL="241300" marR="272415" indent="-229235">
              <a:lnSpc>
                <a:spcPct val="14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Century Gothic"/>
                <a:cs typeface="Century Gothic"/>
              </a:rPr>
              <a:t>Trials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can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take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years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settle,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generate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substantial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legal fees,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create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bad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publicity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for </a:t>
            </a:r>
            <a:r>
              <a:rPr dirty="0" sz="1600" spc="-4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both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parties.</a:t>
            </a:r>
            <a:endParaRPr sz="1600">
              <a:latin typeface="Century Gothic"/>
              <a:cs typeface="Century Gothic"/>
            </a:endParaRPr>
          </a:p>
          <a:p>
            <a:pPr lvl="1" marL="698500" marR="93345" indent="-228600">
              <a:lnSpc>
                <a:spcPct val="140100"/>
              </a:lnSpc>
              <a:spcBef>
                <a:spcPts val="54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 spc="5">
                <a:latin typeface="Century Gothic"/>
                <a:cs typeface="Century Gothic"/>
              </a:rPr>
              <a:t>As </a:t>
            </a:r>
            <a:r>
              <a:rPr dirty="0" sz="1400">
                <a:latin typeface="Century Gothic"/>
                <a:cs typeface="Century Gothic"/>
              </a:rPr>
              <a:t>a </a:t>
            </a:r>
            <a:r>
              <a:rPr dirty="0" sz="1400" spc="-5">
                <a:latin typeface="Century Gothic"/>
                <a:cs typeface="Century Gothic"/>
              </a:rPr>
              <a:t>result, the </a:t>
            </a:r>
            <a:r>
              <a:rPr dirty="0" sz="1400">
                <a:latin typeface="Century Gothic"/>
                <a:cs typeface="Century Gothic"/>
              </a:rPr>
              <a:t>vast majority of such </a:t>
            </a:r>
            <a:r>
              <a:rPr dirty="0" sz="1400" spc="-5">
                <a:latin typeface="Century Gothic"/>
                <a:cs typeface="Century Gothic"/>
              </a:rPr>
              <a:t>disputes </a:t>
            </a:r>
            <a:r>
              <a:rPr dirty="0" sz="1400">
                <a:latin typeface="Century Gothic"/>
                <a:cs typeface="Century Gothic"/>
              </a:rPr>
              <a:t>are settled out of </a:t>
            </a:r>
            <a:r>
              <a:rPr dirty="0" sz="1400" spc="-5">
                <a:latin typeface="Century Gothic"/>
                <a:cs typeface="Century Gothic"/>
              </a:rPr>
              <a:t>court, and the proceedings and </a:t>
            </a:r>
            <a:r>
              <a:rPr dirty="0" sz="1400">
                <a:latin typeface="Century Gothic"/>
                <a:cs typeface="Century Gothic"/>
              </a:rPr>
              <a:t> outcomes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are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concealed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from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public.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In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addition,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IT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vendors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have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become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more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careful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about </a:t>
            </a:r>
            <a:r>
              <a:rPr dirty="0" sz="1400" spc="-37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protecting themselves from major legal </a:t>
            </a:r>
            <a:r>
              <a:rPr dirty="0" sz="1400" spc="-5">
                <a:latin typeface="Century Gothic"/>
                <a:cs typeface="Century Gothic"/>
              </a:rPr>
              <a:t>losses by </a:t>
            </a:r>
            <a:r>
              <a:rPr dirty="0" sz="1400">
                <a:latin typeface="Century Gothic"/>
                <a:cs typeface="Century Gothic"/>
              </a:rPr>
              <a:t>requiring </a:t>
            </a:r>
            <a:r>
              <a:rPr dirty="0" sz="1400" spc="-5">
                <a:latin typeface="Century Gothic"/>
                <a:cs typeface="Century Gothic"/>
              </a:rPr>
              <a:t>that contracts </a:t>
            </a:r>
            <a:r>
              <a:rPr dirty="0" sz="1400">
                <a:latin typeface="Century Gothic"/>
                <a:cs typeface="Century Gothic"/>
              </a:rPr>
              <a:t>place a limit on </a:t>
            </a:r>
            <a:r>
              <a:rPr dirty="0" sz="1400" spc="-5">
                <a:latin typeface="Century Gothic"/>
                <a:cs typeface="Century Gothic"/>
              </a:rPr>
              <a:t>potential </a:t>
            </a:r>
            <a:r>
              <a:rPr dirty="0" sz="1400">
                <a:latin typeface="Century Gothic"/>
                <a:cs typeface="Century Gothic"/>
              </a:rPr>
              <a:t> damages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(</a:t>
            </a:r>
            <a:r>
              <a:rPr dirty="0" sz="1400" spc="-5" b="1">
                <a:latin typeface="Century Gothic"/>
                <a:cs typeface="Century Gothic"/>
              </a:rPr>
              <a:t>Limitation</a:t>
            </a:r>
            <a:r>
              <a:rPr dirty="0" sz="1400" spc="10" b="1">
                <a:latin typeface="Century Gothic"/>
                <a:cs typeface="Century Gothic"/>
              </a:rPr>
              <a:t> </a:t>
            </a:r>
            <a:r>
              <a:rPr dirty="0" sz="1400" b="1">
                <a:latin typeface="Century Gothic"/>
                <a:cs typeface="Century Gothic"/>
              </a:rPr>
              <a:t>Of</a:t>
            </a:r>
            <a:r>
              <a:rPr dirty="0" sz="1400" spc="-20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Liability</a:t>
            </a:r>
            <a:r>
              <a:rPr dirty="0" sz="1400" b="1">
                <a:latin typeface="Century Gothic"/>
                <a:cs typeface="Century Gothic"/>
              </a:rPr>
              <a:t> </a:t>
            </a:r>
            <a:r>
              <a:rPr dirty="0" sz="1400" spc="-10" b="1">
                <a:latin typeface="Century Gothic"/>
                <a:cs typeface="Century Gothic"/>
              </a:rPr>
              <a:t>Clause</a:t>
            </a:r>
            <a:r>
              <a:rPr dirty="0" sz="1400" spc="-10">
                <a:latin typeface="Century Gothic"/>
                <a:cs typeface="Century Gothic"/>
              </a:rPr>
              <a:t>).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3835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When</a:t>
            </a:r>
            <a:r>
              <a:rPr dirty="0" spc="-35"/>
              <a:t> </a:t>
            </a:r>
            <a:r>
              <a:rPr dirty="0" spc="-5"/>
              <a:t>IT</a:t>
            </a:r>
            <a:r>
              <a:rPr dirty="0" spc="-10"/>
              <a:t> </a:t>
            </a:r>
            <a:r>
              <a:rPr dirty="0" spc="-5"/>
              <a:t>projects</a:t>
            </a:r>
            <a:r>
              <a:rPr dirty="0" spc="-25"/>
              <a:t> </a:t>
            </a:r>
            <a:r>
              <a:rPr dirty="0"/>
              <a:t>Go</a:t>
            </a:r>
            <a:r>
              <a:rPr dirty="0" spc="-10"/>
              <a:t> </a:t>
            </a:r>
            <a:r>
              <a:rPr dirty="0"/>
              <a:t>Wrong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63597"/>
            <a:ext cx="9364980" cy="2983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300" spc="-5">
                <a:latin typeface="Century Gothic"/>
                <a:cs typeface="Century Gothic"/>
              </a:rPr>
              <a:t>Most</a:t>
            </a:r>
            <a:r>
              <a:rPr dirty="0" sz="1300" spc="5">
                <a:latin typeface="Century Gothic"/>
                <a:cs typeface="Century Gothic"/>
              </a:rPr>
              <a:t> </a:t>
            </a:r>
            <a:r>
              <a:rPr dirty="0" sz="1300" spc="10">
                <a:latin typeface="Century Gothic"/>
                <a:cs typeface="Century Gothic"/>
              </a:rPr>
              <a:t>IT</a:t>
            </a:r>
            <a:r>
              <a:rPr dirty="0" sz="1300" spc="-2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projects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are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>
                <a:latin typeface="Century Gothic"/>
                <a:cs typeface="Century Gothic"/>
              </a:rPr>
              <a:t>joint</a:t>
            </a:r>
            <a:r>
              <a:rPr dirty="0" sz="1300" spc="-3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efforts</a:t>
            </a:r>
            <a:r>
              <a:rPr dirty="0" sz="1300" spc="25">
                <a:latin typeface="Century Gothic"/>
                <a:cs typeface="Century Gothic"/>
              </a:rPr>
              <a:t> </a:t>
            </a:r>
            <a:r>
              <a:rPr dirty="0" sz="1300" spc="5">
                <a:latin typeface="Century Gothic"/>
                <a:cs typeface="Century Gothic"/>
              </a:rPr>
              <a:t>in</a:t>
            </a:r>
            <a:r>
              <a:rPr dirty="0" sz="1300" spc="-5">
                <a:latin typeface="Century Gothic"/>
                <a:cs typeface="Century Gothic"/>
              </a:rPr>
              <a:t> which</a:t>
            </a:r>
            <a:r>
              <a:rPr dirty="0" sz="1300" spc="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vendors</a:t>
            </a:r>
            <a:r>
              <a:rPr dirty="0" sz="1300" spc="2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and</a:t>
            </a:r>
            <a:r>
              <a:rPr dirty="0" sz="1300" spc="-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customers</a:t>
            </a:r>
            <a:r>
              <a:rPr dirty="0" sz="1300" spc="30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work</a:t>
            </a:r>
            <a:r>
              <a:rPr dirty="0" sz="1300" spc="2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together</a:t>
            </a:r>
            <a:r>
              <a:rPr dirty="0" sz="1300" spc="20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to</a:t>
            </a:r>
            <a:r>
              <a:rPr dirty="0" sz="1300" spc="15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develop</a:t>
            </a:r>
            <a:r>
              <a:rPr dirty="0" sz="1300" spc="4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a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system.</a:t>
            </a:r>
            <a:r>
              <a:rPr dirty="0" sz="1300" spc="4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Assigning</a:t>
            </a:r>
            <a:r>
              <a:rPr dirty="0" sz="1300" spc="-3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fault </a:t>
            </a:r>
            <a:r>
              <a:rPr dirty="0" sz="1300" spc="-345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when</a:t>
            </a:r>
            <a:r>
              <a:rPr dirty="0" sz="1300" spc="2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such projects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go</a:t>
            </a:r>
            <a:r>
              <a:rPr dirty="0" sz="1300" spc="5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wrong</a:t>
            </a:r>
            <a:r>
              <a:rPr dirty="0" sz="1300" spc="2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can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be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>
                <a:latin typeface="Century Gothic"/>
                <a:cs typeface="Century Gothic"/>
              </a:rPr>
              <a:t>difficult;</a:t>
            </a:r>
            <a:r>
              <a:rPr dirty="0" sz="1300" spc="-2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one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side</a:t>
            </a:r>
            <a:r>
              <a:rPr dirty="0" sz="1300" spc="-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might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be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partially</a:t>
            </a:r>
            <a:r>
              <a:rPr dirty="0" sz="1300" spc="-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at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fault,</a:t>
            </a:r>
            <a:r>
              <a:rPr dirty="0" sz="1300" spc="1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while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the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other</a:t>
            </a:r>
            <a:r>
              <a:rPr dirty="0" sz="1300" spc="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side</a:t>
            </a:r>
            <a:r>
              <a:rPr dirty="0" sz="1300">
                <a:latin typeface="Century Gothic"/>
                <a:cs typeface="Century Gothic"/>
              </a:rPr>
              <a:t> is</a:t>
            </a:r>
            <a:r>
              <a:rPr dirty="0" sz="1300" spc="-2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mostly</a:t>
            </a:r>
            <a:r>
              <a:rPr dirty="0" sz="1300" spc="25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at </a:t>
            </a:r>
            <a:r>
              <a:rPr dirty="0" sz="1300" spc="-5">
                <a:latin typeface="Century Gothic"/>
                <a:cs typeface="Century Gothic"/>
              </a:rPr>
              <a:t> fault.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Clients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and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vendors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often</a:t>
            </a:r>
            <a:r>
              <a:rPr dirty="0" sz="1300" spc="2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disagree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about </a:t>
            </a:r>
            <a:r>
              <a:rPr dirty="0" sz="1300" spc="-10">
                <a:latin typeface="Century Gothic"/>
                <a:cs typeface="Century Gothic"/>
              </a:rPr>
              <a:t>who</a:t>
            </a:r>
            <a:r>
              <a:rPr dirty="0" sz="1300" spc="30">
                <a:latin typeface="Century Gothic"/>
                <a:cs typeface="Century Gothic"/>
              </a:rPr>
              <a:t> </a:t>
            </a:r>
            <a:r>
              <a:rPr dirty="0" sz="1300" spc="5">
                <a:latin typeface="Century Gothic"/>
                <a:cs typeface="Century Gothic"/>
              </a:rPr>
              <a:t>is</a:t>
            </a:r>
            <a:r>
              <a:rPr dirty="0" sz="1300" spc="-20">
                <a:latin typeface="Century Gothic"/>
                <a:cs typeface="Century Gothic"/>
              </a:rPr>
              <a:t> </a:t>
            </a:r>
            <a:r>
              <a:rPr dirty="0" sz="1300" spc="-10">
                <a:latin typeface="Century Gothic"/>
                <a:cs typeface="Century Gothic"/>
              </a:rPr>
              <a:t>to</a:t>
            </a:r>
            <a:r>
              <a:rPr dirty="0" sz="1300" spc="1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blame</a:t>
            </a:r>
            <a:r>
              <a:rPr dirty="0" sz="1300" spc="20">
                <a:latin typeface="Century Gothic"/>
                <a:cs typeface="Century Gothic"/>
              </a:rPr>
              <a:t> </a:t>
            </a:r>
            <a:r>
              <a:rPr dirty="0" sz="1300" spc="5">
                <a:latin typeface="Century Gothic"/>
                <a:cs typeface="Century Gothic"/>
              </a:rPr>
              <a:t>in</a:t>
            </a:r>
            <a:r>
              <a:rPr dirty="0" sz="1300" spc="-2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such circumstances.</a:t>
            </a:r>
            <a:r>
              <a:rPr dirty="0" sz="1300" spc="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Consider </a:t>
            </a:r>
            <a:r>
              <a:rPr dirty="0" sz="1300" spc="-10">
                <a:latin typeface="Century Gothic"/>
                <a:cs typeface="Century Gothic"/>
              </a:rPr>
              <a:t>the</a:t>
            </a:r>
            <a:r>
              <a:rPr dirty="0" sz="1300" spc="1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following </a:t>
            </a:r>
            <a:r>
              <a:rPr dirty="0" sz="130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frequent</a:t>
            </a:r>
            <a:r>
              <a:rPr dirty="0" sz="1300" spc="5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causes of problems</a:t>
            </a:r>
            <a:r>
              <a:rPr dirty="0" sz="1300" spc="20">
                <a:latin typeface="Century Gothic"/>
                <a:cs typeface="Century Gothic"/>
              </a:rPr>
              <a:t> </a:t>
            </a:r>
            <a:r>
              <a:rPr dirty="0" sz="1300" spc="5">
                <a:latin typeface="Century Gothic"/>
                <a:cs typeface="Century Gothic"/>
              </a:rPr>
              <a:t>in</a:t>
            </a:r>
            <a:r>
              <a:rPr dirty="0" sz="1300" spc="-10">
                <a:latin typeface="Century Gothic"/>
                <a:cs typeface="Century Gothic"/>
              </a:rPr>
              <a:t> </a:t>
            </a:r>
            <a:r>
              <a:rPr dirty="0" sz="1300" spc="10">
                <a:latin typeface="Century Gothic"/>
                <a:cs typeface="Century Gothic"/>
              </a:rPr>
              <a:t>IT</a:t>
            </a:r>
            <a:r>
              <a:rPr dirty="0" sz="1300" spc="-30">
                <a:latin typeface="Century Gothic"/>
                <a:cs typeface="Century Gothic"/>
              </a:rPr>
              <a:t> </a:t>
            </a:r>
            <a:r>
              <a:rPr dirty="0" sz="1300" spc="-5">
                <a:latin typeface="Century Gothic"/>
                <a:cs typeface="Century Gothic"/>
              </a:rPr>
              <a:t>projects:</a:t>
            </a:r>
            <a:endParaRPr sz="13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2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100">
                <a:latin typeface="Century Gothic"/>
                <a:cs typeface="Century Gothic"/>
              </a:rPr>
              <a:t>The</a:t>
            </a:r>
            <a:r>
              <a:rPr dirty="0" sz="1100" spc="-2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customer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changes</a:t>
            </a:r>
            <a:r>
              <a:rPr dirty="0" sz="1100" spc="-3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the</a:t>
            </a:r>
            <a:r>
              <a:rPr dirty="0" sz="1100" spc="-1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scope</a:t>
            </a:r>
            <a:r>
              <a:rPr dirty="0" sz="1100" spc="-3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of the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project</a:t>
            </a:r>
            <a:r>
              <a:rPr dirty="0" sz="1100" spc="-3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or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the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system</a:t>
            </a:r>
            <a:r>
              <a:rPr dirty="0" sz="1100" spc="-2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requirements.</a:t>
            </a:r>
            <a:endParaRPr sz="11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16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100" spc="-5">
                <a:latin typeface="Century Gothic"/>
                <a:cs typeface="Century Gothic"/>
              </a:rPr>
              <a:t>Poor</a:t>
            </a:r>
            <a:r>
              <a:rPr dirty="0" sz="1100">
                <a:latin typeface="Century Gothic"/>
                <a:cs typeface="Century Gothic"/>
              </a:rPr>
              <a:t> communication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between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customer</a:t>
            </a:r>
            <a:r>
              <a:rPr dirty="0" sz="1100" spc="-3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and</a:t>
            </a:r>
            <a:r>
              <a:rPr dirty="0" sz="1100">
                <a:latin typeface="Century Gothic"/>
                <a:cs typeface="Century Gothic"/>
              </a:rPr>
              <a:t> vendor</a:t>
            </a:r>
            <a:r>
              <a:rPr dirty="0" sz="1100" spc="-3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leads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to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performance</a:t>
            </a:r>
            <a:r>
              <a:rPr dirty="0" sz="1100" spc="-3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that does</a:t>
            </a:r>
            <a:r>
              <a:rPr dirty="0" sz="1100" spc="-1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not</a:t>
            </a:r>
            <a:r>
              <a:rPr dirty="0" sz="1100" spc="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meet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expectations.</a:t>
            </a:r>
            <a:endParaRPr sz="11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16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100">
                <a:latin typeface="Century Gothic"/>
                <a:cs typeface="Century Gothic"/>
              </a:rPr>
              <a:t>The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vendor</a:t>
            </a:r>
            <a:r>
              <a:rPr dirty="0" sz="1100" spc="-2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delivers</a:t>
            </a:r>
            <a:r>
              <a:rPr dirty="0" sz="1100" spc="-4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a</a:t>
            </a:r>
            <a:r>
              <a:rPr dirty="0" sz="1100" spc="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system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that</a:t>
            </a:r>
            <a:r>
              <a:rPr dirty="0" sz="1100">
                <a:latin typeface="Century Gothic"/>
                <a:cs typeface="Century Gothic"/>
              </a:rPr>
              <a:t> meets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customer</a:t>
            </a:r>
            <a:r>
              <a:rPr dirty="0" sz="1100" spc="-30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requirements,</a:t>
            </a:r>
            <a:r>
              <a:rPr dirty="0" sz="1100" spc="-4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but</a:t>
            </a:r>
            <a:r>
              <a:rPr dirty="0" sz="1100" spc="-1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a</a:t>
            </a:r>
            <a:r>
              <a:rPr dirty="0" sz="1100" spc="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competitor </a:t>
            </a:r>
            <a:r>
              <a:rPr dirty="0" sz="1100">
                <a:latin typeface="Century Gothic"/>
                <a:cs typeface="Century Gothic"/>
              </a:rPr>
              <a:t>comes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out with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a</a:t>
            </a:r>
            <a:r>
              <a:rPr dirty="0" sz="1100" spc="-10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system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that</a:t>
            </a:r>
            <a:r>
              <a:rPr dirty="0" sz="1100" spc="1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offers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more</a:t>
            </a:r>
            <a:endParaRPr sz="11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665"/>
              </a:spcBef>
            </a:pPr>
            <a:r>
              <a:rPr dirty="0" sz="1100">
                <a:latin typeface="Century Gothic"/>
                <a:cs typeface="Century Gothic"/>
              </a:rPr>
              <a:t>advanced</a:t>
            </a:r>
            <a:r>
              <a:rPr dirty="0" sz="1100" spc="-70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and</a:t>
            </a:r>
            <a:r>
              <a:rPr dirty="0" sz="1100" spc="-3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useful</a:t>
            </a:r>
            <a:r>
              <a:rPr dirty="0" sz="1100" spc="-5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features.</a:t>
            </a:r>
            <a:endParaRPr sz="1100">
              <a:latin typeface="Century Gothic"/>
              <a:cs typeface="Century Gothic"/>
            </a:endParaRPr>
          </a:p>
          <a:p>
            <a:pPr lvl="1" marL="698500" marR="346075" indent="-228600">
              <a:lnSpc>
                <a:spcPct val="150000"/>
              </a:lnSpc>
              <a:spcBef>
                <a:spcPts val="49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100">
                <a:latin typeface="Century Gothic"/>
                <a:cs typeface="Century Gothic"/>
              </a:rPr>
              <a:t>The</a:t>
            </a:r>
            <a:r>
              <a:rPr dirty="0" sz="1100" spc="-1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customer</a:t>
            </a:r>
            <a:r>
              <a:rPr dirty="0" sz="1100" spc="-2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fails</a:t>
            </a:r>
            <a:r>
              <a:rPr dirty="0" sz="1100" spc="-2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to</a:t>
            </a:r>
            <a:r>
              <a:rPr dirty="0" sz="1100" spc="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reveal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information</a:t>
            </a:r>
            <a:r>
              <a:rPr dirty="0" sz="1100" spc="-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about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legacy</a:t>
            </a:r>
            <a:r>
              <a:rPr dirty="0" sz="1100" spc="-3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systems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or</a:t>
            </a:r>
            <a:r>
              <a:rPr dirty="0" sz="1100" spc="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databases</a:t>
            </a:r>
            <a:r>
              <a:rPr dirty="0" sz="1100" spc="-4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that</a:t>
            </a:r>
            <a:r>
              <a:rPr dirty="0" sz="1100" spc="15">
                <a:latin typeface="Century Gothic"/>
                <a:cs typeface="Century Gothic"/>
              </a:rPr>
              <a:t> </a:t>
            </a:r>
            <a:r>
              <a:rPr dirty="0" sz="1100" spc="-5">
                <a:latin typeface="Century Gothic"/>
                <a:cs typeface="Century Gothic"/>
              </a:rPr>
              <a:t>make</a:t>
            </a:r>
            <a:r>
              <a:rPr dirty="0" sz="1100" spc="-1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the</a:t>
            </a:r>
            <a:r>
              <a:rPr dirty="0" sz="1100" spc="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new</a:t>
            </a:r>
            <a:r>
              <a:rPr dirty="0" sz="1100" spc="-2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system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extremely</a:t>
            </a:r>
            <a:r>
              <a:rPr dirty="0" sz="1100" spc="-25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difficult</a:t>
            </a:r>
            <a:r>
              <a:rPr dirty="0" sz="1100" spc="-3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to </a:t>
            </a:r>
            <a:r>
              <a:rPr dirty="0" sz="1100" spc="-290">
                <a:latin typeface="Century Gothic"/>
                <a:cs typeface="Century Gothic"/>
              </a:rPr>
              <a:t> </a:t>
            </a:r>
            <a:r>
              <a:rPr dirty="0" sz="1100">
                <a:latin typeface="Century Gothic"/>
                <a:cs typeface="Century Gothic"/>
              </a:rPr>
              <a:t>implement.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7353"/>
            <a:ext cx="82581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Limitation</a:t>
            </a:r>
            <a:r>
              <a:rPr dirty="0" sz="3300" spc="-15"/>
              <a:t> </a:t>
            </a:r>
            <a:r>
              <a:rPr dirty="0" sz="3300" spc="-5"/>
              <a:t>Of</a:t>
            </a:r>
            <a:r>
              <a:rPr dirty="0" sz="3300" spc="-20"/>
              <a:t> </a:t>
            </a:r>
            <a:r>
              <a:rPr dirty="0" sz="3300" spc="-5"/>
              <a:t>Liability</a:t>
            </a:r>
            <a:r>
              <a:rPr dirty="0" sz="3300" spc="-20"/>
              <a:t> </a:t>
            </a:r>
            <a:r>
              <a:rPr dirty="0" sz="3300" spc="-5"/>
              <a:t>Clause</a:t>
            </a:r>
            <a:r>
              <a:rPr dirty="0" sz="3300" spc="-35"/>
              <a:t> </a:t>
            </a:r>
            <a:r>
              <a:rPr dirty="0" sz="3300" spc="-5"/>
              <a:t>In</a:t>
            </a:r>
            <a:r>
              <a:rPr dirty="0" sz="3300" spc="-10"/>
              <a:t> </a:t>
            </a:r>
            <a:r>
              <a:rPr dirty="0" sz="3300"/>
              <a:t>Contracts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209243" y="2295270"/>
            <a:ext cx="9338945" cy="3381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15">
                <a:latin typeface="Century Gothic"/>
                <a:cs typeface="Century Gothic"/>
              </a:rPr>
              <a:t>Used</a:t>
            </a:r>
            <a:r>
              <a:rPr dirty="0" sz="1600" spc="4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-5">
                <a:latin typeface="Century Gothic"/>
                <a:cs typeface="Century Gothic"/>
              </a:rPr>
              <a:t> place</a:t>
            </a:r>
            <a:r>
              <a:rPr dirty="0" sz="1600" spc="-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limit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on </a:t>
            </a:r>
            <a:r>
              <a:rPr dirty="0" sz="1600" spc="-10">
                <a:latin typeface="Century Gothic"/>
                <a:cs typeface="Century Gothic"/>
              </a:rPr>
              <a:t>potential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damages</a:t>
            </a:r>
            <a:endParaRPr sz="1600">
              <a:latin typeface="Century Gothic"/>
              <a:cs typeface="Century Gothic"/>
            </a:endParaRPr>
          </a:p>
          <a:p>
            <a:pPr marL="241300" marR="5080" indent="-229235">
              <a:lnSpc>
                <a:spcPct val="16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limitation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liability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clause</a:t>
            </a:r>
            <a:r>
              <a:rPr dirty="0" sz="1600" spc="-10">
                <a:latin typeface="Century Gothic"/>
                <a:cs typeface="Century Gothic"/>
              </a:rPr>
              <a:t> restricts</a:t>
            </a:r>
            <a:r>
              <a:rPr dirty="0" sz="1600" spc="6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amount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type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damages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that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one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party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can </a:t>
            </a:r>
            <a:r>
              <a:rPr dirty="0" sz="1600" spc="-4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recover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from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another.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966AC"/>
              </a:buClr>
              <a:buFont typeface="Arial"/>
              <a:buChar char="•"/>
            </a:pPr>
            <a:endParaRPr sz="17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Century Gothic"/>
                <a:cs typeface="Century Gothic"/>
              </a:rPr>
              <a:t>Example 1:"In no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event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shall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either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party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be</a:t>
            </a:r>
            <a:r>
              <a:rPr dirty="0" sz="1600">
                <a:latin typeface="Century Gothic"/>
                <a:cs typeface="Century Gothic"/>
              </a:rPr>
              <a:t> liable</a:t>
            </a:r>
            <a:r>
              <a:rPr dirty="0" sz="1600" spc="-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for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any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 b="1" i="1">
                <a:latin typeface="Century Gothic"/>
                <a:cs typeface="Century Gothic"/>
              </a:rPr>
              <a:t>consequential</a:t>
            </a:r>
            <a:r>
              <a:rPr dirty="0" sz="1600" spc="50" b="1" i="1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damages,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even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if</a:t>
            </a:r>
            <a:endParaRPr sz="16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1155"/>
              </a:spcBef>
            </a:pPr>
            <a:r>
              <a:rPr dirty="0" sz="1600" spc="-10">
                <a:latin typeface="Century Gothic"/>
                <a:cs typeface="Century Gothic"/>
              </a:rPr>
              <a:t>either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party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knew or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should</a:t>
            </a:r>
            <a:r>
              <a:rPr dirty="0" sz="1600">
                <a:latin typeface="Century Gothic"/>
                <a:cs typeface="Century Gothic"/>
              </a:rPr>
              <a:t> have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known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 spc="-10">
                <a:latin typeface="Century Gothic"/>
                <a:cs typeface="Century Gothic"/>
              </a:rPr>
              <a:t> the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possibility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thereof."</a:t>
            </a:r>
            <a:endParaRPr sz="1600">
              <a:latin typeface="Century Gothic"/>
              <a:cs typeface="Century Gothic"/>
            </a:endParaRPr>
          </a:p>
          <a:p>
            <a:pPr marL="241300" marR="165735" indent="-229235">
              <a:lnSpc>
                <a:spcPct val="16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Century Gothic"/>
                <a:cs typeface="Century Gothic"/>
              </a:rPr>
              <a:t>Example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2: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"In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no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event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shall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 party's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liability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other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party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for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direct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damages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exceed </a:t>
            </a:r>
            <a:r>
              <a:rPr dirty="0" sz="1600" spc="-4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amount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equal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greater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(1)</a:t>
            </a:r>
            <a:r>
              <a:rPr dirty="0" sz="1600" spc="15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three</a:t>
            </a:r>
            <a:r>
              <a:rPr dirty="0" sz="1600" spc="5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times</a:t>
            </a:r>
            <a:r>
              <a:rPr dirty="0" sz="160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the</a:t>
            </a:r>
            <a:r>
              <a:rPr dirty="0" sz="1600" spc="10" b="1" i="1">
                <a:latin typeface="Century Gothic"/>
                <a:cs typeface="Century Gothic"/>
              </a:rPr>
              <a:t> </a:t>
            </a:r>
            <a:r>
              <a:rPr dirty="0" sz="1600" spc="-10" b="1" i="1">
                <a:latin typeface="Century Gothic"/>
                <a:cs typeface="Century Gothic"/>
              </a:rPr>
              <a:t>amount</a:t>
            </a:r>
            <a:r>
              <a:rPr dirty="0" sz="1600" spc="1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of</a:t>
            </a:r>
            <a:r>
              <a:rPr dirty="0" sz="1600" spc="15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fees</a:t>
            </a:r>
            <a:r>
              <a:rPr dirty="0" sz="1600" spc="15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paid</a:t>
            </a:r>
            <a:r>
              <a:rPr dirty="0" sz="1600" spc="2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by</a:t>
            </a:r>
            <a:r>
              <a:rPr dirty="0" sz="1600" spc="2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Customer</a:t>
            </a:r>
            <a:r>
              <a:rPr dirty="0" sz="160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to </a:t>
            </a:r>
            <a:r>
              <a:rPr dirty="0" sz="1600" b="1" i="1">
                <a:latin typeface="Century Gothic"/>
                <a:cs typeface="Century Gothic"/>
              </a:rPr>
              <a:t> </a:t>
            </a:r>
            <a:r>
              <a:rPr dirty="0" sz="1600" spc="-10" b="1" i="1">
                <a:latin typeface="Century Gothic"/>
                <a:cs typeface="Century Gothic"/>
              </a:rPr>
              <a:t>Vendor</a:t>
            </a:r>
            <a:r>
              <a:rPr dirty="0" sz="1600" spc="3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under</a:t>
            </a:r>
            <a:r>
              <a:rPr dirty="0" sz="1600" spc="1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this</a:t>
            </a:r>
            <a:r>
              <a:rPr dirty="0" sz="1600" spc="5" b="1" i="1">
                <a:latin typeface="Century Gothic"/>
                <a:cs typeface="Century Gothic"/>
              </a:rPr>
              <a:t> </a:t>
            </a:r>
            <a:r>
              <a:rPr dirty="0" sz="1600" spc="-10" b="1" i="1">
                <a:latin typeface="Century Gothic"/>
                <a:cs typeface="Century Gothic"/>
              </a:rPr>
              <a:t>Agreement;</a:t>
            </a:r>
            <a:r>
              <a:rPr dirty="0" sz="1600" spc="25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and</a:t>
            </a:r>
            <a:r>
              <a:rPr dirty="0" sz="1600" spc="20" b="1" i="1">
                <a:latin typeface="Century Gothic"/>
                <a:cs typeface="Century Gothic"/>
              </a:rPr>
              <a:t> </a:t>
            </a:r>
            <a:r>
              <a:rPr dirty="0" sz="1600" b="1" i="1">
                <a:latin typeface="Century Gothic"/>
                <a:cs typeface="Century Gothic"/>
              </a:rPr>
              <a:t>(2)</a:t>
            </a:r>
            <a:r>
              <a:rPr dirty="0" sz="1600" spc="20" b="1" i="1">
                <a:latin typeface="Century Gothic"/>
                <a:cs typeface="Century Gothic"/>
              </a:rPr>
              <a:t> </a:t>
            </a:r>
            <a:r>
              <a:rPr dirty="0" sz="1600" spc="-5" b="1" i="1">
                <a:latin typeface="Century Gothic"/>
                <a:cs typeface="Century Gothic"/>
              </a:rPr>
              <a:t>$1,000,000.</a:t>
            </a:r>
            <a:r>
              <a:rPr dirty="0" sz="1600" spc="-5" i="1">
                <a:latin typeface="Century Gothic"/>
                <a:cs typeface="Century Gothic"/>
              </a:rPr>
              <a:t>"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80943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Ethical</a:t>
            </a:r>
            <a:r>
              <a:rPr dirty="0" sz="3000" spc="-20"/>
              <a:t> </a:t>
            </a:r>
            <a:r>
              <a:rPr dirty="0" sz="3000" spc="-5"/>
              <a:t>Issues</a:t>
            </a:r>
            <a:r>
              <a:rPr dirty="0" sz="3000" spc="-20"/>
              <a:t> </a:t>
            </a:r>
            <a:r>
              <a:rPr dirty="0" sz="3000" spc="-5"/>
              <a:t>Between</a:t>
            </a:r>
            <a:r>
              <a:rPr dirty="0" sz="3000" spc="-20"/>
              <a:t> </a:t>
            </a:r>
            <a:r>
              <a:rPr dirty="0" sz="3000" spc="-5"/>
              <a:t>IT</a:t>
            </a:r>
            <a:r>
              <a:rPr dirty="0" sz="3000" spc="-25"/>
              <a:t> </a:t>
            </a:r>
            <a:r>
              <a:rPr dirty="0" sz="3000" spc="-5"/>
              <a:t>Workers</a:t>
            </a:r>
            <a:r>
              <a:rPr dirty="0" sz="3000" spc="-25"/>
              <a:t> </a:t>
            </a:r>
            <a:r>
              <a:rPr dirty="0" sz="3000"/>
              <a:t>&amp;</a:t>
            </a:r>
            <a:r>
              <a:rPr dirty="0" sz="3000" spc="-5"/>
              <a:t> Suppliers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9243" y="2141702"/>
            <a:ext cx="9339580" cy="1833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457200" indent="-229235">
              <a:lnSpc>
                <a:spcPct val="1501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 spc="-5" b="1">
                <a:latin typeface="Century Gothic"/>
                <a:cs typeface="Century Gothic"/>
              </a:rPr>
              <a:t>Bribery</a:t>
            </a:r>
            <a:r>
              <a:rPr dirty="0" sz="2000" spc="-5">
                <a:latin typeface="Century Gothic"/>
                <a:cs typeface="Century Gothic"/>
              </a:rPr>
              <a:t>: Providing </a:t>
            </a:r>
            <a:r>
              <a:rPr dirty="0" sz="2000">
                <a:latin typeface="Century Gothic"/>
                <a:cs typeface="Century Gothic"/>
              </a:rPr>
              <a:t>money, </a:t>
            </a:r>
            <a:r>
              <a:rPr dirty="0" sz="2000" spc="-5">
                <a:latin typeface="Century Gothic"/>
                <a:cs typeface="Century Gothic"/>
              </a:rPr>
              <a:t>property, </a:t>
            </a:r>
            <a:r>
              <a:rPr dirty="0" sz="2000">
                <a:latin typeface="Century Gothic"/>
                <a:cs typeface="Century Gothic"/>
              </a:rPr>
              <a:t>or favors </a:t>
            </a:r>
            <a:r>
              <a:rPr dirty="0" sz="2000" spc="5">
                <a:latin typeface="Century Gothic"/>
                <a:cs typeface="Century Gothic"/>
              </a:rPr>
              <a:t>to </a:t>
            </a:r>
            <a:r>
              <a:rPr dirty="0" sz="2000">
                <a:latin typeface="Century Gothic"/>
                <a:cs typeface="Century Gothic"/>
              </a:rPr>
              <a:t>someone </a:t>
            </a:r>
            <a:r>
              <a:rPr dirty="0" sz="2000" spc="-5">
                <a:latin typeface="Century Gothic"/>
                <a:cs typeface="Century Gothic"/>
              </a:rPr>
              <a:t>in business </a:t>
            </a:r>
            <a:r>
              <a:rPr dirty="0" sz="2000">
                <a:latin typeface="Century Gothic"/>
                <a:cs typeface="Century Gothic"/>
              </a:rPr>
              <a:t>or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government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order</a:t>
            </a:r>
            <a:r>
              <a:rPr dirty="0" sz="2000">
                <a:latin typeface="Century Gothic"/>
                <a:cs typeface="Century Gothic"/>
              </a:rPr>
              <a:t> 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obtain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business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advantage</a:t>
            </a:r>
            <a:endParaRPr sz="20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150000"/>
              </a:lnSpc>
              <a:spcBef>
                <a:spcPts val="55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United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Nations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Convention</a:t>
            </a:r>
            <a:r>
              <a:rPr dirty="0" sz="1800">
                <a:latin typeface="Century Gothic"/>
                <a:cs typeface="Century Gothic"/>
              </a:rPr>
              <a:t> Against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Corruption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-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Global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treaty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designed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 </a:t>
            </a:r>
            <a:r>
              <a:rPr dirty="0" sz="1800" spc="-484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fight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bribery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corruption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At </a:t>
            </a:r>
            <a:r>
              <a:rPr dirty="0" spc="-5"/>
              <a:t>what point does </a:t>
            </a:r>
            <a:r>
              <a:rPr dirty="0"/>
              <a:t>a gift </a:t>
            </a:r>
            <a:r>
              <a:rPr dirty="0" spc="-5"/>
              <a:t>become </a:t>
            </a:r>
            <a:r>
              <a:rPr dirty="0"/>
              <a:t>a </a:t>
            </a:r>
            <a:r>
              <a:rPr dirty="0" spc="-5"/>
              <a:t>bribe, and </a:t>
            </a:r>
            <a:r>
              <a:rPr dirty="0" spc="-875"/>
              <a:t> </a:t>
            </a:r>
            <a:r>
              <a:rPr dirty="0" spc="-5"/>
              <a:t>who decides?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212592"/>
            <a:ext cx="8991600" cy="23637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dirty="0" sz="3000" spc="-5"/>
              <a:t>Ethical Issues Between IT Workers </a:t>
            </a:r>
            <a:r>
              <a:rPr dirty="0" sz="3000"/>
              <a:t>&amp; </a:t>
            </a:r>
            <a:r>
              <a:rPr dirty="0" sz="3000" spc="-5"/>
              <a:t>Other </a:t>
            </a:r>
            <a:r>
              <a:rPr dirty="0" sz="3000" spc="-825"/>
              <a:t> </a:t>
            </a:r>
            <a:r>
              <a:rPr dirty="0" sz="3000" spc="-5"/>
              <a:t>Professionals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9243" y="2141702"/>
            <a:ext cx="8822690" cy="3289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45720" indent="-229235">
              <a:lnSpc>
                <a:spcPct val="1501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Professionals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owe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each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other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adherence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their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profession’s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code of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conduct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966AC"/>
              </a:buClr>
              <a:buFont typeface="Arial"/>
              <a:buChar char="•"/>
            </a:pPr>
            <a:endParaRPr sz="17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Ethical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problems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among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IT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profession</a:t>
            </a:r>
            <a:endParaRPr sz="20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150100"/>
              </a:lnSpc>
              <a:spcBef>
                <a:spcPts val="55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 b="1">
                <a:latin typeface="Century Gothic"/>
                <a:cs typeface="Century Gothic"/>
              </a:rPr>
              <a:t>Résumé </a:t>
            </a:r>
            <a:r>
              <a:rPr dirty="0" sz="1800" b="1">
                <a:latin typeface="Century Gothic"/>
                <a:cs typeface="Century Gothic"/>
              </a:rPr>
              <a:t>inflation</a:t>
            </a:r>
            <a:r>
              <a:rPr dirty="0" sz="1800">
                <a:latin typeface="Century Gothic"/>
                <a:cs typeface="Century Gothic"/>
              </a:rPr>
              <a:t>: Lying on a </a:t>
            </a:r>
            <a:r>
              <a:rPr dirty="0" sz="1800" spc="-5">
                <a:latin typeface="Century Gothic"/>
                <a:cs typeface="Century Gothic"/>
              </a:rPr>
              <a:t>résumé about one’s </a:t>
            </a:r>
            <a:r>
              <a:rPr dirty="0" sz="1800">
                <a:latin typeface="Century Gothic"/>
                <a:cs typeface="Century Gothic"/>
              </a:rPr>
              <a:t>qualifications – </a:t>
            </a:r>
            <a:r>
              <a:rPr dirty="0" sz="1800" spc="-5">
                <a:latin typeface="Century Gothic"/>
                <a:cs typeface="Century Gothic"/>
              </a:rPr>
              <a:t>example </a:t>
            </a:r>
            <a:r>
              <a:rPr dirty="0" sz="1800" spc="-484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Thompson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Yahoo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7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b="1">
                <a:latin typeface="Century Gothic"/>
                <a:cs typeface="Century Gothic"/>
              </a:rPr>
              <a:t>Inappropriate</a:t>
            </a:r>
            <a:r>
              <a:rPr dirty="0" sz="1800" spc="-45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sharing</a:t>
            </a:r>
            <a:r>
              <a:rPr dirty="0" sz="1800" spc="-30" b="1">
                <a:latin typeface="Century Gothic"/>
                <a:cs typeface="Century Gothic"/>
              </a:rPr>
              <a:t> </a:t>
            </a:r>
            <a:r>
              <a:rPr dirty="0" sz="1800" spc="-5" b="1">
                <a:latin typeface="Century Gothic"/>
                <a:cs typeface="Century Gothic"/>
              </a:rPr>
              <a:t>of</a:t>
            </a:r>
            <a:r>
              <a:rPr dirty="0" sz="1800" spc="-35" b="1">
                <a:latin typeface="Century Gothic"/>
                <a:cs typeface="Century Gothic"/>
              </a:rPr>
              <a:t> </a:t>
            </a:r>
            <a:r>
              <a:rPr dirty="0" sz="1800" spc="-5" b="1">
                <a:latin typeface="Century Gothic"/>
                <a:cs typeface="Century Gothic"/>
              </a:rPr>
              <a:t>corporate</a:t>
            </a:r>
            <a:r>
              <a:rPr dirty="0" sz="1800" spc="-30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information</a:t>
            </a:r>
            <a:endParaRPr sz="1800">
              <a:latin typeface="Century Gothic"/>
              <a:cs typeface="Century Gothic"/>
            </a:endParaRPr>
          </a:p>
          <a:p>
            <a:pPr lvl="2" marL="1612900" indent="-229235">
              <a:lnSpc>
                <a:spcPct val="100000"/>
              </a:lnSpc>
              <a:spcBef>
                <a:spcPts val="1440"/>
              </a:spcBef>
              <a:buClr>
                <a:srgbClr val="4966AC"/>
              </a:buClr>
              <a:buFont typeface="Arial"/>
              <a:buChar char="•"/>
              <a:tabLst>
                <a:tab pos="1612265" algn="l"/>
                <a:tab pos="1613535" algn="l"/>
              </a:tabLst>
            </a:pPr>
            <a:r>
              <a:rPr dirty="0" sz="1400">
                <a:latin typeface="Century Gothic"/>
                <a:cs typeface="Century Gothic"/>
              </a:rPr>
              <a:t>Information</a:t>
            </a:r>
            <a:r>
              <a:rPr dirty="0" sz="1400" spc="-5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may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be sold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shared </a:t>
            </a:r>
            <a:r>
              <a:rPr dirty="0" sz="1400">
                <a:latin typeface="Century Gothic"/>
                <a:cs typeface="Century Gothic"/>
              </a:rPr>
              <a:t>informally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third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parties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32569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Résumé</a:t>
            </a:r>
            <a:r>
              <a:rPr dirty="0" spc="-90"/>
              <a:t> </a:t>
            </a:r>
            <a:r>
              <a:rPr dirty="0" spc="-5"/>
              <a:t>Inflation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1828800"/>
            <a:ext cx="8343900" cy="38968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777938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Relationships</a:t>
            </a:r>
            <a:r>
              <a:rPr dirty="0" sz="3000" spc="-30"/>
              <a:t> </a:t>
            </a:r>
            <a:r>
              <a:rPr dirty="0" sz="3000" spc="-5"/>
              <a:t>Between</a:t>
            </a:r>
            <a:r>
              <a:rPr dirty="0" sz="3000" spc="-25"/>
              <a:t> </a:t>
            </a:r>
            <a:r>
              <a:rPr dirty="0" sz="3000" spc="-5"/>
              <a:t>IT</a:t>
            </a:r>
            <a:r>
              <a:rPr dirty="0" sz="3000" spc="-30"/>
              <a:t> </a:t>
            </a:r>
            <a:r>
              <a:rPr dirty="0" sz="3000" spc="-5"/>
              <a:t>Workers</a:t>
            </a:r>
            <a:r>
              <a:rPr dirty="0" sz="3000" spc="-30"/>
              <a:t> </a:t>
            </a:r>
            <a:r>
              <a:rPr dirty="0" sz="3000"/>
              <a:t>&amp;</a:t>
            </a:r>
            <a:r>
              <a:rPr dirty="0" sz="3000" spc="-10"/>
              <a:t> </a:t>
            </a:r>
            <a:r>
              <a:rPr dirty="0" sz="3000" spc="-5"/>
              <a:t>IT</a:t>
            </a:r>
            <a:r>
              <a:rPr dirty="0" sz="3000" spc="-20"/>
              <a:t> </a:t>
            </a:r>
            <a:r>
              <a:rPr dirty="0" sz="3000"/>
              <a:t>Users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9243" y="2258694"/>
            <a:ext cx="9267190" cy="283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1300" indent="-229235">
              <a:lnSpc>
                <a:spcPct val="10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1600" spc="-5" b="1">
                <a:latin typeface="Century Gothic"/>
                <a:cs typeface="Century Gothic"/>
              </a:rPr>
              <a:t>IT</a:t>
            </a:r>
            <a:r>
              <a:rPr dirty="0" sz="1600" spc="5" b="1">
                <a:latin typeface="Century Gothic"/>
                <a:cs typeface="Century Gothic"/>
              </a:rPr>
              <a:t> </a:t>
            </a:r>
            <a:r>
              <a:rPr dirty="0" sz="1600" spc="-5" b="1">
                <a:latin typeface="Century Gothic"/>
                <a:cs typeface="Century Gothic"/>
              </a:rPr>
              <a:t>user</a:t>
            </a:r>
            <a:r>
              <a:rPr dirty="0" sz="1600" spc="-10" b="1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refers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-5">
                <a:latin typeface="Century Gothic"/>
                <a:cs typeface="Century Gothic"/>
              </a:rPr>
              <a:t> a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person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who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uses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 </a:t>
            </a:r>
            <a:r>
              <a:rPr dirty="0" sz="1600" spc="-10">
                <a:latin typeface="Century Gothic"/>
                <a:cs typeface="Century Gothic"/>
              </a:rPr>
              <a:t>hardware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or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software</a:t>
            </a:r>
            <a:r>
              <a:rPr dirty="0" sz="1600" spc="4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product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966AC"/>
              </a:buClr>
              <a:buFont typeface="Arial"/>
              <a:buChar char="•"/>
            </a:pPr>
            <a:endParaRPr sz="1400">
              <a:latin typeface="Century Gothic"/>
              <a:cs typeface="Century Gothic"/>
            </a:endParaRPr>
          </a:p>
          <a:p>
            <a:pPr algn="just"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1600" spc="5">
                <a:latin typeface="Century Gothic"/>
                <a:cs typeface="Century Gothic"/>
              </a:rPr>
              <a:t>IT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users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need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product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deliver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organizational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benefits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or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increase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their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productivity.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Arial"/>
              <a:buChar char="•"/>
            </a:pPr>
            <a:endParaRPr sz="1450">
              <a:latin typeface="Century Gothic"/>
              <a:cs typeface="Century Gothic"/>
            </a:endParaRPr>
          </a:p>
          <a:p>
            <a:pPr algn="just"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1600" spc="5">
                <a:latin typeface="Century Gothic"/>
                <a:cs typeface="Century Gothic"/>
              </a:rPr>
              <a:t>IT</a:t>
            </a:r>
            <a:r>
              <a:rPr dirty="0" sz="1600" spc="-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workers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have</a:t>
            </a:r>
            <a:r>
              <a:rPr dirty="0" sz="1600" spc="-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duty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endParaRPr sz="1600">
              <a:latin typeface="Century Gothic"/>
              <a:cs typeface="Century Gothic"/>
            </a:endParaRPr>
          </a:p>
          <a:p>
            <a:pPr algn="just" lvl="1" marL="698500" marR="228600" indent="-228600">
              <a:lnSpc>
                <a:spcPct val="140000"/>
              </a:lnSpc>
              <a:spcBef>
                <a:spcPts val="540"/>
              </a:spcBef>
              <a:buClr>
                <a:srgbClr val="4966AC"/>
              </a:buClr>
              <a:buFont typeface="Arial"/>
              <a:buChar char="•"/>
              <a:tabLst>
                <a:tab pos="699135" algn="l"/>
              </a:tabLst>
            </a:pPr>
            <a:r>
              <a:rPr dirty="0" sz="1400" spc="-5">
                <a:latin typeface="Century Gothic"/>
                <a:cs typeface="Century Gothic"/>
              </a:rPr>
              <a:t>Understand </a:t>
            </a:r>
            <a:r>
              <a:rPr dirty="0" sz="1400">
                <a:latin typeface="Century Gothic"/>
                <a:cs typeface="Century Gothic"/>
              </a:rPr>
              <a:t>a </a:t>
            </a:r>
            <a:r>
              <a:rPr dirty="0" sz="1400" spc="-5">
                <a:latin typeface="Century Gothic"/>
                <a:cs typeface="Century Gothic"/>
              </a:rPr>
              <a:t>user’s </a:t>
            </a:r>
            <a:r>
              <a:rPr dirty="0" sz="1400">
                <a:latin typeface="Century Gothic"/>
                <a:cs typeface="Century Gothic"/>
              </a:rPr>
              <a:t>needs </a:t>
            </a:r>
            <a:r>
              <a:rPr dirty="0" sz="1400" spc="-5">
                <a:latin typeface="Century Gothic"/>
                <a:cs typeface="Century Gothic"/>
              </a:rPr>
              <a:t>and capabilities to </a:t>
            </a:r>
            <a:r>
              <a:rPr dirty="0" sz="1400">
                <a:latin typeface="Century Gothic"/>
                <a:cs typeface="Century Gothic"/>
              </a:rPr>
              <a:t>deliver </a:t>
            </a:r>
            <a:r>
              <a:rPr dirty="0" sz="1400" spc="-5">
                <a:latin typeface="Century Gothic"/>
                <a:cs typeface="Century Gothic"/>
              </a:rPr>
              <a:t>products and </a:t>
            </a:r>
            <a:r>
              <a:rPr dirty="0" sz="1400">
                <a:latin typeface="Century Gothic"/>
                <a:cs typeface="Century Gothic"/>
              </a:rPr>
              <a:t>services </a:t>
            </a:r>
            <a:r>
              <a:rPr dirty="0" sz="1400" spc="-5">
                <a:latin typeface="Century Gothic"/>
                <a:cs typeface="Century Gothic"/>
              </a:rPr>
              <a:t>that best </a:t>
            </a:r>
            <a:r>
              <a:rPr dirty="0" sz="1400">
                <a:latin typeface="Century Gothic"/>
                <a:cs typeface="Century Gothic"/>
              </a:rPr>
              <a:t>meet </a:t>
            </a:r>
            <a:r>
              <a:rPr dirty="0" sz="1400" spc="-5">
                <a:latin typeface="Century Gothic"/>
                <a:cs typeface="Century Gothic"/>
              </a:rPr>
              <a:t>those </a:t>
            </a:r>
            <a:r>
              <a:rPr dirty="0" sz="1400" spc="-37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needs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budget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>
                <a:latin typeface="Century Gothic"/>
                <a:cs typeface="Century Gothic"/>
              </a:rPr>
              <a:t> time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constraints</a:t>
            </a:r>
            <a:endParaRPr sz="1400">
              <a:latin typeface="Century Gothic"/>
              <a:cs typeface="Century Gothic"/>
            </a:endParaRPr>
          </a:p>
          <a:p>
            <a:pPr algn="just" lvl="1" marL="698500" marR="5080" indent="-228600">
              <a:lnSpc>
                <a:spcPct val="14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9135" algn="l"/>
              </a:tabLst>
            </a:pPr>
            <a:r>
              <a:rPr dirty="0" sz="1400" spc="-5">
                <a:latin typeface="Century Gothic"/>
                <a:cs typeface="Century Gothic"/>
              </a:rPr>
              <a:t>Establish </a:t>
            </a:r>
            <a:r>
              <a:rPr dirty="0" sz="1400">
                <a:latin typeface="Century Gothic"/>
                <a:cs typeface="Century Gothic"/>
              </a:rPr>
              <a:t>an environment </a:t>
            </a:r>
            <a:r>
              <a:rPr dirty="0" sz="1400" spc="-5">
                <a:latin typeface="Century Gothic"/>
                <a:cs typeface="Century Gothic"/>
              </a:rPr>
              <a:t>that </a:t>
            </a:r>
            <a:r>
              <a:rPr dirty="0" sz="1400">
                <a:latin typeface="Century Gothic"/>
                <a:cs typeface="Century Gothic"/>
              </a:rPr>
              <a:t>supports ethical </a:t>
            </a:r>
            <a:r>
              <a:rPr dirty="0" sz="1400" spc="-5">
                <a:latin typeface="Century Gothic"/>
                <a:cs typeface="Century Gothic"/>
              </a:rPr>
              <a:t>behavior by users. Such </a:t>
            </a:r>
            <a:r>
              <a:rPr dirty="0" sz="1400">
                <a:latin typeface="Century Gothic"/>
                <a:cs typeface="Century Gothic"/>
              </a:rPr>
              <a:t>an environment </a:t>
            </a:r>
            <a:r>
              <a:rPr dirty="0" sz="1400" spc="-5" b="1">
                <a:latin typeface="Century Gothic"/>
                <a:cs typeface="Century Gothic"/>
              </a:rPr>
              <a:t>discourages </a:t>
            </a:r>
            <a:r>
              <a:rPr dirty="0" sz="1400" spc="-380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software piracy</a:t>
            </a:r>
            <a:r>
              <a:rPr dirty="0" sz="1400" spc="-5">
                <a:latin typeface="Century Gothic"/>
                <a:cs typeface="Century Gothic"/>
              </a:rPr>
              <a:t>, </a:t>
            </a:r>
            <a:r>
              <a:rPr dirty="0" sz="1400" b="1">
                <a:latin typeface="Century Gothic"/>
                <a:cs typeface="Century Gothic"/>
              </a:rPr>
              <a:t>minimizes the </a:t>
            </a:r>
            <a:r>
              <a:rPr dirty="0" sz="1400" spc="-5" b="1">
                <a:latin typeface="Century Gothic"/>
                <a:cs typeface="Century Gothic"/>
              </a:rPr>
              <a:t>inappropriate use of corporate computing resources</a:t>
            </a:r>
            <a:r>
              <a:rPr dirty="0" sz="1400" spc="-5">
                <a:latin typeface="Century Gothic"/>
                <a:cs typeface="Century Gothic"/>
              </a:rPr>
              <a:t>, and </a:t>
            </a:r>
            <a:r>
              <a:rPr dirty="0" sz="1400" b="1">
                <a:latin typeface="Century Gothic"/>
                <a:cs typeface="Century Gothic"/>
              </a:rPr>
              <a:t>avoids the </a:t>
            </a:r>
            <a:r>
              <a:rPr dirty="0" sz="1400" spc="-380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inappropriate</a:t>
            </a:r>
            <a:r>
              <a:rPr dirty="0" sz="1400" spc="10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sharing </a:t>
            </a:r>
            <a:r>
              <a:rPr dirty="0" sz="1400" b="1">
                <a:latin typeface="Century Gothic"/>
                <a:cs typeface="Century Gothic"/>
              </a:rPr>
              <a:t>of</a:t>
            </a:r>
            <a:r>
              <a:rPr dirty="0" sz="1400" spc="-20" b="1">
                <a:latin typeface="Century Gothic"/>
                <a:cs typeface="Century Gothic"/>
              </a:rPr>
              <a:t> </a:t>
            </a:r>
            <a:r>
              <a:rPr dirty="0" sz="1400" b="1">
                <a:latin typeface="Century Gothic"/>
                <a:cs typeface="Century Gothic"/>
              </a:rPr>
              <a:t>information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78619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Relationships</a:t>
            </a:r>
            <a:r>
              <a:rPr dirty="0" sz="3000" spc="-30"/>
              <a:t> </a:t>
            </a:r>
            <a:r>
              <a:rPr dirty="0" sz="3000" spc="-5"/>
              <a:t>Between</a:t>
            </a:r>
            <a:r>
              <a:rPr dirty="0" sz="3000" spc="-30"/>
              <a:t> </a:t>
            </a:r>
            <a:r>
              <a:rPr dirty="0" sz="3000" spc="-5"/>
              <a:t>IT</a:t>
            </a:r>
            <a:r>
              <a:rPr dirty="0" sz="3000" spc="-30"/>
              <a:t> </a:t>
            </a:r>
            <a:r>
              <a:rPr dirty="0" sz="3000" spc="-5"/>
              <a:t>Workers</a:t>
            </a:r>
            <a:r>
              <a:rPr dirty="0" sz="3000" spc="-35"/>
              <a:t> </a:t>
            </a:r>
            <a:r>
              <a:rPr dirty="0" sz="3000"/>
              <a:t>&amp;</a:t>
            </a:r>
            <a:r>
              <a:rPr dirty="0" sz="3000" spc="-15"/>
              <a:t> </a:t>
            </a:r>
            <a:r>
              <a:rPr dirty="0" sz="3000" spc="-5"/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9243" y="2293747"/>
            <a:ext cx="8778240" cy="2323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Society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expects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members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 </a:t>
            </a:r>
            <a:r>
              <a:rPr dirty="0" sz="2000" spc="-5">
                <a:latin typeface="Century Gothic"/>
                <a:cs typeface="Century Gothic"/>
              </a:rPr>
              <a:t>profession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to: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3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>
                <a:latin typeface="Century Gothic"/>
                <a:cs typeface="Century Gothic"/>
              </a:rPr>
              <a:t>Provide</a:t>
            </a:r>
            <a:r>
              <a:rPr dirty="0" sz="1800" spc="-5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significant</a:t>
            </a:r>
            <a:r>
              <a:rPr dirty="0" sz="1800" spc="-5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benefits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>
                <a:latin typeface="Century Gothic"/>
                <a:cs typeface="Century Gothic"/>
              </a:rPr>
              <a:t>Not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cause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harm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through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their actions</a:t>
            </a:r>
            <a:endParaRPr sz="1800">
              <a:latin typeface="Century Gothic"/>
              <a:cs typeface="Century Gothic"/>
            </a:endParaRPr>
          </a:p>
          <a:p>
            <a:pPr marL="241300" marR="5080" indent="-229235">
              <a:lnSpc>
                <a:spcPct val="150100"/>
              </a:lnSpc>
              <a:spcBef>
                <a:spcPts val="95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Professional </a:t>
            </a:r>
            <a:r>
              <a:rPr dirty="0" sz="2000" spc="-5">
                <a:latin typeface="Century Gothic"/>
                <a:cs typeface="Century Gothic"/>
              </a:rPr>
              <a:t>organizations provide </a:t>
            </a:r>
            <a:r>
              <a:rPr dirty="0" sz="2000">
                <a:latin typeface="Century Gothic"/>
                <a:cs typeface="Century Gothic"/>
              </a:rPr>
              <a:t>codes </a:t>
            </a:r>
            <a:r>
              <a:rPr dirty="0" sz="2000" spc="-5">
                <a:latin typeface="Century Gothic"/>
                <a:cs typeface="Century Gothic"/>
              </a:rPr>
              <a:t>of </a:t>
            </a:r>
            <a:r>
              <a:rPr dirty="0" sz="2000" spc="5">
                <a:latin typeface="Century Gothic"/>
                <a:cs typeface="Century Gothic"/>
              </a:rPr>
              <a:t>ethics to </a:t>
            </a:r>
            <a:r>
              <a:rPr dirty="0" sz="2000">
                <a:latin typeface="Century Gothic"/>
                <a:cs typeface="Century Gothic"/>
              </a:rPr>
              <a:t>guide </a:t>
            </a:r>
            <a:r>
              <a:rPr dirty="0" sz="2000" spc="5">
                <a:latin typeface="Century Gothic"/>
                <a:cs typeface="Century Gothic"/>
              </a:rPr>
              <a:t>IT </a:t>
            </a:r>
            <a:r>
              <a:rPr dirty="0" sz="2000" spc="-5">
                <a:latin typeface="Century Gothic"/>
                <a:cs typeface="Century Gothic"/>
              </a:rPr>
              <a:t>workers’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actions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3947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dirty="0" spc="-85"/>
              <a:t> </a:t>
            </a:r>
            <a:r>
              <a:rPr dirty="0" spc="-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60927"/>
            <a:ext cx="9417050" cy="36258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2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200" spc="-15">
                <a:latin typeface="Century Gothic"/>
                <a:cs typeface="Century Gothic"/>
              </a:rPr>
              <a:t>What</a:t>
            </a:r>
            <a:r>
              <a:rPr dirty="0" sz="2200" spc="4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key characteristics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distinguish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</a:t>
            </a:r>
            <a:r>
              <a:rPr dirty="0" sz="2200" spc="40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professional</a:t>
            </a:r>
            <a:r>
              <a:rPr dirty="0" sz="2200" spc="5" b="1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from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other</a:t>
            </a:r>
            <a:r>
              <a:rPr dirty="0" sz="2200" spc="-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kinds</a:t>
            </a:r>
            <a:endParaRPr sz="22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latin typeface="Century Gothic"/>
                <a:cs typeface="Century Gothic"/>
              </a:rPr>
              <a:t>of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workers,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and </a:t>
            </a:r>
            <a:r>
              <a:rPr dirty="0" sz="2200">
                <a:latin typeface="Century Gothic"/>
                <a:cs typeface="Century Gothic"/>
              </a:rPr>
              <a:t>is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an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IT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worker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considered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 professional?</a:t>
            </a:r>
            <a:endParaRPr sz="2200">
              <a:latin typeface="Century Gothic"/>
              <a:cs typeface="Century Gothic"/>
            </a:endParaRPr>
          </a:p>
          <a:p>
            <a:pPr marL="241300" marR="5080" indent="-229235">
              <a:lnSpc>
                <a:spcPct val="12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200" spc="-15">
                <a:latin typeface="Century Gothic"/>
                <a:cs typeface="Century Gothic"/>
              </a:rPr>
              <a:t>What</a:t>
            </a:r>
            <a:r>
              <a:rPr dirty="0" sz="2200" spc="45">
                <a:latin typeface="Century Gothic"/>
                <a:cs typeface="Century Gothic"/>
              </a:rPr>
              <a:t> </a:t>
            </a:r>
            <a:r>
              <a:rPr dirty="0" sz="2200" spc="-5" b="1">
                <a:latin typeface="Century Gothic"/>
                <a:cs typeface="Century Gothic"/>
              </a:rPr>
              <a:t>relationships</a:t>
            </a:r>
            <a:r>
              <a:rPr dirty="0" sz="2200" spc="10" b="1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must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IT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worker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manage,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what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key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ethical </a:t>
            </a:r>
            <a:r>
              <a:rPr dirty="0" sz="2200" spc="-59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issues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can arise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in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each?</a:t>
            </a:r>
            <a:endParaRPr sz="2200">
              <a:latin typeface="Century Gothic"/>
              <a:cs typeface="Century Gothic"/>
            </a:endParaRPr>
          </a:p>
          <a:p>
            <a:pPr marL="241300" marR="486409" indent="-229235">
              <a:lnSpc>
                <a:spcPct val="120000"/>
              </a:lnSpc>
              <a:spcBef>
                <a:spcPts val="101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200" spc="-10">
                <a:latin typeface="Century Gothic"/>
                <a:cs typeface="Century Gothic"/>
              </a:rPr>
              <a:t>How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do</a:t>
            </a:r>
            <a:r>
              <a:rPr dirty="0" sz="2200" spc="35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codes</a:t>
            </a:r>
            <a:r>
              <a:rPr dirty="0" sz="2200" spc="20" b="1">
                <a:latin typeface="Century Gothic"/>
                <a:cs typeface="Century Gothic"/>
              </a:rPr>
              <a:t> </a:t>
            </a:r>
            <a:r>
              <a:rPr dirty="0" sz="2200" spc="-5" b="1">
                <a:latin typeface="Century Gothic"/>
                <a:cs typeface="Century Gothic"/>
              </a:rPr>
              <a:t>of</a:t>
            </a:r>
            <a:r>
              <a:rPr dirty="0" sz="2200" spc="15" b="1">
                <a:latin typeface="Century Gothic"/>
                <a:cs typeface="Century Gothic"/>
              </a:rPr>
              <a:t> </a:t>
            </a:r>
            <a:r>
              <a:rPr dirty="0" sz="2200" spc="-5" b="1">
                <a:latin typeface="Century Gothic"/>
                <a:cs typeface="Century Gothic"/>
              </a:rPr>
              <a:t>ethics,</a:t>
            </a:r>
            <a:r>
              <a:rPr dirty="0" sz="2200" spc="25" b="1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professional</a:t>
            </a:r>
            <a:r>
              <a:rPr dirty="0" sz="2200" b="1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organizations,</a:t>
            </a:r>
            <a:r>
              <a:rPr dirty="0" sz="2200" spc="25" b="1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certification, </a:t>
            </a:r>
            <a:r>
              <a:rPr dirty="0" sz="2200" spc="-600" b="1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and</a:t>
            </a:r>
            <a:r>
              <a:rPr dirty="0" sz="2200" b="1">
                <a:latin typeface="Century Gothic"/>
                <a:cs typeface="Century Gothic"/>
              </a:rPr>
              <a:t> </a:t>
            </a:r>
            <a:r>
              <a:rPr dirty="0" sz="2200" spc="-5" b="1">
                <a:latin typeface="Century Gothic"/>
                <a:cs typeface="Century Gothic"/>
              </a:rPr>
              <a:t>licensing</a:t>
            </a:r>
            <a:r>
              <a:rPr dirty="0" sz="2200" spc="15" b="1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affect</a:t>
            </a:r>
            <a:r>
              <a:rPr dirty="0" sz="2200">
                <a:latin typeface="Century Gothic"/>
                <a:cs typeface="Century Gothic"/>
              </a:rPr>
              <a:t> the</a:t>
            </a:r>
            <a:r>
              <a:rPr dirty="0" sz="2200" spc="-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ethical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behavior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of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IT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professionals?</a:t>
            </a:r>
            <a:endParaRPr sz="2200">
              <a:latin typeface="Century Gothic"/>
              <a:cs typeface="Century Gothic"/>
            </a:endParaRPr>
          </a:p>
          <a:p>
            <a:pPr marL="241300" marR="281940" indent="-229235">
              <a:lnSpc>
                <a:spcPct val="120100"/>
              </a:lnSpc>
              <a:spcBef>
                <a:spcPts val="994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200" spc="-15">
                <a:latin typeface="Century Gothic"/>
                <a:cs typeface="Century Gothic"/>
              </a:rPr>
              <a:t>What</a:t>
            </a:r>
            <a:r>
              <a:rPr dirty="0" sz="2200" spc="4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is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meant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by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10" b="1">
                <a:latin typeface="Century Gothic"/>
                <a:cs typeface="Century Gothic"/>
              </a:rPr>
              <a:t>compliance</a:t>
            </a:r>
            <a:r>
              <a:rPr dirty="0" sz="2200" spc="-10">
                <a:latin typeface="Century Gothic"/>
                <a:cs typeface="Century Gothic"/>
              </a:rPr>
              <a:t>,</a:t>
            </a:r>
            <a:r>
              <a:rPr dirty="0" sz="2200" spc="4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and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how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does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it</a:t>
            </a:r>
            <a:r>
              <a:rPr dirty="0" sz="2200" spc="-5">
                <a:latin typeface="Century Gothic"/>
                <a:cs typeface="Century Gothic"/>
              </a:rPr>
              <a:t> help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promote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the </a:t>
            </a:r>
            <a:r>
              <a:rPr dirty="0" sz="2200" spc="-59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right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behaviors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discourage</a:t>
            </a:r>
            <a:r>
              <a:rPr dirty="0" sz="2200" spc="-5">
                <a:latin typeface="Century Gothic"/>
                <a:cs typeface="Century Gothic"/>
              </a:rPr>
              <a:t> undesirable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ones?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3765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Professional</a:t>
            </a:r>
            <a:r>
              <a:rPr dirty="0" spc="-65"/>
              <a:t> </a:t>
            </a:r>
            <a:r>
              <a:rPr dirty="0"/>
              <a:t>Code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54941"/>
            <a:ext cx="9152890" cy="251714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 b="1">
                <a:latin typeface="Century Gothic"/>
                <a:cs typeface="Century Gothic"/>
              </a:rPr>
              <a:t>professional</a:t>
            </a:r>
            <a:r>
              <a:rPr dirty="0" sz="1600" spc="40" b="1">
                <a:latin typeface="Century Gothic"/>
                <a:cs typeface="Century Gothic"/>
              </a:rPr>
              <a:t> </a:t>
            </a:r>
            <a:r>
              <a:rPr dirty="0" sz="1600" spc="-10" b="1">
                <a:latin typeface="Century Gothic"/>
                <a:cs typeface="Century Gothic"/>
              </a:rPr>
              <a:t>code</a:t>
            </a:r>
            <a:r>
              <a:rPr dirty="0" sz="1600" spc="25" b="1">
                <a:latin typeface="Century Gothic"/>
                <a:cs typeface="Century Gothic"/>
              </a:rPr>
              <a:t> </a:t>
            </a:r>
            <a:r>
              <a:rPr dirty="0" sz="1600" spc="-5" b="1">
                <a:latin typeface="Century Gothic"/>
                <a:cs typeface="Century Gothic"/>
              </a:rPr>
              <a:t>of</a:t>
            </a:r>
            <a:r>
              <a:rPr dirty="0" sz="1600" spc="20" b="1">
                <a:latin typeface="Century Gothic"/>
                <a:cs typeface="Century Gothic"/>
              </a:rPr>
              <a:t> </a:t>
            </a:r>
            <a:r>
              <a:rPr dirty="0" sz="1600" spc="-10" b="1">
                <a:latin typeface="Century Gothic"/>
                <a:cs typeface="Century Gothic"/>
              </a:rPr>
              <a:t>ethics</a:t>
            </a:r>
            <a:r>
              <a:rPr dirty="0" sz="1600" spc="20" b="1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states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principles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core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values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that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are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essential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endParaRPr sz="16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latin typeface="Century Gothic"/>
                <a:cs typeface="Century Gothic"/>
              </a:rPr>
              <a:t>work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particular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occupational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group.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Century Gothic"/>
                <a:cs typeface="Century Gothic"/>
              </a:rPr>
              <a:t>Practitioners</a:t>
            </a:r>
            <a:r>
              <a:rPr dirty="0" sz="1600" spc="5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in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many professions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subscribe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code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ethics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that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governs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their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behaviour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Arial"/>
              <a:buChar char="•"/>
            </a:pP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Century Gothic"/>
                <a:cs typeface="Century Gothic"/>
              </a:rPr>
              <a:t>Most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codes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ethics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created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by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professional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organizations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have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20">
                <a:latin typeface="Century Gothic"/>
                <a:cs typeface="Century Gothic"/>
              </a:rPr>
              <a:t>two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main</a:t>
            </a:r>
            <a:r>
              <a:rPr dirty="0" sz="1600" spc="-10">
                <a:latin typeface="Century Gothic"/>
                <a:cs typeface="Century Gothic"/>
              </a:rPr>
              <a:t> parts:</a:t>
            </a:r>
            <a:endParaRPr sz="16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138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400">
                <a:latin typeface="Century Gothic"/>
                <a:cs typeface="Century Gothic"/>
              </a:rPr>
              <a:t>Outlines</a:t>
            </a:r>
            <a:r>
              <a:rPr dirty="0" sz="1400" spc="-5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what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organization</a:t>
            </a:r>
            <a:r>
              <a:rPr dirty="0" sz="1400" spc="-5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aspires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become,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endParaRPr sz="1400">
              <a:latin typeface="Century Gothic"/>
              <a:cs typeface="Century Gothic"/>
            </a:endParaRPr>
          </a:p>
          <a:p>
            <a:pPr lvl="1" marL="929640" indent="-515620">
              <a:lnSpc>
                <a:spcPct val="100000"/>
              </a:lnSpc>
              <a:spcBef>
                <a:spcPts val="1350"/>
              </a:spcBef>
              <a:buClr>
                <a:srgbClr val="4966AC"/>
              </a:buClr>
              <a:buAutoNum type="arabicPeriod"/>
              <a:tabLst>
                <a:tab pos="929640" algn="l"/>
                <a:tab pos="930275" algn="l"/>
              </a:tabLst>
            </a:pPr>
            <a:r>
              <a:rPr dirty="0" sz="1400">
                <a:latin typeface="Century Gothic"/>
                <a:cs typeface="Century Gothic"/>
              </a:rPr>
              <a:t>Lists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rules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 principles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by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which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members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organization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are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expected</a:t>
            </a:r>
            <a:r>
              <a:rPr dirty="0" sz="1400" spc="-5">
                <a:latin typeface="Century Gothic"/>
                <a:cs typeface="Century Gothic"/>
              </a:rPr>
              <a:t> to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abide.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630" y="5199126"/>
            <a:ext cx="8934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entury Gothic"/>
                <a:cs typeface="Century Gothic"/>
              </a:rPr>
              <a:t>Many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codes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also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include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commitment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continuing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education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those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who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practice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profession.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3765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Professional</a:t>
            </a:r>
            <a:r>
              <a:rPr dirty="0" spc="-65"/>
              <a:t> </a:t>
            </a:r>
            <a:r>
              <a:rPr dirty="0"/>
              <a:t>Code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69362"/>
            <a:ext cx="9262745" cy="3128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900" spc="-5">
                <a:latin typeface="Century Gothic"/>
                <a:cs typeface="Century Gothic"/>
              </a:rPr>
              <a:t>Laws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do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not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provide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complete</a:t>
            </a:r>
            <a:r>
              <a:rPr dirty="0" sz="1900" spc="5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guide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to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ethical behavior.</a:t>
            </a:r>
            <a:endParaRPr sz="19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91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900" spc="-5">
                <a:latin typeface="Century Gothic"/>
                <a:cs typeface="Century Gothic"/>
              </a:rPr>
              <a:t>Just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because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activity</a:t>
            </a:r>
            <a:r>
              <a:rPr dirty="0" sz="1900" spc="-4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is</a:t>
            </a:r>
            <a:r>
              <a:rPr dirty="0" sz="1900" spc="-10">
                <a:latin typeface="Century Gothic"/>
                <a:cs typeface="Century Gothic"/>
              </a:rPr>
              <a:t> not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defined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as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illegal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does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not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mean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it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is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ethical.</a:t>
            </a:r>
            <a:endParaRPr sz="1900">
              <a:latin typeface="Century Gothic"/>
              <a:cs typeface="Century Gothic"/>
            </a:endParaRPr>
          </a:p>
          <a:p>
            <a:pPr marL="241300" marR="5715" indent="-229235">
              <a:lnSpc>
                <a:spcPct val="140100"/>
              </a:lnSpc>
              <a:spcBef>
                <a:spcPts val="9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900" spc="-5">
                <a:latin typeface="Century Gothic"/>
                <a:cs typeface="Century Gothic"/>
              </a:rPr>
              <a:t>Nor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can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professional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code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ethics be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expected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to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provide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answer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to </a:t>
            </a:r>
            <a:r>
              <a:rPr dirty="0" sz="1900">
                <a:latin typeface="Century Gothic"/>
                <a:cs typeface="Century Gothic"/>
              </a:rPr>
              <a:t> every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ethical dilemma—no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code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can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be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definitive</a:t>
            </a:r>
            <a:r>
              <a:rPr dirty="0" sz="1900" spc="-3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collection</a:t>
            </a:r>
            <a:r>
              <a:rPr dirty="0" sz="1900" spc="4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behavioral </a:t>
            </a:r>
            <a:r>
              <a:rPr dirty="0" sz="1900" spc="-509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standards.</a:t>
            </a:r>
            <a:endParaRPr sz="1900">
              <a:latin typeface="Century Gothic"/>
              <a:cs typeface="Century Gothic"/>
            </a:endParaRPr>
          </a:p>
          <a:p>
            <a:pPr marL="241300" marR="5080" indent="-229235">
              <a:lnSpc>
                <a:spcPct val="140000"/>
              </a:lnSpc>
              <a:spcBef>
                <a:spcPts val="10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900" spc="-5">
                <a:latin typeface="Century Gothic"/>
                <a:cs typeface="Century Gothic"/>
              </a:rPr>
              <a:t>However,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following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professional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code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ethics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can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produce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many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benefits </a:t>
            </a:r>
            <a:r>
              <a:rPr dirty="0" sz="1900" spc="-509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for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individual,</a:t>
            </a:r>
            <a:r>
              <a:rPr dirty="0" sz="1900" spc="-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profession,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society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as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 </a:t>
            </a:r>
            <a:r>
              <a:rPr dirty="0" sz="1900" spc="-10">
                <a:latin typeface="Century Gothic"/>
                <a:cs typeface="Century Gothic"/>
              </a:rPr>
              <a:t>whole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71120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Professional</a:t>
            </a:r>
            <a:r>
              <a:rPr dirty="0" spc="-55"/>
              <a:t> </a:t>
            </a:r>
            <a:r>
              <a:rPr dirty="0"/>
              <a:t>Code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 spc="-5"/>
              <a:t>Ethics Helps</a:t>
            </a:r>
            <a:r>
              <a:rPr dirty="0" spc="-25"/>
              <a:t> </a:t>
            </a:r>
            <a:r>
              <a:rPr dirty="0" spc="-5"/>
              <a:t>In: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022" y="2264790"/>
            <a:ext cx="9851390" cy="287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1800" spc="-5">
                <a:latin typeface="Century Gothic"/>
                <a:cs typeface="Century Gothic"/>
              </a:rPr>
              <a:t>Ethical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decision</a:t>
            </a:r>
            <a:r>
              <a:rPr dirty="0" sz="1800" spc="-5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making</a:t>
            </a:r>
            <a:endParaRPr sz="1800">
              <a:latin typeface="Century Gothic"/>
              <a:cs typeface="Century Gothic"/>
            </a:endParaRPr>
          </a:p>
          <a:p>
            <a:pPr lvl="1" marL="1045844" indent="-229235">
              <a:lnSpc>
                <a:spcPct val="100000"/>
              </a:lnSpc>
              <a:spcBef>
                <a:spcPts val="1210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200">
                <a:latin typeface="Century Gothic"/>
                <a:cs typeface="Century Gothic"/>
              </a:rPr>
              <a:t>Adherence</a:t>
            </a:r>
            <a:r>
              <a:rPr dirty="0" sz="1200" spc="-5">
                <a:latin typeface="Century Gothic"/>
                <a:cs typeface="Century Gothic"/>
              </a:rPr>
              <a:t> </a:t>
            </a:r>
            <a:r>
              <a:rPr dirty="0" sz="1200" spc="-15">
                <a:latin typeface="Century Gothic"/>
                <a:cs typeface="Century Gothic"/>
              </a:rPr>
              <a:t>to</a:t>
            </a:r>
            <a:r>
              <a:rPr dirty="0" sz="1200" spc="40">
                <a:latin typeface="Century Gothic"/>
                <a:cs typeface="Century Gothic"/>
              </a:rPr>
              <a:t> </a:t>
            </a:r>
            <a:r>
              <a:rPr dirty="0" sz="1200">
                <a:latin typeface="Century Gothic"/>
                <a:cs typeface="Century Gothic"/>
              </a:rPr>
              <a:t>a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professional</a:t>
            </a:r>
            <a:r>
              <a:rPr dirty="0" sz="1200" spc="2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code</a:t>
            </a:r>
            <a:r>
              <a:rPr dirty="0" sz="1200" spc="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of</a:t>
            </a:r>
            <a:r>
              <a:rPr dirty="0" sz="1200" spc="1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ethics</a:t>
            </a:r>
            <a:r>
              <a:rPr dirty="0" sz="1200" spc="20">
                <a:latin typeface="Century Gothic"/>
                <a:cs typeface="Century Gothic"/>
              </a:rPr>
              <a:t> </a:t>
            </a:r>
            <a:r>
              <a:rPr dirty="0" sz="1200">
                <a:latin typeface="Century Gothic"/>
                <a:cs typeface="Century Gothic"/>
              </a:rPr>
              <a:t>means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sz="1200" spc="-10">
                <a:latin typeface="Century Gothic"/>
                <a:cs typeface="Century Gothic"/>
              </a:rPr>
              <a:t>that</a:t>
            </a:r>
            <a:r>
              <a:rPr dirty="0" sz="1200" spc="60"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practitioners</a:t>
            </a:r>
            <a:r>
              <a:rPr dirty="0" u="sng" sz="1200" spc="7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use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common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set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of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core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values</a:t>
            </a:r>
            <a:r>
              <a:rPr dirty="0" u="sng" sz="1200" spc="-3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sng" sz="1200" spc="4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beliefs</a:t>
            </a:r>
            <a:r>
              <a:rPr dirty="0" u="sng" sz="1200" spc="-3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as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</a:t>
            </a:r>
            <a:endParaRPr sz="1200">
              <a:latin typeface="Century Gothic"/>
              <a:cs typeface="Century Gothic"/>
            </a:endParaRPr>
          </a:p>
          <a:p>
            <a:pPr marL="1045844">
              <a:lnSpc>
                <a:spcPct val="100000"/>
              </a:lnSpc>
              <a:spcBef>
                <a:spcPts val="58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guideline</a:t>
            </a:r>
            <a:r>
              <a:rPr dirty="0" u="sng" sz="1200" spc="-4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ethical</a:t>
            </a:r>
            <a:r>
              <a:rPr dirty="0" u="sng" sz="1200" spc="2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decision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making.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buClr>
                <a:srgbClr val="4966AC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1800">
                <a:latin typeface="Century Gothic"/>
                <a:cs typeface="Century Gothic"/>
              </a:rPr>
              <a:t>High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standards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practice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and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ethical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behavior</a:t>
            </a:r>
            <a:endParaRPr sz="1800">
              <a:latin typeface="Century Gothic"/>
              <a:cs typeface="Century Gothic"/>
            </a:endParaRPr>
          </a:p>
          <a:p>
            <a:pPr lvl="1" marL="1045844" indent="-229235">
              <a:lnSpc>
                <a:spcPct val="100000"/>
              </a:lnSpc>
              <a:spcBef>
                <a:spcPts val="1210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200">
                <a:latin typeface="Century Gothic"/>
                <a:cs typeface="Century Gothic"/>
              </a:rPr>
              <a:t>Adherence</a:t>
            </a:r>
            <a:r>
              <a:rPr dirty="0" sz="1200" spc="-10">
                <a:latin typeface="Century Gothic"/>
                <a:cs typeface="Century Gothic"/>
              </a:rPr>
              <a:t> </a:t>
            </a:r>
            <a:r>
              <a:rPr dirty="0" sz="1200" spc="-15">
                <a:latin typeface="Century Gothic"/>
                <a:cs typeface="Century Gothic"/>
              </a:rPr>
              <a:t>to</a:t>
            </a:r>
            <a:r>
              <a:rPr dirty="0" sz="1200" spc="35">
                <a:latin typeface="Century Gothic"/>
                <a:cs typeface="Century Gothic"/>
              </a:rPr>
              <a:t> </a:t>
            </a:r>
            <a:r>
              <a:rPr dirty="0" sz="1200">
                <a:latin typeface="Century Gothic"/>
                <a:cs typeface="Century Gothic"/>
              </a:rPr>
              <a:t>a</a:t>
            </a:r>
            <a:r>
              <a:rPr dirty="0" sz="1200" spc="1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code</a:t>
            </a:r>
            <a:r>
              <a:rPr dirty="0" sz="1200" spc="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of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ethics</a:t>
            </a:r>
            <a:r>
              <a:rPr dirty="0" sz="1200" spc="30"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reminds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professionals</a:t>
            </a:r>
            <a:r>
              <a:rPr dirty="0" u="sng" sz="1200" spc="-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of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the</a:t>
            </a:r>
            <a:r>
              <a:rPr dirty="0" u="sng" sz="1200" spc="4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responsibilities and</a:t>
            </a:r>
            <a:r>
              <a:rPr dirty="0" u="sng" sz="1200" spc="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duties</a:t>
            </a:r>
            <a:r>
              <a:rPr dirty="0" u="sng" sz="1200" spc="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that</a:t>
            </a:r>
            <a:r>
              <a:rPr dirty="0" u="sng" sz="1200" spc="4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they</a:t>
            </a:r>
            <a:r>
              <a:rPr dirty="0" u="sng" sz="1200" spc="3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may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be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tempted</a:t>
            </a:r>
            <a:r>
              <a:rPr dirty="0" u="sng" sz="1200" spc="4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to</a:t>
            </a:r>
            <a:endParaRPr sz="1200">
              <a:latin typeface="Century Gothic"/>
              <a:cs typeface="Century Gothic"/>
            </a:endParaRPr>
          </a:p>
          <a:p>
            <a:pPr marL="1045844">
              <a:lnSpc>
                <a:spcPct val="100000"/>
              </a:lnSpc>
              <a:spcBef>
                <a:spcPts val="580"/>
              </a:spcBef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compromise</a:t>
            </a:r>
            <a:r>
              <a:rPr dirty="0" u="sng" sz="1200" spc="-4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to</a:t>
            </a:r>
            <a:r>
              <a:rPr dirty="0" u="sng" sz="1200" spc="2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meet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the</a:t>
            </a:r>
            <a:r>
              <a:rPr dirty="0" u="sng" sz="1200" spc="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pressures</a:t>
            </a:r>
            <a:r>
              <a:rPr dirty="0" u="sng" sz="1200" spc="-3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of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day-to-day</a:t>
            </a:r>
            <a:r>
              <a:rPr dirty="0" u="sng" sz="1200" spc="4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business</a:t>
            </a:r>
            <a:r>
              <a:rPr dirty="0" sz="1200">
                <a:latin typeface="Century Gothic"/>
                <a:cs typeface="Century Gothic"/>
              </a:rPr>
              <a:t>.</a:t>
            </a:r>
            <a:endParaRPr sz="1200">
              <a:latin typeface="Century Gothic"/>
              <a:cs typeface="Century Gothic"/>
            </a:endParaRPr>
          </a:p>
          <a:p>
            <a:pPr lvl="1" marL="1045844" indent="-229235">
              <a:lnSpc>
                <a:spcPct val="100000"/>
              </a:lnSpc>
              <a:spcBef>
                <a:spcPts val="1070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200" spc="-5">
                <a:latin typeface="Century Gothic"/>
                <a:cs typeface="Century Gothic"/>
              </a:rPr>
              <a:t>The</a:t>
            </a:r>
            <a:r>
              <a:rPr dirty="0" sz="1200" spc="1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code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sz="1200">
                <a:latin typeface="Century Gothic"/>
                <a:cs typeface="Century Gothic"/>
              </a:rPr>
              <a:t>also</a:t>
            </a:r>
            <a:r>
              <a:rPr dirty="0" sz="1200" spc="-1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defines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acceptable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sng" sz="1200" spc="2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unacceptable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behaviors</a:t>
            </a:r>
            <a:r>
              <a:rPr dirty="0" u="sng" sz="1200" spc="2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to</a:t>
            </a:r>
            <a:r>
              <a:rPr dirty="0" u="sng" sz="1200" spc="4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guide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professionals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in</a:t>
            </a:r>
            <a:r>
              <a:rPr dirty="0" u="sng" sz="12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their</a:t>
            </a:r>
            <a:r>
              <a:rPr dirty="0" u="sng" sz="1200" spc="3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interactions</a:t>
            </a:r>
            <a:r>
              <a:rPr dirty="0" u="sng" sz="1200" spc="7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with</a:t>
            </a:r>
            <a:r>
              <a:rPr dirty="0" u="sng" sz="1200" spc="3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others</a:t>
            </a:r>
            <a:r>
              <a:rPr dirty="0" sz="1200" spc="-5">
                <a:latin typeface="Century Gothic"/>
                <a:cs typeface="Century Gothic"/>
              </a:rPr>
              <a:t>.</a:t>
            </a:r>
            <a:endParaRPr sz="1200">
              <a:latin typeface="Century Gothic"/>
              <a:cs typeface="Century Gothic"/>
            </a:endParaRPr>
          </a:p>
          <a:p>
            <a:pPr lvl="1" marL="1045844" marR="5080" indent="-228600">
              <a:lnSpc>
                <a:spcPct val="14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200" spc="-10">
                <a:latin typeface="Century Gothic"/>
                <a:cs typeface="Century Gothic"/>
              </a:rPr>
              <a:t>Strong</a:t>
            </a:r>
            <a:r>
              <a:rPr dirty="0" sz="1200" spc="5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codes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of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ethics</a:t>
            </a:r>
            <a:r>
              <a:rPr dirty="0" sz="1200" spc="2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have</a:t>
            </a:r>
            <a:r>
              <a:rPr dirty="0" sz="1200" spc="1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procedures for</a:t>
            </a:r>
            <a:r>
              <a:rPr dirty="0" sz="1200" spc="35">
                <a:latin typeface="Century Gothic"/>
                <a:cs typeface="Century Gothic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censuring</a:t>
            </a:r>
            <a:r>
              <a:rPr dirty="0" sz="1200" spc="10"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professionals</a:t>
            </a:r>
            <a:r>
              <a:rPr dirty="0" u="sng" sz="1200" spc="-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</a:t>
            </a:r>
            <a:r>
              <a:rPr dirty="0" u="sng" sz="1200" spc="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serious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violations</a:t>
            </a:r>
            <a:r>
              <a:rPr dirty="0" sz="1200" spc="-5">
                <a:latin typeface="Century Gothic"/>
                <a:cs typeface="Century Gothic"/>
              </a:rPr>
              <a:t>,</a:t>
            </a:r>
            <a:r>
              <a:rPr dirty="0" sz="1200" spc="45">
                <a:latin typeface="Century Gothic"/>
                <a:cs typeface="Century Gothic"/>
              </a:rPr>
              <a:t> </a:t>
            </a:r>
            <a:r>
              <a:rPr dirty="0" sz="1200" spc="-10">
                <a:latin typeface="Century Gothic"/>
                <a:cs typeface="Century Gothic"/>
              </a:rPr>
              <a:t>with</a:t>
            </a:r>
            <a:r>
              <a:rPr dirty="0" sz="1200" spc="3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penalties that</a:t>
            </a:r>
            <a:r>
              <a:rPr dirty="0" sz="1200" spc="4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can</a:t>
            </a:r>
            <a:r>
              <a:rPr dirty="0" sz="1200" spc="20">
                <a:latin typeface="Century Gothic"/>
                <a:cs typeface="Century Gothic"/>
              </a:rPr>
              <a:t> </a:t>
            </a:r>
            <a:r>
              <a:rPr dirty="0" sz="1200">
                <a:latin typeface="Century Gothic"/>
                <a:cs typeface="Century Gothic"/>
              </a:rPr>
              <a:t>include </a:t>
            </a:r>
            <a:r>
              <a:rPr dirty="0" sz="1200" spc="-320">
                <a:latin typeface="Century Gothic"/>
                <a:cs typeface="Century Gothic"/>
              </a:rPr>
              <a:t> </a:t>
            </a:r>
            <a:r>
              <a:rPr dirty="0" sz="1200" spc="-10">
                <a:latin typeface="Century Gothic"/>
                <a:cs typeface="Century Gothic"/>
              </a:rPr>
              <a:t>the</a:t>
            </a:r>
            <a:r>
              <a:rPr dirty="0" sz="1200" spc="30">
                <a:latin typeface="Century Gothic"/>
                <a:cs typeface="Century Gothic"/>
              </a:rPr>
              <a:t> </a:t>
            </a:r>
            <a:r>
              <a:rPr dirty="0" sz="1200">
                <a:latin typeface="Century Gothic"/>
                <a:cs typeface="Century Gothic"/>
              </a:rPr>
              <a:t>loss</a:t>
            </a:r>
            <a:r>
              <a:rPr dirty="0" sz="1200" spc="-30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of</a:t>
            </a:r>
            <a:r>
              <a:rPr dirty="0" sz="1200" spc="5">
                <a:latin typeface="Century Gothic"/>
                <a:cs typeface="Century Gothic"/>
              </a:rPr>
              <a:t> </a:t>
            </a:r>
            <a:r>
              <a:rPr dirty="0" sz="1200" spc="-10">
                <a:latin typeface="Century Gothic"/>
                <a:cs typeface="Century Gothic"/>
              </a:rPr>
              <a:t>the</a:t>
            </a:r>
            <a:r>
              <a:rPr dirty="0" sz="1200" spc="35">
                <a:latin typeface="Century Gothic"/>
                <a:cs typeface="Century Gothic"/>
              </a:rPr>
              <a:t> </a:t>
            </a:r>
            <a:r>
              <a:rPr dirty="0" sz="1200" spc="-5">
                <a:latin typeface="Century Gothic"/>
                <a:cs typeface="Century Gothic"/>
              </a:rPr>
              <a:t>right</a:t>
            </a:r>
            <a:r>
              <a:rPr dirty="0" sz="1200" spc="15">
                <a:latin typeface="Century Gothic"/>
                <a:cs typeface="Century Gothic"/>
              </a:rPr>
              <a:t> </a:t>
            </a:r>
            <a:r>
              <a:rPr dirty="0" sz="1200" spc="-15">
                <a:latin typeface="Century Gothic"/>
                <a:cs typeface="Century Gothic"/>
              </a:rPr>
              <a:t>to</a:t>
            </a:r>
            <a:r>
              <a:rPr dirty="0" sz="1200" spc="40">
                <a:latin typeface="Century Gothic"/>
                <a:cs typeface="Century Gothic"/>
              </a:rPr>
              <a:t> </a:t>
            </a:r>
            <a:r>
              <a:rPr dirty="0" sz="1200" spc="-10">
                <a:latin typeface="Century Gothic"/>
                <a:cs typeface="Century Gothic"/>
              </a:rPr>
              <a:t>practice.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71120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Professional</a:t>
            </a:r>
            <a:r>
              <a:rPr dirty="0" spc="-55"/>
              <a:t> </a:t>
            </a:r>
            <a:r>
              <a:rPr dirty="0"/>
              <a:t>Code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 spc="-5"/>
              <a:t>Ethics Helps</a:t>
            </a:r>
            <a:r>
              <a:rPr dirty="0" spc="-25"/>
              <a:t> </a:t>
            </a:r>
            <a:r>
              <a:rPr dirty="0" spc="-5"/>
              <a:t>In: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954" y="2305939"/>
            <a:ext cx="10590530" cy="295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1800" spc="-5">
                <a:latin typeface="Century Gothic"/>
                <a:cs typeface="Century Gothic"/>
              </a:rPr>
              <a:t>Trust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respect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from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general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public</a:t>
            </a:r>
            <a:endParaRPr sz="1800">
              <a:latin typeface="Century Gothic"/>
              <a:cs typeface="Century Gothic"/>
            </a:endParaRPr>
          </a:p>
          <a:p>
            <a:pPr lvl="1" marL="1045844" indent="-229235">
              <a:lnSpc>
                <a:spcPct val="100000"/>
              </a:lnSpc>
              <a:spcBef>
                <a:spcPts val="1620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400">
                <a:latin typeface="Century Gothic"/>
                <a:cs typeface="Century Gothic"/>
              </a:rPr>
              <a:t>Adherence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code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ethics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enhances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trust</a:t>
            </a:r>
            <a:r>
              <a:rPr dirty="0" sz="1400" spc="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respect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professionals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their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profession.</a:t>
            </a:r>
            <a:endParaRPr sz="1400">
              <a:latin typeface="Century Gothic"/>
              <a:cs typeface="Century Gothic"/>
            </a:endParaRPr>
          </a:p>
          <a:p>
            <a:pPr lvl="2" marL="1960245" indent="-229235">
              <a:lnSpc>
                <a:spcPct val="100000"/>
              </a:lnSpc>
              <a:spcBef>
                <a:spcPts val="1330"/>
              </a:spcBef>
              <a:buClr>
                <a:srgbClr val="4966AC"/>
              </a:buClr>
              <a:buFont typeface="Arial"/>
              <a:buChar char="•"/>
              <a:tabLst>
                <a:tab pos="1960245" algn="l"/>
                <a:tab pos="1960880" algn="l"/>
              </a:tabLst>
            </a:pPr>
            <a:r>
              <a:rPr dirty="0" sz="1000" spc="-5">
                <a:latin typeface="Century Gothic"/>
                <a:cs typeface="Century Gothic"/>
              </a:rPr>
              <a:t>Public</a:t>
            </a:r>
            <a:r>
              <a:rPr dirty="0" sz="1000" spc="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trust is built</a:t>
            </a:r>
            <a:r>
              <a:rPr dirty="0" sz="1000" spc="1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on </a:t>
            </a:r>
            <a:r>
              <a:rPr dirty="0" sz="1000">
                <a:latin typeface="Century Gothic"/>
                <a:cs typeface="Century Gothic"/>
              </a:rPr>
              <a:t>the </a:t>
            </a:r>
            <a:r>
              <a:rPr dirty="0" sz="1000" i="1">
                <a:latin typeface="Century Gothic"/>
                <a:cs typeface="Century Gothic"/>
              </a:rPr>
              <a:t>expectation</a:t>
            </a:r>
            <a:r>
              <a:rPr dirty="0" sz="1000" spc="-10" i="1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that</a:t>
            </a:r>
            <a:r>
              <a:rPr dirty="0" sz="1000" spc="-2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</a:t>
            </a:r>
            <a:r>
              <a:rPr dirty="0" sz="1000" spc="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professional</a:t>
            </a:r>
            <a:r>
              <a:rPr dirty="0" sz="1000" spc="10">
                <a:latin typeface="Century Gothic"/>
                <a:cs typeface="Century Gothic"/>
              </a:rPr>
              <a:t> </a:t>
            </a:r>
            <a:r>
              <a:rPr dirty="0" sz="1000">
                <a:latin typeface="Century Gothic"/>
                <a:cs typeface="Century Gothic"/>
              </a:rPr>
              <a:t>will</a:t>
            </a:r>
            <a:r>
              <a:rPr dirty="0" sz="1000" spc="-3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behave</a:t>
            </a:r>
            <a:r>
              <a:rPr dirty="0" sz="1000" spc="1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ethically.</a:t>
            </a:r>
            <a:endParaRPr sz="1000">
              <a:latin typeface="Century Gothic"/>
              <a:cs typeface="Century Gothic"/>
            </a:endParaRPr>
          </a:p>
          <a:p>
            <a:pPr lvl="2" marL="1960245" marR="5080" indent="-228600">
              <a:lnSpc>
                <a:spcPct val="160000"/>
              </a:lnSpc>
              <a:spcBef>
                <a:spcPts val="500"/>
              </a:spcBef>
              <a:buClr>
                <a:srgbClr val="4966AC"/>
              </a:buClr>
              <a:buFont typeface="Arial"/>
              <a:buChar char="•"/>
              <a:tabLst>
                <a:tab pos="1960245" algn="l"/>
                <a:tab pos="1960880" algn="l"/>
              </a:tabLst>
            </a:pPr>
            <a:r>
              <a:rPr dirty="0" sz="1000" spc="-5">
                <a:latin typeface="Century Gothic"/>
                <a:cs typeface="Century Gothic"/>
              </a:rPr>
              <a:t>People</a:t>
            </a:r>
            <a:r>
              <a:rPr dirty="0" sz="1000" spc="10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Century Gothic"/>
                <a:cs typeface="Century Gothic"/>
              </a:rPr>
              <a:t>must</a:t>
            </a:r>
            <a:r>
              <a:rPr dirty="0" sz="1000" spc="3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often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depend</a:t>
            </a:r>
            <a:r>
              <a:rPr dirty="0" sz="1000" spc="2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on</a:t>
            </a:r>
            <a:r>
              <a:rPr dirty="0" sz="1000" spc="2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the integrity and</a:t>
            </a:r>
            <a:r>
              <a:rPr dirty="0" sz="1000" spc="1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good</a:t>
            </a:r>
            <a:r>
              <a:rPr dirty="0" sz="1000" spc="2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judgment</a:t>
            </a:r>
            <a:r>
              <a:rPr dirty="0" sz="1000" spc="3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of</a:t>
            </a:r>
            <a:r>
              <a:rPr dirty="0" sz="1000" spc="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</a:t>
            </a:r>
            <a:r>
              <a:rPr dirty="0" sz="1000" spc="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professional</a:t>
            </a:r>
            <a:r>
              <a:rPr dirty="0" sz="1000" spc="20">
                <a:latin typeface="Century Gothic"/>
                <a:cs typeface="Century Gothic"/>
              </a:rPr>
              <a:t> </a:t>
            </a:r>
            <a:r>
              <a:rPr dirty="0" sz="1000">
                <a:latin typeface="Century Gothic"/>
                <a:cs typeface="Century Gothic"/>
              </a:rPr>
              <a:t>to </a:t>
            </a:r>
            <a:r>
              <a:rPr dirty="0" sz="1000" spc="-5">
                <a:latin typeface="Century Gothic"/>
                <a:cs typeface="Century Gothic"/>
              </a:rPr>
              <a:t>tell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the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truth, abstain</a:t>
            </a:r>
            <a:r>
              <a:rPr dirty="0" sz="1000" spc="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from</a:t>
            </a:r>
            <a:r>
              <a:rPr dirty="0" sz="1000" spc="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giving</a:t>
            </a:r>
            <a:r>
              <a:rPr dirty="0" sz="1000" spc="15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Century Gothic"/>
                <a:cs typeface="Century Gothic"/>
              </a:rPr>
              <a:t>self-serving</a:t>
            </a:r>
            <a:r>
              <a:rPr dirty="0" sz="1000" spc="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advice,</a:t>
            </a:r>
            <a:r>
              <a:rPr dirty="0" sz="1000" spc="2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and 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offer warnings about</a:t>
            </a:r>
            <a:r>
              <a:rPr dirty="0" sz="1000" spc="5">
                <a:latin typeface="Century Gothic"/>
                <a:cs typeface="Century Gothic"/>
              </a:rPr>
              <a:t> </a:t>
            </a:r>
            <a:r>
              <a:rPr dirty="0" sz="1000">
                <a:latin typeface="Century Gothic"/>
                <a:cs typeface="Century Gothic"/>
              </a:rPr>
              <a:t>the </a:t>
            </a:r>
            <a:r>
              <a:rPr dirty="0" sz="1000" spc="-5">
                <a:latin typeface="Century Gothic"/>
                <a:cs typeface="Century Gothic"/>
              </a:rPr>
              <a:t>potential</a:t>
            </a:r>
            <a:r>
              <a:rPr dirty="0" sz="1000" spc="-2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negative</a:t>
            </a:r>
            <a:r>
              <a:rPr dirty="0" sz="1000" spc="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side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effects of their</a:t>
            </a:r>
            <a:r>
              <a:rPr dirty="0" sz="1000" spc="-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actions.</a:t>
            </a:r>
            <a:endParaRPr sz="1000">
              <a:latin typeface="Century Gothic"/>
              <a:cs typeface="Century Gothic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4966AC"/>
              </a:buClr>
              <a:buFont typeface="Arial"/>
              <a:buChar char="•"/>
            </a:pPr>
            <a:endParaRPr sz="165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buClr>
                <a:srgbClr val="4966AC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1800">
                <a:latin typeface="Century Gothic"/>
                <a:cs typeface="Century Gothic"/>
              </a:rPr>
              <a:t>Evaluation</a:t>
            </a:r>
            <a:r>
              <a:rPr dirty="0" sz="1800" spc="-5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benchmark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for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self-assessment</a:t>
            </a:r>
            <a:endParaRPr sz="1800">
              <a:latin typeface="Century Gothic"/>
              <a:cs typeface="Century Gothic"/>
            </a:endParaRPr>
          </a:p>
          <a:p>
            <a:pPr lvl="1" marL="1045844" indent="-229235">
              <a:lnSpc>
                <a:spcPct val="100000"/>
              </a:lnSpc>
              <a:spcBef>
                <a:spcPts val="1625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code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ethics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provides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an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evaluation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benchmark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that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professional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can </a:t>
            </a:r>
            <a:r>
              <a:rPr dirty="0" sz="1400" spc="-5">
                <a:latin typeface="Century Gothic"/>
                <a:cs typeface="Century Gothic"/>
              </a:rPr>
              <a:t>use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as</a:t>
            </a:r>
            <a:r>
              <a:rPr dirty="0" sz="1400">
                <a:latin typeface="Century Gothic"/>
                <a:cs typeface="Century Gothic"/>
              </a:rPr>
              <a:t> a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means of</a:t>
            </a:r>
            <a:r>
              <a:rPr dirty="0" sz="1400" spc="20">
                <a:latin typeface="Century Gothic"/>
                <a:cs typeface="Century Gothic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self-assessmen</a:t>
            </a:r>
            <a:r>
              <a:rPr dirty="0" sz="1400" spc="-5">
                <a:latin typeface="Century Gothic"/>
                <a:cs typeface="Century Gothic"/>
              </a:rPr>
              <a:t>t.</a:t>
            </a:r>
            <a:endParaRPr sz="1400">
              <a:latin typeface="Century Gothic"/>
              <a:cs typeface="Century Gothic"/>
            </a:endParaRPr>
          </a:p>
          <a:p>
            <a:pPr lvl="1" marL="1045844" indent="-229235">
              <a:lnSpc>
                <a:spcPct val="100000"/>
              </a:lnSpc>
              <a:spcBef>
                <a:spcPts val="1510"/>
              </a:spcBef>
              <a:buClr>
                <a:srgbClr val="4966AC"/>
              </a:buClr>
              <a:buFont typeface="Arial"/>
              <a:buChar char="•"/>
              <a:tabLst>
                <a:tab pos="1045844" algn="l"/>
                <a:tab pos="1046480" algn="l"/>
              </a:tabLst>
            </a:pPr>
            <a:r>
              <a:rPr dirty="0" sz="1400">
                <a:latin typeface="Century Gothic"/>
                <a:cs typeface="Century Gothic"/>
              </a:rPr>
              <a:t>Peers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professional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can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also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use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code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recognition</a:t>
            </a:r>
            <a:r>
              <a:rPr dirty="0" u="sng" sz="1400" spc="-4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censure</a:t>
            </a:r>
            <a:r>
              <a:rPr dirty="0" sz="1400">
                <a:latin typeface="Century Gothic"/>
                <a:cs typeface="Century Gothic"/>
              </a:rPr>
              <a:t>.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123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Professional</a:t>
            </a:r>
            <a:r>
              <a:rPr dirty="0" spc="-110"/>
              <a:t> </a:t>
            </a:r>
            <a:r>
              <a:rPr dirty="0" spc="-5"/>
              <a:t>Organizations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656079"/>
            <a:ext cx="8825865" cy="443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500" spc="15">
                <a:latin typeface="Century Gothic"/>
                <a:cs typeface="Century Gothic"/>
              </a:rPr>
              <a:t>In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order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stay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on top of the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many </a:t>
            </a:r>
            <a:r>
              <a:rPr dirty="0" sz="1500">
                <a:latin typeface="Century Gothic"/>
                <a:cs typeface="Century Gothic"/>
              </a:rPr>
              <a:t>new developments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5">
                <a:latin typeface="Century Gothic"/>
                <a:cs typeface="Century Gothic"/>
              </a:rPr>
              <a:t>in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their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field,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 spc="15">
                <a:latin typeface="Century Gothic"/>
                <a:cs typeface="Century Gothic"/>
              </a:rPr>
              <a:t>IT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workers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need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to:</a:t>
            </a:r>
            <a:endParaRPr sz="15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36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Network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with</a:t>
            </a:r>
            <a:r>
              <a:rPr dirty="0" sz="1400" spc="-5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others,</a:t>
            </a:r>
            <a:endParaRPr sz="14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34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Seek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out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new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ideas,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endParaRPr sz="14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35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Continually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build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on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their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personal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skills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expertise</a:t>
            </a:r>
            <a:endParaRPr sz="14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966AC"/>
              </a:buClr>
              <a:buFont typeface="Arial"/>
              <a:buChar char="•"/>
            </a:pPr>
            <a:endParaRPr sz="16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800" spc="-5">
                <a:latin typeface="Century Gothic"/>
                <a:cs typeface="Century Gothic"/>
              </a:rPr>
              <a:t>Professional organizations help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workers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network</a:t>
            </a:r>
            <a:r>
              <a:rPr dirty="0" sz="1800" spc="5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with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others,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seek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out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new</a:t>
            </a:r>
            <a:endParaRPr sz="18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Century Gothic"/>
                <a:cs typeface="Century Gothic"/>
              </a:rPr>
              <a:t>ideas,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continually </a:t>
            </a:r>
            <a:r>
              <a:rPr dirty="0" sz="1800">
                <a:latin typeface="Century Gothic"/>
                <a:cs typeface="Century Gothic"/>
              </a:rPr>
              <a:t>build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on</a:t>
            </a:r>
            <a:r>
              <a:rPr dirty="0" sz="1800" spc="-5">
                <a:latin typeface="Century Gothic"/>
                <a:cs typeface="Century Gothic"/>
              </a:rPr>
              <a:t> their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personal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skills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expertise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800">
                <a:latin typeface="Century Gothic"/>
                <a:cs typeface="Century Gothic"/>
              </a:rPr>
              <a:t>Four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most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prominent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IT-related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professional </a:t>
            </a:r>
            <a:r>
              <a:rPr dirty="0" sz="1800">
                <a:latin typeface="Century Gothic"/>
                <a:cs typeface="Century Gothic"/>
              </a:rPr>
              <a:t>organization</a:t>
            </a:r>
            <a:endParaRPr sz="1800">
              <a:latin typeface="Century Gothic"/>
              <a:cs typeface="Century Gothic"/>
            </a:endParaRPr>
          </a:p>
          <a:p>
            <a:pPr marL="939165" indent="-515620">
              <a:lnSpc>
                <a:spcPct val="100000"/>
              </a:lnSpc>
              <a:spcBef>
                <a:spcPts val="144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400" spc="-5">
                <a:latin typeface="Century Gothic"/>
                <a:cs typeface="Century Gothic"/>
              </a:rPr>
              <a:t>Association</a:t>
            </a:r>
            <a:r>
              <a:rPr dirty="0" sz="1400" spc="-5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Computing</a:t>
            </a:r>
            <a:r>
              <a:rPr dirty="0" sz="1400" spc="-5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Machinery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(ACM)</a:t>
            </a:r>
            <a:endParaRPr sz="1400">
              <a:latin typeface="Century Gothic"/>
              <a:cs typeface="Century Gothic"/>
            </a:endParaRPr>
          </a:p>
          <a:p>
            <a:pPr marL="939165" indent="-515620">
              <a:lnSpc>
                <a:spcPct val="100000"/>
              </a:lnSpc>
              <a:spcBef>
                <a:spcPts val="1340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400" spc="-5">
                <a:latin typeface="Century Gothic"/>
                <a:cs typeface="Century Gothic"/>
              </a:rPr>
              <a:t>Institute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 Electrical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Electronics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Engineers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Computer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Society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(IEEE-CS)</a:t>
            </a:r>
            <a:endParaRPr sz="1400">
              <a:latin typeface="Century Gothic"/>
              <a:cs typeface="Century Gothic"/>
            </a:endParaRPr>
          </a:p>
          <a:p>
            <a:pPr marL="939165" indent="-515620">
              <a:lnSpc>
                <a:spcPct val="100000"/>
              </a:lnSpc>
              <a:spcBef>
                <a:spcPts val="133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400" spc="-5">
                <a:latin typeface="Century Gothic"/>
                <a:cs typeface="Century Gothic"/>
              </a:rPr>
              <a:t>Association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Information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Technology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Professionals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(AITP)</a:t>
            </a:r>
            <a:endParaRPr sz="1400">
              <a:latin typeface="Century Gothic"/>
              <a:cs typeface="Century Gothic"/>
            </a:endParaRPr>
          </a:p>
          <a:p>
            <a:pPr marL="939165" indent="-515620">
              <a:lnSpc>
                <a:spcPct val="100000"/>
              </a:lnSpc>
              <a:spcBef>
                <a:spcPts val="134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400" spc="-5">
                <a:latin typeface="Century Gothic"/>
                <a:cs typeface="Century Gothic"/>
              </a:rPr>
              <a:t>SysAdmin,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Audit,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Network,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Security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(SANS)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Institute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6104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Assignment</a:t>
            </a:r>
            <a:r>
              <a:rPr dirty="0" spc="-95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022" y="2174606"/>
            <a:ext cx="9027795" cy="276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95"/>
              </a:spcBef>
            </a:pPr>
            <a:r>
              <a:rPr dirty="0" sz="1900" spc="-10">
                <a:latin typeface="Century Gothic"/>
                <a:cs typeface="Century Gothic"/>
              </a:rPr>
              <a:t>Choose </a:t>
            </a:r>
            <a:r>
              <a:rPr dirty="0" sz="1900" spc="-5">
                <a:latin typeface="Century Gothic"/>
                <a:cs typeface="Century Gothic"/>
              </a:rPr>
              <a:t>two </a:t>
            </a:r>
            <a:r>
              <a:rPr dirty="0" sz="1900" spc="-10">
                <a:latin typeface="Century Gothic"/>
                <a:cs typeface="Century Gothic"/>
              </a:rPr>
              <a:t>codes of </a:t>
            </a:r>
            <a:r>
              <a:rPr dirty="0" sz="1900" spc="-5">
                <a:latin typeface="Century Gothic"/>
                <a:cs typeface="Century Gothic"/>
              </a:rPr>
              <a:t>ethics of two </a:t>
            </a:r>
            <a:r>
              <a:rPr dirty="0" sz="1900" spc="-10">
                <a:latin typeface="Century Gothic"/>
                <a:cs typeface="Century Gothic"/>
              </a:rPr>
              <a:t>of </a:t>
            </a:r>
            <a:r>
              <a:rPr dirty="0" sz="1900" spc="-5">
                <a:latin typeface="Century Gothic"/>
                <a:cs typeface="Century Gothic"/>
              </a:rPr>
              <a:t>these organizations </a:t>
            </a:r>
            <a:r>
              <a:rPr dirty="0" sz="1900" spc="-15">
                <a:latin typeface="Century Gothic"/>
                <a:cs typeface="Century Gothic"/>
              </a:rPr>
              <a:t>(ACM, </a:t>
            </a:r>
            <a:r>
              <a:rPr dirty="0" sz="1900" spc="-5">
                <a:latin typeface="Century Gothic"/>
                <a:cs typeface="Century Gothic"/>
              </a:rPr>
              <a:t>IEEE, </a:t>
            </a:r>
            <a:r>
              <a:rPr dirty="0" sz="1900" spc="-10">
                <a:latin typeface="Century Gothic"/>
                <a:cs typeface="Century Gothic"/>
              </a:rPr>
              <a:t>AITP, or </a:t>
            </a:r>
            <a:r>
              <a:rPr dirty="0" sz="1900" spc="-5">
                <a:latin typeface="Century Gothic"/>
                <a:cs typeface="Century Gothic"/>
              </a:rPr>
              <a:t> SANS) write a </a:t>
            </a:r>
            <a:r>
              <a:rPr dirty="0" sz="1900">
                <a:latin typeface="Century Gothic"/>
                <a:cs typeface="Century Gothic"/>
              </a:rPr>
              <a:t>review, </a:t>
            </a:r>
            <a:r>
              <a:rPr dirty="0" sz="1900" spc="-5">
                <a:latin typeface="Century Gothic"/>
                <a:cs typeface="Century Gothic"/>
              </a:rPr>
              <a:t>criticize, </a:t>
            </a:r>
            <a:r>
              <a:rPr dirty="0" sz="1900" spc="-10">
                <a:latin typeface="Century Gothic"/>
                <a:cs typeface="Century Gothic"/>
              </a:rPr>
              <a:t>and </a:t>
            </a:r>
            <a:r>
              <a:rPr dirty="0" sz="1900" spc="-5">
                <a:latin typeface="Century Gothic"/>
                <a:cs typeface="Century Gothic"/>
              </a:rPr>
              <a:t>compare them </a:t>
            </a:r>
            <a:r>
              <a:rPr dirty="0" sz="1900" spc="-10">
                <a:latin typeface="Century Gothic"/>
                <a:cs typeface="Century Gothic"/>
              </a:rPr>
              <a:t>showing </a:t>
            </a:r>
            <a:r>
              <a:rPr dirty="0" sz="1900" spc="-5">
                <a:latin typeface="Century Gothic"/>
                <a:cs typeface="Century Gothic"/>
              </a:rPr>
              <a:t>the </a:t>
            </a:r>
            <a:r>
              <a:rPr dirty="0" sz="1900" spc="-10">
                <a:latin typeface="Century Gothic"/>
                <a:cs typeface="Century Gothic"/>
              </a:rPr>
              <a:t>strongest and 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weakest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points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in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each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them</a:t>
            </a:r>
            <a:endParaRPr sz="1900">
              <a:latin typeface="Century Gothic"/>
              <a:cs typeface="Century Gothic"/>
            </a:endParaRPr>
          </a:p>
          <a:p>
            <a:pPr algn="just" marL="527685" indent="-515620">
              <a:lnSpc>
                <a:spcPct val="100000"/>
              </a:lnSpc>
              <a:spcBef>
                <a:spcPts val="1225"/>
              </a:spcBef>
              <a:buClr>
                <a:srgbClr val="4966AC"/>
              </a:buClr>
              <a:buAutoNum type="arabicPeriod"/>
              <a:tabLst>
                <a:tab pos="528320" algn="l"/>
              </a:tabLst>
            </a:pPr>
            <a:r>
              <a:rPr dirty="0" sz="1900">
                <a:latin typeface="Century Gothic"/>
                <a:cs typeface="Century Gothic"/>
              </a:rPr>
              <a:t>review</a:t>
            </a:r>
            <a:endParaRPr sz="1900">
              <a:latin typeface="Century Gothic"/>
              <a:cs typeface="Century Gothic"/>
            </a:endParaRPr>
          </a:p>
          <a:p>
            <a:pPr algn="just" marL="527685" indent="-515620">
              <a:lnSpc>
                <a:spcPct val="100000"/>
              </a:lnSpc>
              <a:spcBef>
                <a:spcPts val="1225"/>
              </a:spcBef>
              <a:buClr>
                <a:srgbClr val="4966AC"/>
              </a:buClr>
              <a:buAutoNum type="arabicPeriod"/>
              <a:tabLst>
                <a:tab pos="528320" algn="l"/>
              </a:tabLst>
            </a:pPr>
            <a:r>
              <a:rPr dirty="0" sz="1900" spc="-5">
                <a:latin typeface="Century Gothic"/>
                <a:cs typeface="Century Gothic"/>
              </a:rPr>
              <a:t>comparison</a:t>
            </a:r>
            <a:endParaRPr sz="19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240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1900" spc="-5">
                <a:latin typeface="Century Gothic"/>
                <a:cs typeface="Century Gothic"/>
              </a:rPr>
              <a:t>strongest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points</a:t>
            </a:r>
            <a:endParaRPr sz="19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225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1900" spc="-10">
                <a:latin typeface="Century Gothic"/>
                <a:cs typeface="Century Gothic"/>
              </a:rPr>
              <a:t>weakest</a:t>
            </a:r>
            <a:r>
              <a:rPr dirty="0" sz="1900" spc="-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points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022" y="5068061"/>
            <a:ext cx="58591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Century Gothic"/>
                <a:cs typeface="Century Gothic"/>
              </a:rPr>
              <a:t>write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a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minimum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600 </a:t>
            </a:r>
            <a:r>
              <a:rPr dirty="0" sz="1900" spc="-10">
                <a:latin typeface="Century Gothic"/>
                <a:cs typeface="Century Gothic"/>
              </a:rPr>
              <a:t>words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for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whole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report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5443" y="5085715"/>
            <a:ext cx="601345" cy="2882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35"/>
              </a:lnSpc>
            </a:pPr>
            <a:r>
              <a:rPr dirty="0" sz="1900" spc="10">
                <a:latin typeface="Century Gothic"/>
                <a:cs typeface="Century Gothic"/>
              </a:rPr>
              <a:t>±</a:t>
            </a:r>
            <a:r>
              <a:rPr dirty="0" sz="1900">
                <a:latin typeface="Century Gothic"/>
                <a:cs typeface="Century Gothic"/>
              </a:rPr>
              <a:t>10</a:t>
            </a:r>
            <a:r>
              <a:rPr dirty="0" sz="1900" spc="-5">
                <a:latin typeface="Century Gothic"/>
                <a:cs typeface="Century Gothic"/>
              </a:rPr>
              <a:t>%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6104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Assignment</a:t>
            </a:r>
            <a:r>
              <a:rPr dirty="0" spc="-95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022" y="2167024"/>
            <a:ext cx="9172575" cy="318643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50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1900" spc="-5">
                <a:latin typeface="Century Gothic"/>
                <a:cs typeface="Century Gothic"/>
              </a:rPr>
              <a:t>Association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for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Computing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Machinery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(ACM)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link:</a:t>
            </a:r>
            <a:endParaRPr sz="1900">
              <a:latin typeface="Century Gothic"/>
              <a:cs typeface="Century Gothic"/>
            </a:endParaRPr>
          </a:p>
          <a:p>
            <a:pPr marL="527685">
              <a:lnSpc>
                <a:spcPct val="100000"/>
              </a:lnSpc>
              <a:spcBef>
                <a:spcPts val="459"/>
              </a:spcBef>
            </a:pPr>
            <a:r>
              <a:rPr dirty="0" u="heavy" sz="19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2"/>
              </a:rPr>
              <a:t>https://www.acm.org/code-of-ethics</a:t>
            </a:r>
            <a:endParaRPr sz="1900">
              <a:latin typeface="Century Gothic"/>
              <a:cs typeface="Century Gothic"/>
            </a:endParaRPr>
          </a:p>
          <a:p>
            <a:pPr marL="527685" marR="5080" indent="-515620">
              <a:lnSpc>
                <a:spcPct val="120000"/>
              </a:lnSpc>
              <a:spcBef>
                <a:spcPts val="994"/>
              </a:spcBef>
              <a:buClr>
                <a:srgbClr val="4966AC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1900" spc="-5">
                <a:latin typeface="Century Gothic"/>
                <a:cs typeface="Century Gothic"/>
              </a:rPr>
              <a:t>Institute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Electrical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Electronics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Engineers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Computer</a:t>
            </a:r>
            <a:r>
              <a:rPr dirty="0" sz="1900" spc="4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Society (IEEE</a:t>
            </a:r>
            <a:r>
              <a:rPr dirty="0" sz="1900" spc="-5">
                <a:latin typeface="Cambria Math"/>
                <a:cs typeface="Cambria Math"/>
              </a:rPr>
              <a:t>‐</a:t>
            </a:r>
            <a:r>
              <a:rPr dirty="0" sz="1900" spc="-5">
                <a:latin typeface="Century Gothic"/>
                <a:cs typeface="Century Gothic"/>
              </a:rPr>
              <a:t>CS) </a:t>
            </a:r>
            <a:r>
              <a:rPr dirty="0" sz="1900" spc="-509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link:</a:t>
            </a:r>
            <a:r>
              <a:rPr dirty="0" sz="1900" spc="-10">
                <a:solidFill>
                  <a:srgbClr val="9353C3"/>
                </a:solidFill>
                <a:latin typeface="Century Gothic"/>
                <a:cs typeface="Century Gothic"/>
              </a:rPr>
              <a:t> </a:t>
            </a:r>
            <a:r>
              <a:rPr dirty="0" u="heavy" sz="19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3"/>
              </a:rPr>
              <a:t>https://www.computer.org/web/education/code-of-ethics</a:t>
            </a:r>
            <a:endParaRPr sz="19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465"/>
              </a:spcBef>
              <a:buClr>
                <a:srgbClr val="4966AC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1900" spc="-5">
                <a:latin typeface="Century Gothic"/>
                <a:cs typeface="Century Gothic"/>
              </a:rPr>
              <a:t>Association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Information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Technology</a:t>
            </a:r>
            <a:r>
              <a:rPr dirty="0" sz="1900" spc="5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Professionals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(AITP)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link:</a:t>
            </a:r>
            <a:endParaRPr sz="1900">
              <a:latin typeface="Century Gothic"/>
              <a:cs typeface="Century Gothic"/>
            </a:endParaRPr>
          </a:p>
          <a:p>
            <a:pPr marL="527685">
              <a:lnSpc>
                <a:spcPct val="100000"/>
              </a:lnSpc>
              <a:spcBef>
                <a:spcPts val="459"/>
              </a:spcBef>
            </a:pPr>
            <a:r>
              <a:rPr dirty="0" u="heavy" sz="19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4"/>
              </a:rPr>
              <a:t>https://sites.google.com/a/gmatc.matc.edu/aitp/code-of-ethics</a:t>
            </a:r>
            <a:endParaRPr sz="1900">
              <a:latin typeface="Century Gothic"/>
              <a:cs typeface="Century Gothic"/>
            </a:endParaRPr>
          </a:p>
          <a:p>
            <a:pPr marL="527685" marR="2324100" indent="-515620">
              <a:lnSpc>
                <a:spcPct val="120000"/>
              </a:lnSpc>
              <a:spcBef>
                <a:spcPts val="994"/>
              </a:spcBef>
              <a:buClr>
                <a:srgbClr val="4966AC"/>
              </a:buClr>
              <a:buAutoNum type="arabicPeriod" startAt="4"/>
              <a:tabLst>
                <a:tab pos="527685" algn="l"/>
                <a:tab pos="528320" algn="l"/>
              </a:tabLst>
            </a:pPr>
            <a:r>
              <a:rPr dirty="0" sz="1900" spc="-5">
                <a:latin typeface="Century Gothic"/>
                <a:cs typeface="Century Gothic"/>
              </a:rPr>
              <a:t>SysAdmin, </a:t>
            </a:r>
            <a:r>
              <a:rPr dirty="0" sz="1900">
                <a:latin typeface="Century Gothic"/>
                <a:cs typeface="Century Gothic"/>
              </a:rPr>
              <a:t>Audit, </a:t>
            </a:r>
            <a:r>
              <a:rPr dirty="0" sz="1900" spc="-5">
                <a:latin typeface="Century Gothic"/>
                <a:cs typeface="Century Gothic"/>
              </a:rPr>
              <a:t>Network, </a:t>
            </a:r>
            <a:r>
              <a:rPr dirty="0" sz="1900">
                <a:latin typeface="Century Gothic"/>
                <a:cs typeface="Century Gothic"/>
              </a:rPr>
              <a:t>Security </a:t>
            </a:r>
            <a:r>
              <a:rPr dirty="0" sz="1900" spc="-10">
                <a:latin typeface="Century Gothic"/>
                <a:cs typeface="Century Gothic"/>
              </a:rPr>
              <a:t>(SANS) </a:t>
            </a:r>
            <a:r>
              <a:rPr dirty="0" sz="1900">
                <a:latin typeface="Century Gothic"/>
                <a:cs typeface="Century Gothic"/>
              </a:rPr>
              <a:t>Institute </a:t>
            </a:r>
            <a:r>
              <a:rPr dirty="0" sz="1900" spc="-5">
                <a:latin typeface="Century Gothic"/>
                <a:cs typeface="Century Gothic"/>
              </a:rPr>
              <a:t>link: </a:t>
            </a:r>
            <a:r>
              <a:rPr dirty="0" sz="1900" spc="-515">
                <a:solidFill>
                  <a:srgbClr val="9353C3"/>
                </a:solidFill>
                <a:latin typeface="Century Gothic"/>
                <a:cs typeface="Century Gothic"/>
              </a:rPr>
              <a:t> </a:t>
            </a:r>
            <a:r>
              <a:rPr dirty="0" u="heavy" sz="19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5"/>
              </a:rPr>
              <a:t>https://www.sans.org/security-resources/ethics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4447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Certification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764030"/>
            <a:ext cx="9815830" cy="383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800" b="1">
                <a:latin typeface="Century Gothic"/>
                <a:cs typeface="Century Gothic"/>
              </a:rPr>
              <a:t>Certification</a:t>
            </a:r>
            <a:r>
              <a:rPr dirty="0" sz="1800" spc="-15" b="1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indicates </a:t>
            </a:r>
            <a:r>
              <a:rPr dirty="0" sz="1800" spc="-10">
                <a:latin typeface="Century Gothic"/>
                <a:cs typeface="Century Gothic"/>
              </a:rPr>
              <a:t>that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professional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possesses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5">
                <a:latin typeface="Century Gothic"/>
                <a:cs typeface="Century Gothic"/>
              </a:rPr>
              <a:t> particular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set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skills,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knowledge, </a:t>
            </a:r>
            <a:r>
              <a:rPr dirty="0" sz="1800" spc="-48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or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abilities,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opinion</a:t>
            </a:r>
            <a:r>
              <a:rPr dirty="0" sz="1800" spc="-4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certifying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organization.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43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Obliges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an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individual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have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prerequisite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education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experience,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sit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pass</a:t>
            </a:r>
            <a:r>
              <a:rPr dirty="0" sz="1400">
                <a:latin typeface="Century Gothic"/>
                <a:cs typeface="Century Gothic"/>
              </a:rPr>
              <a:t> an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exam</a:t>
            </a:r>
            <a:endParaRPr sz="1400">
              <a:latin typeface="Century Gothic"/>
              <a:cs typeface="Century Gothic"/>
            </a:endParaRPr>
          </a:p>
          <a:p>
            <a:pPr lvl="1" marL="698500" marR="167005" indent="-228600">
              <a:lnSpc>
                <a:spcPct val="15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 spc="-5">
                <a:latin typeface="Century Gothic"/>
                <a:cs typeface="Century Gothic"/>
              </a:rPr>
              <a:t>Certifications </a:t>
            </a:r>
            <a:r>
              <a:rPr dirty="0" sz="1400">
                <a:latin typeface="Century Gothic"/>
                <a:cs typeface="Century Gothic"/>
              </a:rPr>
              <a:t>from </a:t>
            </a:r>
            <a:r>
              <a:rPr dirty="0" sz="1400" spc="-5" b="1">
                <a:latin typeface="Century Gothic"/>
                <a:cs typeface="Century Gothic"/>
              </a:rPr>
              <a:t>industry </a:t>
            </a:r>
            <a:r>
              <a:rPr dirty="0" sz="1400" spc="-5">
                <a:latin typeface="Century Gothic"/>
                <a:cs typeface="Century Gothic"/>
              </a:rPr>
              <a:t>associations </a:t>
            </a:r>
            <a:r>
              <a:rPr dirty="0" sz="1400">
                <a:latin typeface="Century Gothic"/>
                <a:cs typeface="Century Gothic"/>
              </a:rPr>
              <a:t>requires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 higher level of experience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broader perspective </a:t>
            </a:r>
            <a:r>
              <a:rPr dirty="0" sz="1400" spc="-37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than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vendor</a:t>
            </a:r>
            <a:r>
              <a:rPr dirty="0" sz="1400" spc="-15" b="1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certifications</a:t>
            </a:r>
            <a:endParaRPr sz="1400">
              <a:latin typeface="Century Gothic"/>
              <a:cs typeface="Century Gothic"/>
            </a:endParaRPr>
          </a:p>
          <a:p>
            <a:pPr marL="241300" marR="110489" indent="-229235">
              <a:lnSpc>
                <a:spcPct val="150100"/>
              </a:lnSpc>
              <a:spcBef>
                <a:spcPts val="894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800" spc="-5">
                <a:latin typeface="Century Gothic"/>
                <a:cs typeface="Century Gothic"/>
              </a:rPr>
              <a:t>Unlike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licensing,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which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applies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only</a:t>
            </a:r>
            <a:r>
              <a:rPr dirty="0" sz="1800" spc="-10">
                <a:latin typeface="Century Gothic"/>
                <a:cs typeface="Century Gothic"/>
              </a:rPr>
              <a:t> to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people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0">
                <a:latin typeface="Century Gothic"/>
                <a:cs typeface="Century Gothic"/>
              </a:rPr>
              <a:t> is</a:t>
            </a:r>
            <a:r>
              <a:rPr dirty="0" sz="1800" spc="-5">
                <a:latin typeface="Century Gothic"/>
                <a:cs typeface="Century Gothic"/>
              </a:rPr>
              <a:t> required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by </a:t>
            </a:r>
            <a:r>
              <a:rPr dirty="0" sz="1800" spc="-10">
                <a:latin typeface="Century Gothic"/>
                <a:cs typeface="Century Gothic"/>
              </a:rPr>
              <a:t>law,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certification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can </a:t>
            </a:r>
            <a:r>
              <a:rPr dirty="0" sz="1800" spc="-48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also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apply to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products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generally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voluntary.</a:t>
            </a:r>
            <a:endParaRPr sz="1800">
              <a:latin typeface="Century Gothic"/>
              <a:cs typeface="Century Gothic"/>
            </a:endParaRPr>
          </a:p>
          <a:p>
            <a:pPr marL="241300" marR="76835" indent="-229235">
              <a:lnSpc>
                <a:spcPct val="150000"/>
              </a:lnSpc>
              <a:spcBef>
                <a:spcPts val="101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800" spc="-5">
                <a:latin typeface="Century Gothic"/>
                <a:cs typeface="Century Gothic"/>
              </a:rPr>
              <a:t>IT-related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certifications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may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or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may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not include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requirement</a:t>
            </a:r>
            <a:r>
              <a:rPr dirty="0" sz="1800" spc="50"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to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adhere</a:t>
            </a:r>
            <a:r>
              <a:rPr dirty="0" u="heavy" sz="1800" spc="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to</a:t>
            </a: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code of </a:t>
            </a:r>
            <a:r>
              <a:rPr dirty="0" sz="1800" spc="-484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ethics</a:t>
            </a:r>
            <a:r>
              <a:rPr dirty="0" sz="1800" spc="-5">
                <a:latin typeface="Century Gothic"/>
                <a:cs typeface="Century Gothic"/>
              </a:rPr>
              <a:t>,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whereas</a:t>
            </a:r>
            <a:r>
              <a:rPr dirty="0" sz="1800" spc="6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such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requirement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is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standard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with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licensing.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9099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Certifications </a:t>
            </a:r>
            <a:r>
              <a:rPr dirty="0" spc="-10"/>
              <a:t>In</a:t>
            </a:r>
            <a:r>
              <a:rPr dirty="0" spc="-15"/>
              <a:t> </a:t>
            </a:r>
            <a:r>
              <a:rPr dirty="0" spc="-5"/>
              <a:t>High</a:t>
            </a:r>
            <a:r>
              <a:rPr dirty="0" spc="-20"/>
              <a:t> </a:t>
            </a:r>
            <a:r>
              <a:rPr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8644" y="1995576"/>
            <a:ext cx="7929880" cy="435546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5600" algn="l"/>
              </a:tabLst>
            </a:pPr>
            <a:r>
              <a:rPr dirty="0" sz="2200" spc="-5">
                <a:latin typeface="Century Gothic"/>
                <a:cs typeface="Century Gothic"/>
              </a:rPr>
              <a:t>Certified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in</a:t>
            </a:r>
            <a:r>
              <a:rPr dirty="0" sz="2200" spc="-1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Risk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and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Information </a:t>
            </a:r>
            <a:r>
              <a:rPr dirty="0" sz="2200" spc="-10">
                <a:latin typeface="Century Gothic"/>
                <a:cs typeface="Century Gothic"/>
              </a:rPr>
              <a:t>Systems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Control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(CRISC)</a:t>
            </a:r>
            <a:endParaRPr sz="22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dirty="0" sz="2200" spc="-5">
                <a:latin typeface="Century Gothic"/>
                <a:cs typeface="Century Gothic"/>
              </a:rPr>
              <a:t>Certified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Information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Security Manager </a:t>
            </a:r>
            <a:r>
              <a:rPr dirty="0" sz="2200" spc="-10">
                <a:latin typeface="Century Gothic"/>
                <a:cs typeface="Century Gothic"/>
              </a:rPr>
              <a:t>(CISM)</a:t>
            </a:r>
            <a:endParaRPr sz="22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dirty="0" sz="2200" spc="-25">
                <a:latin typeface="Century Gothic"/>
                <a:cs typeface="Century Gothic"/>
              </a:rPr>
              <a:t>AWS</a:t>
            </a:r>
            <a:r>
              <a:rPr dirty="0" sz="2200" spc="5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Certified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Solutions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Architect</a:t>
            </a:r>
            <a:r>
              <a:rPr dirty="0" sz="2200" spc="4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–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Associate</a:t>
            </a:r>
            <a:endParaRPr sz="2200">
              <a:latin typeface="Century Gothic"/>
              <a:cs typeface="Century Gothic"/>
            </a:endParaRPr>
          </a:p>
          <a:p>
            <a:pPr marL="355600" marR="883919" indent="-342900">
              <a:lnSpc>
                <a:spcPct val="150000"/>
              </a:lnSpc>
              <a:buAutoNum type="arabicPeriod"/>
              <a:tabLst>
                <a:tab pos="355600" algn="l"/>
              </a:tabLst>
            </a:pPr>
            <a:r>
              <a:rPr dirty="0" sz="2200" spc="-5">
                <a:latin typeface="Century Gothic"/>
                <a:cs typeface="Century Gothic"/>
              </a:rPr>
              <a:t>Certified</a:t>
            </a:r>
            <a:r>
              <a:rPr dirty="0" sz="2200" spc="-2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Information </a:t>
            </a:r>
            <a:r>
              <a:rPr dirty="0" sz="2200" spc="-10">
                <a:latin typeface="Century Gothic"/>
                <a:cs typeface="Century Gothic"/>
              </a:rPr>
              <a:t>Systems</a:t>
            </a:r>
            <a:r>
              <a:rPr dirty="0" sz="2200" spc="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Security</a:t>
            </a:r>
            <a:r>
              <a:rPr dirty="0" sz="2200" spc="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Professional </a:t>
            </a:r>
            <a:r>
              <a:rPr dirty="0" sz="2200" spc="-595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(CISSP)</a:t>
            </a:r>
            <a:endParaRPr sz="22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355600" algn="l"/>
              </a:tabLst>
            </a:pPr>
            <a:r>
              <a:rPr dirty="0" sz="2200" spc="-5">
                <a:latin typeface="Century Gothic"/>
                <a:cs typeface="Century Gothic"/>
              </a:rPr>
              <a:t>Certified</a:t>
            </a:r>
            <a:r>
              <a:rPr dirty="0" sz="2200" spc="-3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Information</a:t>
            </a:r>
            <a:r>
              <a:rPr dirty="0" sz="2200" spc="-10">
                <a:latin typeface="Century Gothic"/>
                <a:cs typeface="Century Gothic"/>
              </a:rPr>
              <a:t> Systems</a:t>
            </a:r>
            <a:r>
              <a:rPr dirty="0" sz="2200" spc="1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Auditor</a:t>
            </a:r>
            <a:r>
              <a:rPr dirty="0" sz="2200" spc="30">
                <a:latin typeface="Century Gothic"/>
                <a:cs typeface="Century Gothic"/>
              </a:rPr>
              <a:t> </a:t>
            </a:r>
            <a:r>
              <a:rPr dirty="0" sz="2200" spc="-10">
                <a:latin typeface="Century Gothic"/>
                <a:cs typeface="Century Gothic"/>
              </a:rPr>
              <a:t>(CISA)</a:t>
            </a:r>
            <a:endParaRPr sz="22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dirty="0" sz="2200" spc="-5">
                <a:latin typeface="Century Gothic"/>
                <a:cs typeface="Century Gothic"/>
              </a:rPr>
              <a:t>Project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Management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Professional</a:t>
            </a:r>
            <a:r>
              <a:rPr dirty="0" sz="2200" spc="-15">
                <a:latin typeface="Century Gothic"/>
                <a:cs typeface="Century Gothic"/>
              </a:rPr>
              <a:t> (PMP)</a:t>
            </a:r>
            <a:endParaRPr sz="22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dirty="0" sz="2200">
                <a:latin typeface="Century Gothic"/>
                <a:cs typeface="Century Gothic"/>
              </a:rPr>
              <a:t>Citrix</a:t>
            </a:r>
            <a:r>
              <a:rPr dirty="0" sz="2200" spc="-40">
                <a:latin typeface="Century Gothic"/>
                <a:cs typeface="Century Gothic"/>
              </a:rPr>
              <a:t> </a:t>
            </a:r>
            <a:r>
              <a:rPr dirty="0" sz="2200">
                <a:latin typeface="Century Gothic"/>
                <a:cs typeface="Century Gothic"/>
              </a:rPr>
              <a:t>Certified</a:t>
            </a:r>
            <a:r>
              <a:rPr dirty="0" sz="2200" spc="-15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Professional</a:t>
            </a:r>
            <a:r>
              <a:rPr dirty="0" sz="220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–</a:t>
            </a:r>
            <a:r>
              <a:rPr dirty="0" sz="2200" spc="20">
                <a:latin typeface="Century Gothic"/>
                <a:cs typeface="Century Gothic"/>
              </a:rPr>
              <a:t> </a:t>
            </a:r>
            <a:r>
              <a:rPr dirty="0" sz="2200" spc="-5">
                <a:latin typeface="Century Gothic"/>
                <a:cs typeface="Century Gothic"/>
              </a:rPr>
              <a:t>Virtualization</a:t>
            </a:r>
            <a:r>
              <a:rPr dirty="0" sz="2200" spc="-20">
                <a:latin typeface="Century Gothic"/>
                <a:cs typeface="Century Gothic"/>
              </a:rPr>
              <a:t> </a:t>
            </a:r>
            <a:r>
              <a:rPr dirty="0" sz="2200" spc="-15">
                <a:latin typeface="Century Gothic"/>
                <a:cs typeface="Century Gothic"/>
              </a:rPr>
              <a:t>(CCP-V)</a:t>
            </a:r>
            <a:endParaRPr sz="2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5">
                <a:latin typeface="Arial"/>
                <a:cs typeface="Arial"/>
              </a:rPr>
              <a:t>src: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u="sng" sz="12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Arial"/>
                <a:cs typeface="Arial"/>
                <a:hlinkClick r:id="rId2"/>
              </a:rPr>
              <a:t>https://www.pcmag.com/article/345434/the-7-highest-paying-it-certifications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9099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Certifications </a:t>
            </a:r>
            <a:r>
              <a:rPr dirty="0" spc="-10"/>
              <a:t>In</a:t>
            </a:r>
            <a:r>
              <a:rPr dirty="0" spc="-15"/>
              <a:t> </a:t>
            </a:r>
            <a:r>
              <a:rPr dirty="0" spc="-5"/>
              <a:t>High</a:t>
            </a:r>
            <a:r>
              <a:rPr dirty="0" spc="-20"/>
              <a:t> </a:t>
            </a:r>
            <a:r>
              <a:rPr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022" y="2270887"/>
            <a:ext cx="9034145" cy="3007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>
                <a:latin typeface="Century Gothic"/>
                <a:cs typeface="Century Gothic"/>
              </a:rPr>
              <a:t>Certified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</a:t>
            </a:r>
            <a:r>
              <a:rPr dirty="0" sz="2000">
                <a:latin typeface="Century Gothic"/>
                <a:cs typeface="Century Gothic"/>
              </a:rPr>
              <a:t> Risk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Information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Systems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Control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(CRISC)</a:t>
            </a:r>
            <a:endParaRPr sz="20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955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>
                <a:latin typeface="Century Gothic"/>
                <a:cs typeface="Century Gothic"/>
              </a:rPr>
              <a:t>Certified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Information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Security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Manager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(CISM)</a:t>
            </a:r>
            <a:endParaRPr sz="20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970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 spc="-20">
                <a:latin typeface="Century Gothic"/>
                <a:cs typeface="Century Gothic"/>
              </a:rPr>
              <a:t>AWS</a:t>
            </a:r>
            <a:r>
              <a:rPr dirty="0" sz="2000" spc="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Certified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Solutions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Architect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-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Associate</a:t>
            </a:r>
            <a:endParaRPr sz="20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955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>
                <a:latin typeface="Century Gothic"/>
                <a:cs typeface="Century Gothic"/>
              </a:rPr>
              <a:t>Certified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Information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Systems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Security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Professional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(CISSP)</a:t>
            </a:r>
            <a:endParaRPr sz="2000">
              <a:latin typeface="Century Gothic"/>
              <a:cs typeface="Century Gothic"/>
            </a:endParaRPr>
          </a:p>
          <a:p>
            <a:pPr marL="527685" indent="-515620">
              <a:lnSpc>
                <a:spcPct val="100000"/>
              </a:lnSpc>
              <a:spcBef>
                <a:spcPts val="1960"/>
              </a:spcBef>
              <a:buClr>
                <a:srgbClr val="4966AC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000" spc="-5">
                <a:latin typeface="Century Gothic"/>
                <a:cs typeface="Century Gothic"/>
              </a:rPr>
              <a:t>Project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Management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Professional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(PMP)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1500">
                <a:latin typeface="Century Gothic"/>
                <a:cs typeface="Century Gothic"/>
              </a:rPr>
              <a:t>src:</a:t>
            </a:r>
            <a:r>
              <a:rPr dirty="0" sz="1500" spc="175">
                <a:latin typeface="Century Gothic"/>
                <a:cs typeface="Century Gothic"/>
              </a:rPr>
              <a:t> </a:t>
            </a:r>
            <a:r>
              <a:rPr dirty="0" u="sng" sz="15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2"/>
              </a:rPr>
              <a:t>https://www.techrepublic.com/article/the-top-5-it-certifications-that-will-increase-your-salary/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4306"/>
            <a:ext cx="26358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Profession</a:t>
            </a:r>
            <a:r>
              <a:rPr dirty="0" spc="-140"/>
              <a:t> </a:t>
            </a:r>
            <a:r>
              <a:rPr dirty="0" spc="-20">
                <a:latin typeface="Times New Roman"/>
                <a:cs typeface="Times New Roman"/>
              </a:rPr>
              <a:t>ةنهم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02307"/>
            <a:ext cx="8757920" cy="3002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>
                <a:latin typeface="Century Gothic"/>
                <a:cs typeface="Century Gothic"/>
              </a:rPr>
              <a:t>Requires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specialized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knowledge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long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intensive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academic preparation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Arial"/>
              <a:buChar char="•"/>
            </a:pPr>
            <a:endParaRPr sz="21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187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>
                <a:latin typeface="Century Gothic"/>
                <a:cs typeface="Century Gothic"/>
              </a:rPr>
              <a:t>Professionals:</a:t>
            </a:r>
            <a:endParaRPr sz="17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70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500">
                <a:latin typeface="Century Gothic"/>
                <a:cs typeface="Century Gothic"/>
              </a:rPr>
              <a:t>Possess advanced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training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and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experience</a:t>
            </a:r>
            <a:endParaRPr sz="15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68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500" spc="-5">
                <a:latin typeface="Century Gothic"/>
                <a:cs typeface="Century Gothic"/>
              </a:rPr>
              <a:t>Exercise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discretion</a:t>
            </a:r>
            <a:r>
              <a:rPr dirty="0" sz="1500" spc="-4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and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judgment </a:t>
            </a:r>
            <a:r>
              <a:rPr dirty="0" sz="1500" spc="5">
                <a:latin typeface="Century Gothic"/>
                <a:cs typeface="Century Gothic"/>
              </a:rPr>
              <a:t>in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their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work</a:t>
            </a:r>
            <a:endParaRPr sz="15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670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500">
                <a:latin typeface="Century Gothic"/>
                <a:cs typeface="Century Gothic"/>
              </a:rPr>
              <a:t>Work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 spc="5">
                <a:latin typeface="Century Gothic"/>
                <a:cs typeface="Century Gothic"/>
              </a:rPr>
              <a:t>is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not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standardized</a:t>
            </a:r>
            <a:endParaRPr sz="15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690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500">
                <a:latin typeface="Century Gothic"/>
                <a:cs typeface="Century Gothic"/>
              </a:rPr>
              <a:t>Contribute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society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and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assist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other</a:t>
            </a:r>
            <a:r>
              <a:rPr dirty="0" sz="15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professionals</a:t>
            </a:r>
            <a:endParaRPr sz="15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685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500">
                <a:latin typeface="Century Gothic"/>
                <a:cs typeface="Century Gothic"/>
              </a:rPr>
              <a:t>Participate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 spc="5">
                <a:latin typeface="Century Gothic"/>
                <a:cs typeface="Century Gothic"/>
              </a:rPr>
              <a:t>in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lifelong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training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program</a:t>
            </a:r>
            <a:endParaRPr sz="1500">
              <a:latin typeface="Century Gothic"/>
              <a:cs typeface="Century Gothic"/>
            </a:endParaRPr>
          </a:p>
          <a:p>
            <a:pPr lvl="1" marL="939165" indent="-515620">
              <a:lnSpc>
                <a:spcPct val="100000"/>
              </a:lnSpc>
              <a:spcBef>
                <a:spcPts val="670"/>
              </a:spcBef>
              <a:buClr>
                <a:srgbClr val="4966AC"/>
              </a:buClr>
              <a:buAutoNum type="arabicPeriod"/>
              <a:tabLst>
                <a:tab pos="939165" algn="l"/>
                <a:tab pos="939800" algn="l"/>
              </a:tabLst>
            </a:pPr>
            <a:r>
              <a:rPr dirty="0" sz="1500">
                <a:latin typeface="Century Gothic"/>
                <a:cs typeface="Century Gothic"/>
              </a:rPr>
              <a:t>Keep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abreast </a:t>
            </a:r>
            <a:r>
              <a:rPr dirty="0" sz="1500">
                <a:latin typeface="Century Gothic"/>
                <a:cs typeface="Century Gothic"/>
              </a:rPr>
              <a:t>of developments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 spc="5">
                <a:latin typeface="Century Gothic"/>
                <a:cs typeface="Century Gothic"/>
              </a:rPr>
              <a:t>in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their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field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-5"/>
              <a:t>Impact </a:t>
            </a:r>
            <a:r>
              <a:rPr dirty="0"/>
              <a:t>of Government</a:t>
            </a:r>
            <a:r>
              <a:rPr dirty="0" spc="-35"/>
              <a:t> </a:t>
            </a:r>
            <a:r>
              <a:rPr dirty="0"/>
              <a:t>Licensing</a:t>
            </a:r>
            <a:r>
              <a:rPr dirty="0" spc="-40"/>
              <a:t> </a:t>
            </a:r>
            <a:r>
              <a:rPr dirty="0"/>
              <a:t>on </a:t>
            </a:r>
            <a:r>
              <a:rPr dirty="0" spc="-5"/>
              <a:t>Ethical </a:t>
            </a:r>
            <a:r>
              <a:rPr dirty="0" spc="-869"/>
              <a:t> </a:t>
            </a:r>
            <a:r>
              <a:rPr dirty="0" spc="-5"/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99843"/>
            <a:ext cx="9398635" cy="2853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 spc="-5" b="1">
                <a:latin typeface="Century Gothic"/>
                <a:cs typeface="Century Gothic"/>
              </a:rPr>
              <a:t>Government</a:t>
            </a:r>
            <a:r>
              <a:rPr dirty="0" sz="1700" spc="-1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license</a:t>
            </a:r>
            <a:r>
              <a:rPr dirty="0" sz="1700">
                <a:latin typeface="Century Gothic"/>
                <a:cs typeface="Century Gothic"/>
              </a:rPr>
              <a:t>: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permission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engage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in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an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activity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operate a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business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966AC"/>
              </a:buClr>
              <a:buFont typeface="Arial"/>
              <a:buChar char="•"/>
            </a:pPr>
            <a:endParaRPr sz="18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>
                <a:latin typeface="Century Gothic"/>
                <a:cs typeface="Century Gothic"/>
              </a:rPr>
              <a:t>Licensing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 spc="15">
                <a:latin typeface="Century Gothic"/>
                <a:cs typeface="Century Gothic"/>
              </a:rPr>
              <a:t>IT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workers,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would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it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make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 difference?</a:t>
            </a:r>
            <a:endParaRPr sz="17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160000"/>
              </a:lnSpc>
              <a:spcBef>
                <a:spcPts val="56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500">
                <a:latin typeface="Century Gothic"/>
                <a:cs typeface="Century Gothic"/>
              </a:rPr>
              <a:t>Licensing </a:t>
            </a:r>
            <a:r>
              <a:rPr dirty="0" sz="1500" spc="-5">
                <a:latin typeface="Century Gothic"/>
                <a:cs typeface="Century Gothic"/>
              </a:rPr>
              <a:t>would </a:t>
            </a:r>
            <a:r>
              <a:rPr dirty="0" sz="1500">
                <a:latin typeface="Century Gothic"/>
                <a:cs typeface="Century Gothic"/>
              </a:rPr>
              <a:t>strongly </a:t>
            </a:r>
            <a:r>
              <a:rPr dirty="0" sz="1500" spc="-5">
                <a:latin typeface="Century Gothic"/>
                <a:cs typeface="Century Gothic"/>
              </a:rPr>
              <a:t>encourage </a:t>
            </a:r>
            <a:r>
              <a:rPr dirty="0" sz="1500" spc="15">
                <a:latin typeface="Century Gothic"/>
                <a:cs typeface="Century Gothic"/>
              </a:rPr>
              <a:t>IT </a:t>
            </a:r>
            <a:r>
              <a:rPr dirty="0" sz="1500" spc="-5">
                <a:latin typeface="Century Gothic"/>
                <a:cs typeface="Century Gothic"/>
              </a:rPr>
              <a:t>workers </a:t>
            </a:r>
            <a:r>
              <a:rPr dirty="0" sz="1500">
                <a:latin typeface="Century Gothic"/>
                <a:cs typeface="Century Gothic"/>
              </a:rPr>
              <a:t>to follow the highest standards of the profession </a:t>
            </a:r>
            <a:r>
              <a:rPr dirty="0" sz="1500" spc="-40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and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practice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code of ethics</a:t>
            </a:r>
            <a:endParaRPr sz="15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500">
                <a:latin typeface="Century Gothic"/>
                <a:cs typeface="Century Gothic"/>
              </a:rPr>
              <a:t>Allows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for violators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be punished</a:t>
            </a:r>
            <a:endParaRPr sz="1500">
              <a:latin typeface="Century Gothic"/>
              <a:cs typeface="Century Gothic"/>
            </a:endParaRPr>
          </a:p>
          <a:p>
            <a:pPr lvl="1" marL="698500" marR="230504" indent="-228600">
              <a:lnSpc>
                <a:spcPct val="160000"/>
              </a:lnSpc>
              <a:spcBef>
                <a:spcPts val="49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500">
                <a:latin typeface="Century Gothic"/>
                <a:cs typeface="Century Gothic"/>
              </a:rPr>
              <a:t>Without licensing, </a:t>
            </a:r>
            <a:r>
              <a:rPr dirty="0" sz="1500" spc="-5">
                <a:latin typeface="Century Gothic"/>
                <a:cs typeface="Century Gothic"/>
              </a:rPr>
              <a:t>there are </a:t>
            </a:r>
            <a:r>
              <a:rPr dirty="0" sz="1500">
                <a:latin typeface="Century Gothic"/>
                <a:cs typeface="Century Gothic"/>
              </a:rPr>
              <a:t>no clear, well </a:t>
            </a:r>
            <a:r>
              <a:rPr dirty="0" sz="1500" spc="-5">
                <a:latin typeface="Century Gothic"/>
                <a:cs typeface="Century Gothic"/>
              </a:rPr>
              <a:t>defined </a:t>
            </a:r>
            <a:r>
              <a:rPr dirty="0" sz="1500">
                <a:latin typeface="Century Gothic"/>
                <a:cs typeface="Century Gothic"/>
              </a:rPr>
              <a:t>requirements for </a:t>
            </a:r>
            <a:r>
              <a:rPr dirty="0" sz="1500" spc="-5">
                <a:latin typeface="Century Gothic"/>
                <a:cs typeface="Century Gothic"/>
              </a:rPr>
              <a:t>heightened </a:t>
            </a:r>
            <a:r>
              <a:rPr dirty="0" sz="1500">
                <a:latin typeface="Century Gothic"/>
                <a:cs typeface="Century Gothic"/>
              </a:rPr>
              <a:t>care </a:t>
            </a:r>
            <a:r>
              <a:rPr dirty="0" sz="1500" spc="-5">
                <a:latin typeface="Century Gothic"/>
                <a:cs typeface="Century Gothic"/>
              </a:rPr>
              <a:t>and no </a:t>
            </a:r>
            <a:r>
              <a:rPr dirty="0" sz="1500" spc="-40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concept</a:t>
            </a:r>
            <a:r>
              <a:rPr dirty="0" sz="1500" spc="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of </a:t>
            </a:r>
            <a:r>
              <a:rPr dirty="0" sz="1500" spc="-5">
                <a:latin typeface="Century Gothic"/>
                <a:cs typeface="Century Gothic"/>
              </a:rPr>
              <a:t>professional</a:t>
            </a:r>
            <a:r>
              <a:rPr dirty="0" sz="15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malpractice.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2241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IT</a:t>
            </a:r>
            <a:r>
              <a:rPr dirty="0" spc="-20"/>
              <a:t> </a:t>
            </a:r>
            <a:r>
              <a:rPr dirty="0"/>
              <a:t>Professional</a:t>
            </a:r>
            <a:r>
              <a:rPr dirty="0" spc="-60"/>
              <a:t> </a:t>
            </a:r>
            <a:r>
              <a:rPr dirty="0" spc="-5"/>
              <a:t>Malpractice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646935"/>
            <a:ext cx="9256395" cy="421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46990" indent="-229235">
              <a:lnSpc>
                <a:spcPct val="15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500" spc="-5" b="1">
                <a:latin typeface="Century Gothic"/>
                <a:cs typeface="Century Gothic"/>
              </a:rPr>
              <a:t>Negligence</a:t>
            </a:r>
            <a:r>
              <a:rPr dirty="0" sz="1500" spc="-5">
                <a:latin typeface="Century Gothic"/>
                <a:cs typeface="Century Gothic"/>
              </a:rPr>
              <a:t>: Not </a:t>
            </a:r>
            <a:r>
              <a:rPr dirty="0" sz="1500">
                <a:latin typeface="Century Gothic"/>
                <a:cs typeface="Century Gothic"/>
              </a:rPr>
              <a:t>doing something that a </a:t>
            </a:r>
            <a:r>
              <a:rPr dirty="0" sz="1500" spc="-5">
                <a:latin typeface="Century Gothic"/>
                <a:cs typeface="Century Gothic"/>
              </a:rPr>
              <a:t>reasonable person would do, </a:t>
            </a:r>
            <a:r>
              <a:rPr dirty="0" sz="1500">
                <a:latin typeface="Century Gothic"/>
                <a:cs typeface="Century Gothic"/>
              </a:rPr>
              <a:t>or doing something that a </a:t>
            </a:r>
            <a:r>
              <a:rPr dirty="0" sz="1500" spc="-40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reasonable</a:t>
            </a:r>
            <a:r>
              <a:rPr dirty="0" sz="1500" spc="-5">
                <a:latin typeface="Century Gothic"/>
                <a:cs typeface="Century Gothic"/>
              </a:rPr>
              <a:t> person</a:t>
            </a:r>
            <a:r>
              <a:rPr dirty="0" sz="1500">
                <a:latin typeface="Century Gothic"/>
                <a:cs typeface="Century Gothic"/>
              </a:rPr>
              <a:t> would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not</a:t>
            </a:r>
            <a:r>
              <a:rPr dirty="0" sz="1500" spc="-5">
                <a:latin typeface="Century Gothic"/>
                <a:cs typeface="Century Gothic"/>
              </a:rPr>
              <a:t> do</a:t>
            </a:r>
            <a:endParaRPr sz="1500">
              <a:latin typeface="Century Gothic"/>
              <a:cs typeface="Century Gothic"/>
            </a:endParaRPr>
          </a:p>
          <a:p>
            <a:pPr marL="241300" marR="119380" indent="-229235">
              <a:lnSpc>
                <a:spcPct val="150100"/>
              </a:lnSpc>
              <a:spcBef>
                <a:spcPts val="9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500" spc="-5" b="1">
                <a:latin typeface="Century Gothic"/>
                <a:cs typeface="Century Gothic"/>
              </a:rPr>
              <a:t>Professional negligence </a:t>
            </a:r>
            <a:r>
              <a:rPr dirty="0" sz="1500">
                <a:latin typeface="Century Gothic"/>
                <a:cs typeface="Century Gothic"/>
              </a:rPr>
              <a:t>can only occur </a:t>
            </a:r>
            <a:r>
              <a:rPr dirty="0" sz="1500" spc="-5">
                <a:latin typeface="Century Gothic"/>
                <a:cs typeface="Century Gothic"/>
              </a:rPr>
              <a:t>when people </a:t>
            </a:r>
            <a:r>
              <a:rPr dirty="0" sz="1500">
                <a:latin typeface="Century Gothic"/>
                <a:cs typeface="Century Gothic"/>
              </a:rPr>
              <a:t>fail to </a:t>
            </a:r>
            <a:r>
              <a:rPr dirty="0" sz="1500" spc="-5">
                <a:latin typeface="Century Gothic"/>
                <a:cs typeface="Century Gothic"/>
              </a:rPr>
              <a:t>perform </a:t>
            </a:r>
            <a:r>
              <a:rPr dirty="0" sz="1500">
                <a:latin typeface="Century Gothic"/>
                <a:cs typeface="Century Gothic"/>
              </a:rPr>
              <a:t>within the standards of their </a:t>
            </a:r>
            <a:r>
              <a:rPr dirty="0" sz="1500" spc="-40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profession, and software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engineering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5">
                <a:latin typeface="Century Gothic"/>
                <a:cs typeface="Century Gothic"/>
              </a:rPr>
              <a:t>is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not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uniformly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licensed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profession</a:t>
            </a:r>
            <a:r>
              <a:rPr dirty="0" sz="1500" spc="5">
                <a:latin typeface="Century Gothic"/>
                <a:cs typeface="Century Gothic"/>
              </a:rPr>
              <a:t> in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some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countries.</a:t>
            </a:r>
            <a:endParaRPr sz="1500">
              <a:latin typeface="Century Gothic"/>
              <a:cs typeface="Century Gothic"/>
            </a:endParaRPr>
          </a:p>
          <a:p>
            <a:pPr marL="241300" marR="748030" indent="-229235">
              <a:lnSpc>
                <a:spcPct val="150000"/>
              </a:lnSpc>
              <a:spcBef>
                <a:spcPts val="994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500" spc="-5">
                <a:latin typeface="Century Gothic"/>
                <a:cs typeface="Century Gothic"/>
              </a:rPr>
              <a:t>Because </a:t>
            </a:r>
            <a:r>
              <a:rPr dirty="0" sz="1500">
                <a:latin typeface="Century Gothic"/>
                <a:cs typeface="Century Gothic"/>
              </a:rPr>
              <a:t>there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are </a:t>
            </a:r>
            <a:r>
              <a:rPr dirty="0" sz="1500">
                <a:latin typeface="Century Gothic"/>
                <a:cs typeface="Century Gothic"/>
              </a:rPr>
              <a:t>no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uniform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standards </a:t>
            </a:r>
            <a:r>
              <a:rPr dirty="0" sz="1500" spc="-5">
                <a:latin typeface="Century Gothic"/>
                <a:cs typeface="Century Gothic"/>
              </a:rPr>
              <a:t>against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which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-5">
                <a:latin typeface="Century Gothic"/>
                <a:cs typeface="Century Gothic"/>
              </a:rPr>
              <a:t> compare</a:t>
            </a:r>
            <a:r>
              <a:rPr dirty="0" sz="1500" spc="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 </a:t>
            </a:r>
            <a:r>
              <a:rPr dirty="0" sz="1500" spc="-5">
                <a:latin typeface="Century Gothic"/>
                <a:cs typeface="Century Gothic"/>
              </a:rPr>
              <a:t>software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engineer’s </a:t>
            </a:r>
            <a:r>
              <a:rPr dirty="0" sz="1500" spc="-4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professional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behavior,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he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or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she</a:t>
            </a:r>
            <a:r>
              <a:rPr dirty="0" sz="1500" spc="-5">
                <a:latin typeface="Century Gothic"/>
                <a:cs typeface="Century Gothic"/>
              </a:rPr>
              <a:t> cannot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be </a:t>
            </a:r>
            <a:r>
              <a:rPr dirty="0" sz="1500">
                <a:latin typeface="Century Gothic"/>
                <a:cs typeface="Century Gothic"/>
              </a:rPr>
              <a:t>subject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malpractice </a:t>
            </a:r>
            <a:r>
              <a:rPr dirty="0" sz="1500">
                <a:latin typeface="Century Gothic"/>
                <a:cs typeface="Century Gothic"/>
              </a:rPr>
              <a:t>lawsuits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966AC"/>
              </a:buClr>
              <a:buFont typeface="Arial"/>
              <a:buChar char="•"/>
            </a:pPr>
            <a:endParaRPr sz="15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500" spc="-5" b="1">
                <a:latin typeface="Century Gothic"/>
                <a:cs typeface="Century Gothic"/>
              </a:rPr>
              <a:t>Duty</a:t>
            </a:r>
            <a:r>
              <a:rPr dirty="0" sz="1500" spc="5" b="1">
                <a:latin typeface="Century Gothic"/>
                <a:cs typeface="Century Gothic"/>
              </a:rPr>
              <a:t> </a:t>
            </a:r>
            <a:r>
              <a:rPr dirty="0" sz="1500" spc="-5" b="1">
                <a:latin typeface="Century Gothic"/>
                <a:cs typeface="Century Gothic"/>
              </a:rPr>
              <a:t>of</a:t>
            </a:r>
            <a:r>
              <a:rPr dirty="0" sz="1500" spc="20" b="1">
                <a:latin typeface="Century Gothic"/>
                <a:cs typeface="Century Gothic"/>
              </a:rPr>
              <a:t> </a:t>
            </a:r>
            <a:r>
              <a:rPr dirty="0" sz="1500" spc="-5" b="1">
                <a:latin typeface="Century Gothic"/>
                <a:cs typeface="Century Gothic"/>
              </a:rPr>
              <a:t>care</a:t>
            </a:r>
            <a:r>
              <a:rPr dirty="0" sz="1500" spc="15" b="1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refers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5">
                <a:latin typeface="Century Gothic"/>
                <a:cs typeface="Century Gothic"/>
              </a:rPr>
              <a:t>to</a:t>
            </a:r>
            <a:r>
              <a:rPr dirty="0" sz="1500">
                <a:latin typeface="Century Gothic"/>
                <a:cs typeface="Century Gothic"/>
              </a:rPr>
              <a:t> the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obligation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protect</a:t>
            </a:r>
            <a:r>
              <a:rPr dirty="0" sz="15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people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against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any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unreasonable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harm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or risk.</a:t>
            </a:r>
            <a:endParaRPr sz="15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150000"/>
              </a:lnSpc>
              <a:spcBef>
                <a:spcPts val="52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For example, </a:t>
            </a:r>
            <a:r>
              <a:rPr dirty="0" sz="1400" spc="-5">
                <a:latin typeface="Century Gothic"/>
                <a:cs typeface="Century Gothic"/>
              </a:rPr>
              <a:t>people </a:t>
            </a:r>
            <a:r>
              <a:rPr dirty="0" sz="1400">
                <a:latin typeface="Century Gothic"/>
                <a:cs typeface="Century Gothic"/>
              </a:rPr>
              <a:t>have a </a:t>
            </a:r>
            <a:r>
              <a:rPr dirty="0" sz="1400" spc="-5">
                <a:latin typeface="Century Gothic"/>
                <a:cs typeface="Century Gothic"/>
              </a:rPr>
              <a:t>duty to </a:t>
            </a:r>
            <a:r>
              <a:rPr dirty="0" sz="1400">
                <a:latin typeface="Century Gothic"/>
                <a:cs typeface="Century Gothic"/>
              </a:rPr>
              <a:t>keep their </a:t>
            </a:r>
            <a:r>
              <a:rPr dirty="0" sz="1400" spc="-5">
                <a:latin typeface="Century Gothic"/>
                <a:cs typeface="Century Gothic"/>
              </a:rPr>
              <a:t>pets </a:t>
            </a:r>
            <a:r>
              <a:rPr dirty="0" sz="1400">
                <a:latin typeface="Century Gothic"/>
                <a:cs typeface="Century Gothic"/>
              </a:rPr>
              <a:t>from attacking </a:t>
            </a:r>
            <a:r>
              <a:rPr dirty="0" sz="1400" spc="-5">
                <a:latin typeface="Century Gothic"/>
                <a:cs typeface="Century Gothic"/>
              </a:rPr>
              <a:t>others and to operate </a:t>
            </a:r>
            <a:r>
              <a:rPr dirty="0" sz="1400">
                <a:latin typeface="Century Gothic"/>
                <a:cs typeface="Century Gothic"/>
              </a:rPr>
              <a:t>their cars </a:t>
            </a:r>
            <a:r>
              <a:rPr dirty="0" sz="1400" spc="-37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safely. Similarly, </a:t>
            </a:r>
            <a:r>
              <a:rPr dirty="0" sz="1400" spc="-5">
                <a:latin typeface="Century Gothic"/>
                <a:cs typeface="Century Gothic"/>
              </a:rPr>
              <a:t>businesses </a:t>
            </a:r>
            <a:r>
              <a:rPr dirty="0" sz="1400">
                <a:latin typeface="Century Gothic"/>
                <a:cs typeface="Century Gothic"/>
              </a:rPr>
              <a:t>must keep dangerous </a:t>
            </a:r>
            <a:r>
              <a:rPr dirty="0" sz="1400" spc="-5">
                <a:latin typeface="Century Gothic"/>
                <a:cs typeface="Century Gothic"/>
              </a:rPr>
              <a:t>pollutants </a:t>
            </a:r>
            <a:r>
              <a:rPr dirty="0" sz="1400">
                <a:latin typeface="Century Gothic"/>
                <a:cs typeface="Century Gothic"/>
              </a:rPr>
              <a:t>out of </a:t>
            </a:r>
            <a:r>
              <a:rPr dirty="0" sz="1400" spc="-5">
                <a:latin typeface="Century Gothic"/>
                <a:cs typeface="Century Gothic"/>
              </a:rPr>
              <a:t>the </a:t>
            </a:r>
            <a:r>
              <a:rPr dirty="0" sz="1400">
                <a:latin typeface="Century Gothic"/>
                <a:cs typeface="Century Gothic"/>
              </a:rPr>
              <a:t>air </a:t>
            </a:r>
            <a:r>
              <a:rPr dirty="0" sz="1400" spc="-5">
                <a:latin typeface="Century Gothic"/>
                <a:cs typeface="Century Gothic"/>
              </a:rPr>
              <a:t>and </a:t>
            </a:r>
            <a:r>
              <a:rPr dirty="0" sz="1400">
                <a:latin typeface="Century Gothic"/>
                <a:cs typeface="Century Gothic"/>
              </a:rPr>
              <a:t>water, make </a:t>
            </a:r>
            <a:r>
              <a:rPr dirty="0" sz="1400" spc="-5">
                <a:latin typeface="Century Gothic"/>
                <a:cs typeface="Century Gothic"/>
              </a:rPr>
              <a:t>safe </a:t>
            </a:r>
            <a:r>
              <a:rPr dirty="0" sz="140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products,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maintain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safe operating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conditions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employees</a:t>
            </a:r>
            <a:endParaRPr sz="14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34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Failure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results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in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breach</a:t>
            </a:r>
            <a:r>
              <a:rPr dirty="0" sz="1400" spc="-15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of </a:t>
            </a:r>
            <a:r>
              <a:rPr dirty="0" sz="1400" b="1">
                <a:latin typeface="Century Gothic"/>
                <a:cs typeface="Century Gothic"/>
              </a:rPr>
              <a:t>the</a:t>
            </a:r>
            <a:r>
              <a:rPr dirty="0" sz="1400" spc="-10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duty </a:t>
            </a:r>
            <a:r>
              <a:rPr dirty="0" sz="1400" b="1">
                <a:latin typeface="Century Gothic"/>
                <a:cs typeface="Century Gothic"/>
              </a:rPr>
              <a:t>of</a:t>
            </a:r>
            <a:r>
              <a:rPr dirty="0" sz="1400" spc="-20" b="1">
                <a:latin typeface="Century Gothic"/>
                <a:cs typeface="Century Gothic"/>
              </a:rPr>
              <a:t> </a:t>
            </a:r>
            <a:r>
              <a:rPr dirty="0" sz="1400" spc="-5" b="1">
                <a:latin typeface="Century Gothic"/>
                <a:cs typeface="Century Gothic"/>
              </a:rPr>
              <a:t>care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2241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IT</a:t>
            </a:r>
            <a:r>
              <a:rPr dirty="0" spc="-20"/>
              <a:t> </a:t>
            </a:r>
            <a:r>
              <a:rPr dirty="0"/>
              <a:t>Professional</a:t>
            </a:r>
            <a:r>
              <a:rPr dirty="0" spc="-60"/>
              <a:t> </a:t>
            </a:r>
            <a:r>
              <a:rPr dirty="0" spc="-5"/>
              <a:t>Malpractice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05029"/>
            <a:ext cx="10348595" cy="3726179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94"/>
              </a:spcBef>
              <a:buClr>
                <a:srgbClr val="4966AC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500" spc="-5">
                <a:latin typeface="Century Gothic"/>
                <a:cs typeface="Century Gothic"/>
              </a:rPr>
              <a:t>The</a:t>
            </a:r>
            <a:r>
              <a:rPr dirty="0" sz="1500">
                <a:latin typeface="Century Gothic"/>
                <a:cs typeface="Century Gothic"/>
              </a:rPr>
              <a:t> courts </a:t>
            </a:r>
            <a:r>
              <a:rPr dirty="0" sz="1500" spc="-5">
                <a:latin typeface="Century Gothic"/>
                <a:cs typeface="Century Gothic"/>
              </a:rPr>
              <a:t>decide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whether</a:t>
            </a:r>
            <a:r>
              <a:rPr dirty="0" sz="1500">
                <a:latin typeface="Century Gothic"/>
                <a:cs typeface="Century Gothic"/>
              </a:rPr>
              <a:t> parties owe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 duty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of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care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by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applying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</a:t>
            </a:r>
            <a:r>
              <a:rPr dirty="0" sz="1500" spc="25">
                <a:latin typeface="Century Gothic"/>
                <a:cs typeface="Century Gothic"/>
              </a:rPr>
              <a:t> </a:t>
            </a:r>
            <a:r>
              <a:rPr dirty="0" sz="1500" b="1">
                <a:latin typeface="Century Gothic"/>
                <a:cs typeface="Century Gothic"/>
              </a:rPr>
              <a:t>reasonable</a:t>
            </a:r>
            <a:r>
              <a:rPr dirty="0" sz="1500" spc="-10" b="1">
                <a:latin typeface="Century Gothic"/>
                <a:cs typeface="Century Gothic"/>
              </a:rPr>
              <a:t> </a:t>
            </a:r>
            <a:r>
              <a:rPr dirty="0" sz="1500" spc="-5" b="1">
                <a:latin typeface="Century Gothic"/>
                <a:cs typeface="Century Gothic"/>
              </a:rPr>
              <a:t>person</a:t>
            </a:r>
            <a:r>
              <a:rPr dirty="0" sz="1500" b="1">
                <a:latin typeface="Century Gothic"/>
                <a:cs typeface="Century Gothic"/>
              </a:rPr>
              <a:t> </a:t>
            </a:r>
            <a:r>
              <a:rPr dirty="0" sz="1500" spc="-5" b="1">
                <a:latin typeface="Century Gothic"/>
                <a:cs typeface="Century Gothic"/>
              </a:rPr>
              <a:t>standard</a:t>
            </a:r>
            <a:r>
              <a:rPr dirty="0" sz="1500" spc="-10" b="1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to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evaluate</a:t>
            </a:r>
            <a:endParaRPr sz="1500">
              <a:latin typeface="Century Gothic"/>
              <a:cs typeface="Century Gothic"/>
            </a:endParaRPr>
          </a:p>
          <a:p>
            <a:pPr marL="241300">
              <a:lnSpc>
                <a:spcPct val="100000"/>
              </a:lnSpc>
              <a:spcBef>
                <a:spcPts val="900"/>
              </a:spcBef>
            </a:pPr>
            <a:r>
              <a:rPr dirty="0" sz="1500">
                <a:latin typeface="Century Gothic"/>
                <a:cs typeface="Century Gothic"/>
              </a:rPr>
              <a:t>how </a:t>
            </a:r>
            <a:r>
              <a:rPr dirty="0" sz="1500" spc="-5">
                <a:latin typeface="Century Gothic"/>
                <a:cs typeface="Century Gothic"/>
              </a:rPr>
              <a:t>an </a:t>
            </a:r>
            <a:r>
              <a:rPr dirty="0" sz="1500">
                <a:latin typeface="Century Gothic"/>
                <a:cs typeface="Century Gothic"/>
              </a:rPr>
              <a:t>objective,</a:t>
            </a:r>
            <a:r>
              <a:rPr dirty="0" sz="1500" spc="-3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careful,</a:t>
            </a:r>
            <a:r>
              <a:rPr dirty="0" sz="15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and </a:t>
            </a:r>
            <a:r>
              <a:rPr dirty="0" sz="1500">
                <a:latin typeface="Century Gothic"/>
                <a:cs typeface="Century Gothic"/>
              </a:rPr>
              <a:t>conscientious person would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have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acted </a:t>
            </a:r>
            <a:r>
              <a:rPr dirty="0" sz="1500" spc="5">
                <a:latin typeface="Century Gothic"/>
                <a:cs typeface="Century Gothic"/>
              </a:rPr>
              <a:t>in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the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same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circumstances</a:t>
            </a:r>
            <a:endParaRPr sz="1500">
              <a:latin typeface="Century Gothic"/>
              <a:cs typeface="Century Gothic"/>
            </a:endParaRPr>
          </a:p>
          <a:p>
            <a:pPr marL="241300" marR="165100" indent="-229235">
              <a:lnSpc>
                <a:spcPct val="15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500" spc="-5">
                <a:latin typeface="Century Gothic"/>
                <a:cs typeface="Century Gothic"/>
              </a:rPr>
              <a:t>Defendants</a:t>
            </a:r>
            <a:r>
              <a:rPr dirty="0" sz="1500">
                <a:latin typeface="Century Gothic"/>
                <a:cs typeface="Century Gothic"/>
              </a:rPr>
              <a:t> who have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particular</a:t>
            </a:r>
            <a:r>
              <a:rPr dirty="0" sz="1500" spc="-3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expertise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or </a:t>
            </a:r>
            <a:r>
              <a:rPr dirty="0" sz="1500" spc="-5">
                <a:latin typeface="Century Gothic"/>
                <a:cs typeface="Century Gothic"/>
              </a:rPr>
              <a:t>competence</a:t>
            </a:r>
            <a:r>
              <a:rPr dirty="0" sz="1500" spc="2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are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measured</a:t>
            </a:r>
            <a:r>
              <a:rPr dirty="0" sz="15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against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</a:t>
            </a:r>
            <a:r>
              <a:rPr dirty="0" sz="1500" spc="30">
                <a:latin typeface="Century Gothic"/>
                <a:cs typeface="Century Gothic"/>
              </a:rPr>
              <a:t> </a:t>
            </a:r>
            <a:r>
              <a:rPr dirty="0" sz="1500" b="1">
                <a:latin typeface="Century Gothic"/>
                <a:cs typeface="Century Gothic"/>
              </a:rPr>
              <a:t>reasonable</a:t>
            </a:r>
            <a:r>
              <a:rPr dirty="0" sz="1500" spc="-15" b="1">
                <a:latin typeface="Century Gothic"/>
                <a:cs typeface="Century Gothic"/>
              </a:rPr>
              <a:t> </a:t>
            </a:r>
            <a:r>
              <a:rPr dirty="0" sz="1500" b="1">
                <a:latin typeface="Century Gothic"/>
                <a:cs typeface="Century Gothic"/>
              </a:rPr>
              <a:t>professional </a:t>
            </a:r>
            <a:r>
              <a:rPr dirty="0" sz="1500" spc="-405" b="1">
                <a:latin typeface="Century Gothic"/>
                <a:cs typeface="Century Gothic"/>
              </a:rPr>
              <a:t> </a:t>
            </a:r>
            <a:r>
              <a:rPr dirty="0" sz="1500" spc="-5" b="1">
                <a:latin typeface="Century Gothic"/>
                <a:cs typeface="Century Gothic"/>
              </a:rPr>
              <a:t>standard</a:t>
            </a:r>
            <a:r>
              <a:rPr dirty="0" sz="1500" spc="-5">
                <a:latin typeface="Century Gothic"/>
                <a:cs typeface="Century Gothic"/>
              </a:rPr>
              <a:t>.</a:t>
            </a:r>
            <a:endParaRPr sz="1500">
              <a:latin typeface="Century Gothic"/>
              <a:cs typeface="Century Gothic"/>
            </a:endParaRPr>
          </a:p>
          <a:p>
            <a:pPr lvl="1" marL="698500" marR="370205" indent="-228600">
              <a:lnSpc>
                <a:spcPct val="150200"/>
              </a:lnSpc>
              <a:spcBef>
                <a:spcPts val="525"/>
              </a:spcBef>
              <a:buClr>
                <a:srgbClr val="4966AC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example,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in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medical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malpractice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suit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based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on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improper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treatment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broken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bone,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standard</a:t>
            </a:r>
            <a:r>
              <a:rPr dirty="0" sz="1400" spc="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 </a:t>
            </a:r>
            <a:r>
              <a:rPr dirty="0" sz="1400" spc="-37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measure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would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be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higher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if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defendant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were</a:t>
            </a:r>
            <a:r>
              <a:rPr dirty="0" sz="1400" spc="-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an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orthopedic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surgeon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rather</a:t>
            </a:r>
            <a:r>
              <a:rPr dirty="0" sz="1400" spc="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than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 general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practitioner.</a:t>
            </a:r>
            <a:endParaRPr sz="1400">
              <a:latin typeface="Century Gothic"/>
              <a:cs typeface="Century Gothic"/>
            </a:endParaRPr>
          </a:p>
          <a:p>
            <a:pPr marL="241300" marR="38100" indent="-229235">
              <a:lnSpc>
                <a:spcPct val="150000"/>
              </a:lnSpc>
              <a:spcBef>
                <a:spcPts val="969"/>
              </a:spcBef>
              <a:buClr>
                <a:srgbClr val="4966AC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500" spc="15">
                <a:latin typeface="Century Gothic"/>
                <a:cs typeface="Century Gothic"/>
              </a:rPr>
              <a:t>In </a:t>
            </a:r>
            <a:r>
              <a:rPr dirty="0" sz="1500">
                <a:latin typeface="Century Gothic"/>
                <a:cs typeface="Century Gothic"/>
              </a:rPr>
              <a:t>the </a:t>
            </a:r>
            <a:r>
              <a:rPr dirty="0" sz="1500" spc="15">
                <a:latin typeface="Century Gothic"/>
                <a:cs typeface="Century Gothic"/>
              </a:rPr>
              <a:t>IT </a:t>
            </a:r>
            <a:r>
              <a:rPr dirty="0" sz="1500" spc="-5">
                <a:latin typeface="Century Gothic"/>
                <a:cs typeface="Century Gothic"/>
              </a:rPr>
              <a:t>arena, </a:t>
            </a:r>
            <a:r>
              <a:rPr dirty="0" sz="1500">
                <a:latin typeface="Century Gothic"/>
                <a:cs typeface="Century Gothic"/>
              </a:rPr>
              <a:t>consider a hypothetical </a:t>
            </a:r>
            <a:r>
              <a:rPr dirty="0" sz="1500" spc="-5" b="1">
                <a:latin typeface="Century Gothic"/>
                <a:cs typeface="Century Gothic"/>
              </a:rPr>
              <a:t>negligence </a:t>
            </a:r>
            <a:r>
              <a:rPr dirty="0" sz="1500">
                <a:latin typeface="Century Gothic"/>
                <a:cs typeface="Century Gothic"/>
              </a:rPr>
              <a:t>case </a:t>
            </a:r>
            <a:r>
              <a:rPr dirty="0" sz="1500" spc="5">
                <a:latin typeface="Century Gothic"/>
                <a:cs typeface="Century Gothic"/>
              </a:rPr>
              <a:t>in </a:t>
            </a:r>
            <a:r>
              <a:rPr dirty="0" sz="1500">
                <a:latin typeface="Century Gothic"/>
                <a:cs typeface="Century Gothic"/>
              </a:rPr>
              <a:t>which </a:t>
            </a:r>
            <a:r>
              <a:rPr dirty="0" sz="1500" spc="-5">
                <a:latin typeface="Century Gothic"/>
                <a:cs typeface="Century Gothic"/>
              </a:rPr>
              <a:t>an </a:t>
            </a:r>
            <a:r>
              <a:rPr dirty="0" sz="1500">
                <a:latin typeface="Century Gothic"/>
                <a:cs typeface="Century Gothic"/>
              </a:rPr>
              <a:t>employee inadvertently destroyed 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millions of customer records </a:t>
            </a:r>
            <a:r>
              <a:rPr dirty="0" sz="1500" spc="5">
                <a:latin typeface="Century Gothic"/>
                <a:cs typeface="Century Gothic"/>
              </a:rPr>
              <a:t>in </a:t>
            </a:r>
            <a:r>
              <a:rPr dirty="0" sz="1500" spc="-5">
                <a:latin typeface="Century Gothic"/>
                <a:cs typeface="Century Gothic"/>
              </a:rPr>
              <a:t>an </a:t>
            </a:r>
            <a:r>
              <a:rPr dirty="0" sz="1500">
                <a:latin typeface="Century Gothic"/>
                <a:cs typeface="Century Gothic"/>
              </a:rPr>
              <a:t>Oracle </a:t>
            </a:r>
            <a:r>
              <a:rPr dirty="0" sz="1500" spc="-5">
                <a:latin typeface="Century Gothic"/>
                <a:cs typeface="Century Gothic"/>
              </a:rPr>
              <a:t>database. </a:t>
            </a:r>
            <a:r>
              <a:rPr dirty="0" sz="1500">
                <a:latin typeface="Century Gothic"/>
                <a:cs typeface="Century Gothic"/>
              </a:rPr>
              <a:t>The standard of </a:t>
            </a:r>
            <a:r>
              <a:rPr dirty="0" sz="1500" spc="-5">
                <a:latin typeface="Century Gothic"/>
                <a:cs typeface="Century Gothic"/>
              </a:rPr>
              <a:t>measure would be </a:t>
            </a:r>
            <a:r>
              <a:rPr dirty="0" sz="1500">
                <a:latin typeface="Century Gothic"/>
                <a:cs typeface="Century Gothic"/>
              </a:rPr>
              <a:t>higher </a:t>
            </a:r>
            <a:r>
              <a:rPr dirty="0" sz="1500" spc="5">
                <a:latin typeface="Century Gothic"/>
                <a:cs typeface="Century Gothic"/>
              </a:rPr>
              <a:t>if </a:t>
            </a:r>
            <a:r>
              <a:rPr dirty="0" sz="1500">
                <a:latin typeface="Century Gothic"/>
                <a:cs typeface="Century Gothic"/>
              </a:rPr>
              <a:t>the 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defendant</a:t>
            </a:r>
            <a:r>
              <a:rPr dirty="0" sz="15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were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 licensed,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Oracle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certified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database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administrator</a:t>
            </a:r>
            <a:r>
              <a:rPr dirty="0" sz="1500" spc="-25">
                <a:latin typeface="Century Gothic"/>
                <a:cs typeface="Century Gothic"/>
              </a:rPr>
              <a:t> </a:t>
            </a:r>
            <a:r>
              <a:rPr dirty="0" sz="1500" spc="-10">
                <a:latin typeface="Century Gothic"/>
                <a:cs typeface="Century Gothic"/>
              </a:rPr>
              <a:t>(DBA)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with</a:t>
            </a:r>
            <a:r>
              <a:rPr dirty="0" sz="1500" spc="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10</a:t>
            </a:r>
            <a:r>
              <a:rPr dirty="0" sz="1500" spc="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years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of</a:t>
            </a:r>
            <a:r>
              <a:rPr dirty="0" sz="1500" spc="1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experience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rather </a:t>
            </a:r>
            <a:r>
              <a:rPr dirty="0" sz="1500" spc="-40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than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unlicensed</a:t>
            </a:r>
            <a:r>
              <a:rPr dirty="0" sz="1500" spc="-2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systems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analyst</a:t>
            </a:r>
            <a:r>
              <a:rPr dirty="0" sz="1500" spc="-1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with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no</a:t>
            </a:r>
            <a:r>
              <a:rPr dirty="0" sz="1500" spc="-5">
                <a:latin typeface="Century Gothic"/>
                <a:cs typeface="Century Gothic"/>
              </a:rPr>
              <a:t> DBA</a:t>
            </a:r>
            <a:r>
              <a:rPr dirty="0" sz="1500" spc="10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experience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or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 spc="-5">
                <a:latin typeface="Century Gothic"/>
                <a:cs typeface="Century Gothic"/>
              </a:rPr>
              <a:t>specific </a:t>
            </a:r>
            <a:r>
              <a:rPr dirty="0" sz="1500">
                <a:latin typeface="Century Gothic"/>
                <a:cs typeface="Century Gothic"/>
              </a:rPr>
              <a:t>knowledge</a:t>
            </a:r>
            <a:r>
              <a:rPr dirty="0" sz="1500" spc="-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of</a:t>
            </a:r>
            <a:r>
              <a:rPr dirty="0" sz="1500" spc="5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the</a:t>
            </a:r>
            <a:r>
              <a:rPr dirty="0" sz="1500" spc="-10">
                <a:latin typeface="Century Gothic"/>
                <a:cs typeface="Century Gothic"/>
              </a:rPr>
              <a:t> </a:t>
            </a:r>
            <a:r>
              <a:rPr dirty="0" sz="1500">
                <a:latin typeface="Century Gothic"/>
                <a:cs typeface="Century Gothic"/>
              </a:rPr>
              <a:t>Oracle</a:t>
            </a:r>
            <a:r>
              <a:rPr dirty="0" sz="1500" spc="-5">
                <a:latin typeface="Century Gothic"/>
                <a:cs typeface="Century Gothic"/>
              </a:rPr>
              <a:t> software.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52241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IT</a:t>
            </a:r>
            <a:r>
              <a:rPr dirty="0" spc="-20"/>
              <a:t> </a:t>
            </a:r>
            <a:r>
              <a:rPr dirty="0"/>
              <a:t>Professional</a:t>
            </a:r>
            <a:r>
              <a:rPr dirty="0" spc="-60"/>
              <a:t> </a:t>
            </a:r>
            <a:r>
              <a:rPr dirty="0" spc="-5"/>
              <a:t>Malpractice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808" y="1571336"/>
            <a:ext cx="10398125" cy="43256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241300" marR="191135" indent="-228600">
              <a:lnSpc>
                <a:spcPct val="148400"/>
              </a:lnSpc>
              <a:spcBef>
                <a:spcPts val="17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breach</a:t>
            </a:r>
            <a:r>
              <a:rPr dirty="0" sz="1700" spc="-1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of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the</a:t>
            </a:r>
            <a:r>
              <a:rPr dirty="0" sz="1700" spc="-5" b="1">
                <a:latin typeface="Century Gothic"/>
                <a:cs typeface="Century Gothic"/>
              </a:rPr>
              <a:t> duty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of care </a:t>
            </a:r>
            <a:r>
              <a:rPr dirty="0" sz="1700">
                <a:latin typeface="Century Gothic"/>
                <a:cs typeface="Century Gothic"/>
              </a:rPr>
              <a:t>is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failure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act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reasonable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person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would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act.</a:t>
            </a:r>
            <a:r>
              <a:rPr dirty="0" sz="1700" spc="6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breach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 </a:t>
            </a:r>
            <a:r>
              <a:rPr dirty="0" sz="1600" spc="-4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duty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might consist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of:</a:t>
            </a:r>
            <a:endParaRPr sz="16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38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400">
                <a:latin typeface="Century Gothic"/>
                <a:cs typeface="Century Gothic"/>
              </a:rPr>
              <a:t>an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action,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such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as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throwing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lit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cigarette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into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 fireworks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factory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causing </a:t>
            </a:r>
            <a:r>
              <a:rPr dirty="0" sz="1400">
                <a:latin typeface="Century Gothic"/>
                <a:cs typeface="Century Gothic"/>
              </a:rPr>
              <a:t>an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explosion,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or</a:t>
            </a:r>
            <a:endParaRPr sz="1400">
              <a:latin typeface="Century Gothic"/>
              <a:cs typeface="Century Gothic"/>
            </a:endParaRPr>
          </a:p>
          <a:p>
            <a:pPr lvl="1" marL="697865" marR="499745" indent="-228600">
              <a:lnSpc>
                <a:spcPct val="150000"/>
              </a:lnSpc>
              <a:spcBef>
                <a:spcPts val="509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failure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act when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there</a:t>
            </a:r>
            <a:r>
              <a:rPr dirty="0" sz="1400" spc="2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is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duty</a:t>
            </a:r>
            <a:r>
              <a:rPr dirty="0" sz="1400" spc="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do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5">
                <a:latin typeface="Century Gothic"/>
                <a:cs typeface="Century Gothic"/>
              </a:rPr>
              <a:t>so—for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example,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police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officer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not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protecting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citizen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from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 </a:t>
            </a:r>
            <a:r>
              <a:rPr dirty="0" sz="1400" spc="-37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attacker</a:t>
            </a:r>
            <a:endParaRPr sz="1400">
              <a:latin typeface="Century Gothic"/>
              <a:cs typeface="Century Gothic"/>
            </a:endParaRPr>
          </a:p>
          <a:p>
            <a:pPr marL="241300" marR="5080" indent="-228600">
              <a:lnSpc>
                <a:spcPct val="150100"/>
              </a:lnSpc>
              <a:spcBef>
                <a:spcPts val="95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latin typeface="Century Gothic"/>
                <a:cs typeface="Century Gothic"/>
              </a:rPr>
              <a:t>Professionals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who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breach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duty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of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care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are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liable</a:t>
            </a:r>
            <a:r>
              <a:rPr dirty="0" sz="1600" spc="-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for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injuries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that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their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negligence</a:t>
            </a:r>
            <a:r>
              <a:rPr dirty="0" sz="1600" spc="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causes.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This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liability </a:t>
            </a:r>
            <a:r>
              <a:rPr dirty="0" sz="1600" spc="-4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is commonly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referred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as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 b="1">
                <a:latin typeface="Century Gothic"/>
                <a:cs typeface="Century Gothic"/>
              </a:rPr>
              <a:t>professional</a:t>
            </a:r>
            <a:r>
              <a:rPr dirty="0" sz="1600" spc="20" b="1">
                <a:latin typeface="Century Gothic"/>
                <a:cs typeface="Century Gothic"/>
              </a:rPr>
              <a:t> </a:t>
            </a:r>
            <a:r>
              <a:rPr dirty="0" sz="1600" spc="-5" b="1">
                <a:latin typeface="Century Gothic"/>
                <a:cs typeface="Century Gothic"/>
              </a:rPr>
              <a:t>malpractice.</a:t>
            </a:r>
            <a:endParaRPr sz="1600">
              <a:latin typeface="Century Gothic"/>
              <a:cs typeface="Century Gothic"/>
            </a:endParaRPr>
          </a:p>
          <a:p>
            <a:pPr lvl="1" marL="697865" marR="138430" indent="-228600">
              <a:lnSpc>
                <a:spcPct val="150000"/>
              </a:lnSpc>
              <a:spcBef>
                <a:spcPts val="49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 spc="-10">
                <a:latin typeface="Century Gothic"/>
                <a:cs typeface="Century Gothic"/>
              </a:rPr>
              <a:t>For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example,</a:t>
            </a:r>
            <a:r>
              <a:rPr dirty="0" sz="1600" spc="-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 Certified</a:t>
            </a:r>
            <a:r>
              <a:rPr dirty="0" sz="1600" spc="4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Public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Accountants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(CPA)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who</a:t>
            </a:r>
            <a:r>
              <a:rPr dirty="0" sz="1600" spc="35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fails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use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reasonable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care,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knowledge, </a:t>
            </a:r>
            <a:r>
              <a:rPr dirty="0" sz="1600" spc="-430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skill,</a:t>
            </a:r>
            <a:r>
              <a:rPr dirty="0" sz="1600" spc="-3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and</a:t>
            </a:r>
            <a:r>
              <a:rPr dirty="0" sz="160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judgment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when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auditing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 client’s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books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is </a:t>
            </a:r>
            <a:r>
              <a:rPr dirty="0" sz="1600">
                <a:latin typeface="Century Gothic"/>
                <a:cs typeface="Century Gothic"/>
              </a:rPr>
              <a:t>liable</a:t>
            </a:r>
            <a:r>
              <a:rPr dirty="0" sz="1600" spc="-2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for accounting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malpractice.</a:t>
            </a:r>
            <a:endParaRPr sz="16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146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Century Gothic"/>
                <a:cs typeface="Century Gothic"/>
              </a:rPr>
              <a:t>Professionals</a:t>
            </a:r>
            <a:r>
              <a:rPr dirty="0" sz="1600" spc="15">
                <a:latin typeface="Century Gothic"/>
                <a:cs typeface="Century Gothic"/>
              </a:rPr>
              <a:t> </a:t>
            </a:r>
            <a:r>
              <a:rPr dirty="0" sz="1600" spc="-15">
                <a:latin typeface="Century Gothic"/>
                <a:cs typeface="Century Gothic"/>
              </a:rPr>
              <a:t>who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breach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this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duty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are </a:t>
            </a:r>
            <a:r>
              <a:rPr dirty="0" sz="1600">
                <a:latin typeface="Century Gothic"/>
                <a:cs typeface="Century Gothic"/>
              </a:rPr>
              <a:t>liable</a:t>
            </a:r>
            <a:r>
              <a:rPr dirty="0" sz="1600" spc="-45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their</a:t>
            </a:r>
            <a:r>
              <a:rPr dirty="0" sz="1600" spc="30">
                <a:latin typeface="Century Gothic"/>
                <a:cs typeface="Century Gothic"/>
              </a:rPr>
              <a:t> </a:t>
            </a:r>
            <a:r>
              <a:rPr dirty="0" sz="1600" spc="-10">
                <a:latin typeface="Century Gothic"/>
                <a:cs typeface="Century Gothic"/>
              </a:rPr>
              <a:t>patients</a:t>
            </a:r>
            <a:r>
              <a:rPr dirty="0" sz="1600" spc="2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or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clients,</a:t>
            </a:r>
            <a:r>
              <a:rPr dirty="0" sz="1600" spc="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and</a:t>
            </a:r>
            <a:r>
              <a:rPr dirty="0" sz="1600" spc="-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possibly </a:t>
            </a:r>
            <a:r>
              <a:rPr dirty="0" sz="1600" spc="-10">
                <a:latin typeface="Century Gothic"/>
                <a:cs typeface="Century Gothic"/>
              </a:rPr>
              <a:t>to</a:t>
            </a:r>
            <a:r>
              <a:rPr dirty="0" sz="1600" spc="1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some third</a:t>
            </a:r>
            <a:endParaRPr sz="1600">
              <a:latin typeface="Century Gothic"/>
              <a:cs typeface="Century Gothic"/>
            </a:endParaRPr>
          </a:p>
          <a:p>
            <a:pPr marL="697865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latin typeface="Century Gothic"/>
                <a:cs typeface="Century Gothic"/>
              </a:rPr>
              <a:t>parties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65957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dirty="0" spc="-5"/>
              <a:t> Ethical Issues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5"/>
              <a:t>IT </a:t>
            </a:r>
            <a:r>
              <a:rPr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852675"/>
            <a:ext cx="9365615" cy="3349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900" spc="-10">
                <a:latin typeface="Century Gothic"/>
                <a:cs typeface="Century Gothic"/>
              </a:rPr>
              <a:t>Software</a:t>
            </a:r>
            <a:r>
              <a:rPr dirty="0" sz="1900" spc="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piracy</a:t>
            </a:r>
            <a:endParaRPr sz="1900">
              <a:latin typeface="Century Gothic"/>
              <a:cs typeface="Century Gothic"/>
            </a:endParaRPr>
          </a:p>
          <a:p>
            <a:pPr lvl="1" marL="698500" marR="474345" indent="-228600">
              <a:lnSpc>
                <a:spcPct val="140000"/>
              </a:lnSpc>
              <a:spcBef>
                <a:spcPts val="53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700" spc="-5">
                <a:latin typeface="Century Gothic"/>
                <a:cs typeface="Century Gothic"/>
              </a:rPr>
              <a:t>Popularity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of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5">
                <a:latin typeface="Century Gothic"/>
                <a:cs typeface="Century Gothic"/>
              </a:rPr>
              <a:t> Android</a:t>
            </a:r>
            <a:r>
              <a:rPr dirty="0" sz="1700" spc="-5">
                <a:latin typeface="Century Gothic"/>
                <a:cs typeface="Century Gothic"/>
              </a:rPr>
              <a:t> smartphone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operating</a:t>
            </a:r>
            <a:r>
              <a:rPr dirty="0" sz="1700" spc="-5">
                <a:latin typeface="Century Gothic"/>
                <a:cs typeface="Century Gothic"/>
              </a:rPr>
              <a:t> system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has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contributed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 spc="-45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software piracy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problem</a:t>
            </a:r>
            <a:endParaRPr sz="17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14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700" spc="-5">
                <a:latin typeface="Century Gothic"/>
                <a:cs typeface="Century Gothic"/>
              </a:rPr>
              <a:t>Some </a:t>
            </a:r>
            <a:r>
              <a:rPr dirty="0" sz="1700" spc="15">
                <a:latin typeface="Century Gothic"/>
                <a:cs typeface="Century Gothic"/>
              </a:rPr>
              <a:t>IT </a:t>
            </a:r>
            <a:r>
              <a:rPr dirty="0" sz="1700">
                <a:latin typeface="Century Gothic"/>
                <a:cs typeface="Century Gothic"/>
              </a:rPr>
              <a:t>end users </a:t>
            </a:r>
            <a:r>
              <a:rPr dirty="0" sz="1700" spc="5">
                <a:latin typeface="Century Gothic"/>
                <a:cs typeface="Century Gothic"/>
              </a:rPr>
              <a:t>have </a:t>
            </a:r>
            <a:r>
              <a:rPr dirty="0" sz="1700">
                <a:latin typeface="Century Gothic"/>
                <a:cs typeface="Century Gothic"/>
              </a:rPr>
              <a:t>figured out how </a:t>
            </a:r>
            <a:r>
              <a:rPr dirty="0" sz="1700" spc="-10">
                <a:latin typeface="Century Gothic"/>
                <a:cs typeface="Century Gothic"/>
              </a:rPr>
              <a:t>to </a:t>
            </a:r>
            <a:r>
              <a:rPr dirty="0" sz="1700">
                <a:latin typeface="Century Gothic"/>
                <a:cs typeface="Century Gothic"/>
              </a:rPr>
              <a:t>download </a:t>
            </a:r>
            <a:r>
              <a:rPr dirty="0" sz="1700" spc="-5">
                <a:latin typeface="Century Gothic"/>
                <a:cs typeface="Century Gothic"/>
              </a:rPr>
              <a:t>applications </a:t>
            </a:r>
            <a:r>
              <a:rPr dirty="0" sz="1700">
                <a:latin typeface="Century Gothic"/>
                <a:cs typeface="Century Gothic"/>
              </a:rPr>
              <a:t>from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>
                <a:latin typeface="Century Gothic"/>
                <a:cs typeface="Century Gothic"/>
              </a:rPr>
              <a:t> Android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Market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-15">
                <a:latin typeface="Century Gothic"/>
                <a:cs typeface="Century Gothic"/>
              </a:rPr>
              <a:t>Web</a:t>
            </a:r>
            <a:r>
              <a:rPr dirty="0" sz="1700" spc="4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site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without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paying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for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them,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and</a:t>
            </a:r>
            <a:r>
              <a:rPr dirty="0" sz="1700" spc="-5">
                <a:latin typeface="Century Gothic"/>
                <a:cs typeface="Century Gothic"/>
              </a:rPr>
              <a:t> then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use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software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or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sell </a:t>
            </a:r>
            <a:r>
              <a:rPr dirty="0" sz="1700" spc="-45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it </a:t>
            </a:r>
            <a:r>
              <a:rPr dirty="0" sz="1700" spc="-10">
                <a:latin typeface="Century Gothic"/>
                <a:cs typeface="Century Gothic"/>
              </a:rPr>
              <a:t>to </a:t>
            </a:r>
            <a:r>
              <a:rPr dirty="0" sz="1700" spc="-5">
                <a:latin typeface="Century Gothic"/>
                <a:cs typeface="Century Gothic"/>
              </a:rPr>
              <a:t>others. One </a:t>
            </a:r>
            <a:r>
              <a:rPr dirty="0" sz="1700">
                <a:latin typeface="Century Gothic"/>
                <a:cs typeface="Century Gothic"/>
              </a:rPr>
              <a:t>legitimate </a:t>
            </a:r>
            <a:r>
              <a:rPr dirty="0" sz="1700" spc="5">
                <a:latin typeface="Century Gothic"/>
                <a:cs typeface="Century Gothic"/>
              </a:rPr>
              <a:t>Android </a:t>
            </a:r>
            <a:r>
              <a:rPr dirty="0" sz="1700" spc="-5">
                <a:latin typeface="Century Gothic"/>
                <a:cs typeface="Century Gothic"/>
              </a:rPr>
              <a:t>application developer </a:t>
            </a:r>
            <a:r>
              <a:rPr dirty="0" sz="1700">
                <a:latin typeface="Century Gothic"/>
                <a:cs typeface="Century Gothic"/>
              </a:rPr>
              <a:t>complained </a:t>
            </a:r>
            <a:r>
              <a:rPr dirty="0" sz="1700" spc="-5">
                <a:latin typeface="Century Gothic"/>
                <a:cs typeface="Century Gothic"/>
              </a:rPr>
              <a:t>that </a:t>
            </a:r>
            <a:r>
              <a:rPr dirty="0" sz="1700">
                <a:latin typeface="Century Gothic"/>
                <a:cs typeface="Century Gothic"/>
              </a:rPr>
              <a:t>his first </a:t>
            </a:r>
            <a:r>
              <a:rPr dirty="0" sz="1700" spc="-459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application was </a:t>
            </a:r>
            <a:r>
              <a:rPr dirty="0" sz="1700">
                <a:latin typeface="Century Gothic"/>
                <a:cs typeface="Century Gothic"/>
              </a:rPr>
              <a:t>pirated within a </a:t>
            </a:r>
            <a:r>
              <a:rPr dirty="0" sz="1700" spc="-5">
                <a:latin typeface="Century Gothic"/>
                <a:cs typeface="Century Gothic"/>
              </a:rPr>
              <a:t>month and that the </a:t>
            </a:r>
            <a:r>
              <a:rPr dirty="0" sz="1700">
                <a:latin typeface="Century Gothic"/>
                <a:cs typeface="Century Gothic"/>
              </a:rPr>
              <a:t>number of downloads from 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pirate’s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site were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greater </a:t>
            </a:r>
            <a:r>
              <a:rPr dirty="0" sz="1700" spc="-5">
                <a:latin typeface="Century Gothic"/>
                <a:cs typeface="Century Gothic"/>
              </a:rPr>
              <a:t>than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his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own.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Professional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developers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become 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discouraged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as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they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watch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their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sales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sink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while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pirates’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sales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rocket.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65957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dirty="0" spc="-5"/>
              <a:t> Ethical Issues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5"/>
              <a:t>IT </a:t>
            </a:r>
            <a:r>
              <a:rPr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899920"/>
            <a:ext cx="9391650" cy="34023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Inappropriate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computing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resources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85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Erode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worker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productivity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5">
                <a:latin typeface="Century Gothic"/>
                <a:cs typeface="Century Gothic"/>
              </a:rPr>
              <a:t>waste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time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79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>
                <a:latin typeface="Century Gothic"/>
                <a:cs typeface="Century Gothic"/>
              </a:rPr>
              <a:t>Could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lead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lawsuits</a:t>
            </a:r>
            <a:endParaRPr sz="18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Arial"/>
              <a:buChar char="•"/>
            </a:pPr>
            <a:endParaRPr sz="19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 spc="-5">
                <a:latin typeface="Century Gothic"/>
                <a:cs typeface="Century Gothic"/>
              </a:rPr>
              <a:t>Inappropriate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sharing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information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84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>
                <a:latin typeface="Century Gothic"/>
                <a:cs typeface="Century Gothic"/>
              </a:rPr>
              <a:t>Violation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5">
                <a:latin typeface="Century Gothic"/>
                <a:cs typeface="Century Gothic"/>
              </a:rPr>
              <a:t>someone’s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privacy,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if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its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private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ct val="1601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Potential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that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company</a:t>
            </a:r>
            <a:r>
              <a:rPr dirty="0" sz="1800">
                <a:latin typeface="Century Gothic"/>
                <a:cs typeface="Century Gothic"/>
              </a:rPr>
              <a:t> information</a:t>
            </a:r>
            <a:r>
              <a:rPr dirty="0" sz="1800" spc="-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could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fall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into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hands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competitors,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in </a:t>
            </a:r>
            <a:r>
              <a:rPr dirty="0" sz="1800" spc="-48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case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5">
                <a:latin typeface="Century Gothic"/>
                <a:cs typeface="Century Gothic"/>
              </a:rPr>
              <a:t>confidential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information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13722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Policies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9243" y="1656333"/>
            <a:ext cx="7727315" cy="4356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entury Gothic"/>
                <a:cs typeface="Century Gothic"/>
              </a:rPr>
              <a:t>Supporting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Ethical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Practices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of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b="1">
                <a:latin typeface="Century Gothic"/>
                <a:cs typeface="Century Gothic"/>
              </a:rPr>
              <a:t>IT </a:t>
            </a:r>
            <a:r>
              <a:rPr dirty="0" sz="2000" spc="-5" b="1">
                <a:latin typeface="Century Gothic"/>
                <a:cs typeface="Century Gothic"/>
              </a:rPr>
              <a:t>Users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 spc="-5" b="1">
                <a:latin typeface="Century Gothic"/>
                <a:cs typeface="Century Gothic"/>
              </a:rPr>
              <a:t>Policies</a:t>
            </a:r>
            <a:r>
              <a:rPr dirty="0" sz="2000" spc="-55" b="1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that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protect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against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abuses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help: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39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Set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forth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general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rights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and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responsibilities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all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users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7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Establish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boundaries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 </a:t>
            </a:r>
            <a:r>
              <a:rPr dirty="0" sz="1800" spc="-10">
                <a:latin typeface="Century Gothic"/>
                <a:cs typeface="Century Gothic"/>
              </a:rPr>
              <a:t>acceptable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behavior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Enable management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punish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violators</a:t>
            </a:r>
            <a:endParaRPr sz="18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966AC"/>
              </a:buClr>
              <a:buFont typeface="Arial"/>
              <a:buChar char="•"/>
            </a:pPr>
            <a:endParaRPr sz="175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Policy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 b="1">
                <a:latin typeface="Century Gothic"/>
                <a:cs typeface="Century Gothic"/>
              </a:rPr>
              <a:t>components</a:t>
            </a:r>
            <a:r>
              <a:rPr dirty="0" sz="2000" spc="-65" b="1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include: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3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Establishing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guidelines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for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use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company</a:t>
            </a:r>
            <a:r>
              <a:rPr dirty="0" sz="1800" spc="-10">
                <a:latin typeface="Century Gothic"/>
                <a:cs typeface="Century Gothic"/>
              </a:rPr>
              <a:t> software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8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>
                <a:latin typeface="Century Gothic"/>
                <a:cs typeface="Century Gothic"/>
              </a:rPr>
              <a:t>Defining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appropriate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use of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4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resources</a:t>
            </a:r>
            <a:endParaRPr sz="18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57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Structuring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information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systems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to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protect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data</a:t>
            </a:r>
            <a:r>
              <a:rPr dirty="0" sz="1800" spc="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information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Manager’s</a:t>
            </a:r>
            <a:r>
              <a:rPr dirty="0" spc="-40"/>
              <a:t> </a:t>
            </a:r>
            <a:r>
              <a:rPr dirty="0"/>
              <a:t>Checklist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5"/>
              <a:t> Establishing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15"/>
              <a:t> </a:t>
            </a:r>
            <a:r>
              <a:rPr dirty="0" spc="-5"/>
              <a:t>IT </a:t>
            </a:r>
            <a:r>
              <a:rPr dirty="0"/>
              <a:t>Usage </a:t>
            </a:r>
            <a:r>
              <a:rPr dirty="0" spc="-869"/>
              <a:t> </a:t>
            </a:r>
            <a:r>
              <a:rPr dirty="0"/>
              <a:t>Policy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532" y="2261616"/>
            <a:ext cx="8763000" cy="329183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6769100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-5"/>
              <a:t>Supporting </a:t>
            </a:r>
            <a:r>
              <a:rPr dirty="0"/>
              <a:t>the </a:t>
            </a:r>
            <a:r>
              <a:rPr dirty="0" spc="-5"/>
              <a:t>Ethical Practices </a:t>
            </a:r>
            <a:r>
              <a:rPr dirty="0"/>
              <a:t>of </a:t>
            </a:r>
            <a:r>
              <a:rPr dirty="0" spc="-875"/>
              <a:t> </a:t>
            </a:r>
            <a:r>
              <a:rPr dirty="0" spc="-5"/>
              <a:t>IT </a:t>
            </a:r>
            <a:r>
              <a:rPr dirty="0"/>
              <a:t>Users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064" y="1711451"/>
            <a:ext cx="731520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6769100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-5"/>
              <a:t>Supporting </a:t>
            </a:r>
            <a:r>
              <a:rPr dirty="0"/>
              <a:t>the </a:t>
            </a:r>
            <a:r>
              <a:rPr dirty="0" spc="-5"/>
              <a:t>Ethical Practices </a:t>
            </a:r>
            <a:r>
              <a:rPr dirty="0"/>
              <a:t>of </a:t>
            </a:r>
            <a:r>
              <a:rPr dirty="0" spc="-875"/>
              <a:t> </a:t>
            </a:r>
            <a:r>
              <a:rPr dirty="0" spc="-5"/>
              <a:t>IT </a:t>
            </a:r>
            <a:r>
              <a:rPr dirty="0"/>
              <a:t>Users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932" y="2642616"/>
            <a:ext cx="899160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19" y="924306"/>
            <a:ext cx="6149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20">
                <a:latin typeface="Times New Roman"/>
                <a:cs typeface="Times New Roman"/>
              </a:rPr>
              <a:t>ةيدوعسلا</a:t>
            </a:r>
            <a:r>
              <a:rPr dirty="0" spc="10">
                <a:latin typeface="Times New Roman"/>
                <a:cs typeface="Times New Roman"/>
              </a:rPr>
              <a:t> </a:t>
            </a:r>
            <a:r>
              <a:rPr dirty="0" spc="-560">
                <a:latin typeface="Times New Roman"/>
                <a:cs typeface="Times New Roman"/>
              </a:rPr>
              <a:t>ةيبرعلا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275">
                <a:latin typeface="Times New Roman"/>
                <a:cs typeface="Times New Roman"/>
              </a:rPr>
              <a:t>ةكلمملا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915">
                <a:latin typeface="Times New Roman"/>
                <a:cs typeface="Times New Roman"/>
              </a:rPr>
              <a:t>يف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نهملا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ةلوازم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90">
                <a:latin typeface="Times New Roman"/>
                <a:cs typeface="Times New Roman"/>
              </a:rPr>
              <a:t>ةمظنا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0066" y="2128820"/>
            <a:ext cx="9368155" cy="29718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1100" spc="-165">
                <a:latin typeface="Arial"/>
                <a:cs typeface="Arial"/>
              </a:rPr>
              <a:t>ةيحصلا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نهملا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ةلوازم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ماظن</a:t>
            </a:r>
            <a:r>
              <a:rPr dirty="0" sz="1100" spc="170">
                <a:latin typeface="Arial"/>
                <a:cs typeface="Arial"/>
              </a:rPr>
              <a:t>  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algn="r" marR="462280">
              <a:lnSpc>
                <a:spcPct val="100000"/>
              </a:lnSpc>
              <a:spcBef>
                <a:spcPts val="505"/>
              </a:spcBef>
              <a:tabLst>
                <a:tab pos="3971290" algn="l"/>
              </a:tabLst>
            </a:pPr>
            <a:r>
              <a:rPr dirty="0" u="sng" sz="10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2"/>
              </a:rPr>
              <a:t>http://nshr.org.sa/wp-content/uploads/2013/10/529_PDF1.pdf</a:t>
            </a:r>
            <a:r>
              <a:rPr dirty="0" sz="1000" spc="-5">
                <a:solidFill>
                  <a:srgbClr val="9353C3"/>
                </a:solidFill>
                <a:latin typeface="Century Gothic"/>
                <a:cs typeface="Century Gothic"/>
                <a:hlinkClick r:id="rId2"/>
              </a:rPr>
              <a:t>	</a:t>
            </a:r>
            <a:r>
              <a:rPr dirty="0" sz="1000" spc="-5">
                <a:solidFill>
                  <a:srgbClr val="4966AC"/>
                </a:solidFill>
                <a:latin typeface="Arial"/>
                <a:cs typeface="Arial"/>
                <a:hlinkClick r:id="rId2"/>
              </a:rPr>
              <a:t>•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94"/>
              </a:spcBef>
            </a:pPr>
            <a:r>
              <a:rPr dirty="0" sz="1100" spc="-150">
                <a:latin typeface="Arial"/>
                <a:cs typeface="Arial"/>
              </a:rPr>
              <a:t>ةيسدنهلا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نهملا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ةلوازم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ماظن</a:t>
            </a:r>
            <a:r>
              <a:rPr dirty="0" sz="1100" spc="165">
                <a:latin typeface="Arial"/>
                <a:cs typeface="Arial"/>
              </a:rPr>
              <a:t>  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algn="r" marR="462280">
              <a:lnSpc>
                <a:spcPct val="100000"/>
              </a:lnSpc>
              <a:spcBef>
                <a:spcPts val="509"/>
              </a:spcBef>
            </a:pPr>
            <a:r>
              <a:rPr dirty="0" sz="1000" spc="-140">
                <a:latin typeface="Arial"/>
                <a:cs typeface="Arial"/>
              </a:rPr>
              <a:t>ةيسدنهلا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نهملا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ةلوازمل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ماظن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265">
                <a:latin typeface="Arial"/>
                <a:cs typeface="Arial"/>
              </a:rPr>
              <a:t>عيرشتل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ةسارد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30">
                <a:latin typeface="Arial"/>
                <a:cs typeface="Arial"/>
              </a:rPr>
              <a:t>ىلع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35">
                <a:latin typeface="Arial"/>
                <a:cs typeface="Arial"/>
              </a:rPr>
              <a:t>قفاو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2013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90">
                <a:latin typeface="Arial"/>
                <a:cs typeface="Arial"/>
              </a:rPr>
              <a:t>يف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5">
                <a:latin typeface="Arial"/>
                <a:cs typeface="Arial"/>
              </a:rPr>
              <a:t>ىروشلا</a:t>
            </a:r>
            <a:r>
              <a:rPr dirty="0" sz="1000" spc="85">
                <a:latin typeface="Arial"/>
                <a:cs typeface="Arial"/>
              </a:rPr>
              <a:t>   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algn="r" marR="462280">
              <a:lnSpc>
                <a:spcPct val="100000"/>
              </a:lnSpc>
              <a:spcBef>
                <a:spcPts val="490"/>
              </a:spcBef>
            </a:pPr>
            <a:r>
              <a:rPr dirty="0" sz="1000" spc="-10">
                <a:latin typeface="Arial"/>
                <a:cs typeface="Arial"/>
              </a:rPr>
              <a:t>2015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160">
                <a:latin typeface="Arial"/>
                <a:cs typeface="Arial"/>
              </a:rPr>
              <a:t>نيسدنهملل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135">
                <a:latin typeface="Arial"/>
                <a:cs typeface="Arial"/>
              </a:rPr>
              <a:t>ةيدوعسلا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150">
                <a:latin typeface="Arial"/>
                <a:cs typeface="Arial"/>
              </a:rPr>
              <a:t>ةئيهلا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–</a:t>
            </a:r>
            <a:r>
              <a:rPr dirty="0" sz="1000" spc="55">
                <a:latin typeface="Century Gothic"/>
                <a:cs typeface="Century Gothic"/>
              </a:rPr>
              <a:t> </a:t>
            </a:r>
            <a:r>
              <a:rPr dirty="0" sz="1000" spc="-195">
                <a:latin typeface="Arial"/>
                <a:cs typeface="Arial"/>
              </a:rPr>
              <a:t>عساتلا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عامتجلاا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رضحم</a:t>
            </a:r>
            <a:r>
              <a:rPr dirty="0" sz="1000" spc="210">
                <a:latin typeface="Arial"/>
                <a:cs typeface="Arial"/>
              </a:rPr>
              <a:t>  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spcBef>
                <a:spcPts val="515"/>
              </a:spcBef>
              <a:tabLst>
                <a:tab pos="8852535" algn="l"/>
              </a:tabLst>
            </a:pPr>
            <a:r>
              <a:rPr dirty="0" u="sng" sz="10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</a:rPr>
              <a:t>https://</a:t>
            </a:r>
            <a:r>
              <a:rPr dirty="0" u="sng" sz="10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3"/>
              </a:rPr>
              <a:t>www.google.com.sa/url?sa=t&amp;rct=j&amp;q=&amp;esrc=s&amp;source=web&amp;cd=1&amp;cad=rja&amp;uact=8&amp;ved=0ahUKEwjl1obHt8vPAhVJ0RQKHYytCTsQF</a:t>
            </a:r>
            <a:r>
              <a:rPr dirty="0" sz="1000" spc="-5">
                <a:solidFill>
                  <a:srgbClr val="9353C3"/>
                </a:solidFill>
                <a:latin typeface="Century Gothic"/>
                <a:cs typeface="Century Gothic"/>
              </a:rPr>
              <a:t>	</a:t>
            </a:r>
            <a:r>
              <a:rPr dirty="0" sz="1000" spc="-5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382905">
              <a:lnSpc>
                <a:spcPts val="1195"/>
              </a:lnSpc>
            </a:pPr>
            <a:r>
              <a:rPr dirty="0" u="sng" sz="10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</a:rPr>
              <a:t>ggcMAA&amp;url=https%3A%2F%2Fwww.saudieng.sa%2FAdmin%2FBoardMeeting%2Fr02.pdf&amp;usg=AFQjCNGIa8jliptW5XEQ-d-uWTKN9yLPGA</a:t>
            </a:r>
            <a:endParaRPr sz="1000">
              <a:latin typeface="Century Gothic"/>
              <a:cs typeface="Century Gothic"/>
            </a:endParaRPr>
          </a:p>
          <a:p>
            <a:pPr algn="r" marR="5080">
              <a:lnSpc>
                <a:spcPct val="100000"/>
              </a:lnSpc>
              <a:spcBef>
                <a:spcPts val="994"/>
              </a:spcBef>
            </a:pPr>
            <a:r>
              <a:rPr dirty="0" sz="1100" spc="-5">
                <a:latin typeface="Arial"/>
                <a:cs typeface="Arial"/>
              </a:rPr>
              <a:t>2015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25">
                <a:latin typeface="Arial"/>
                <a:cs typeface="Arial"/>
              </a:rPr>
              <a:t>ربمفون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60">
                <a:latin typeface="Arial"/>
                <a:cs typeface="Arial"/>
              </a:rPr>
              <a:t>ميلعتلا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ةنهم</a:t>
            </a:r>
            <a:r>
              <a:rPr dirty="0" sz="1100" spc="-30">
                <a:latin typeface="Arial"/>
                <a:cs typeface="Arial"/>
              </a:rPr>
              <a:t> ةلوازم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ماظن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رادصا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315">
                <a:latin typeface="Arial"/>
                <a:cs typeface="Arial"/>
              </a:rPr>
              <a:t>يف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25">
                <a:latin typeface="Arial"/>
                <a:cs typeface="Arial"/>
              </a:rPr>
              <a:t>عارسلااب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10">
                <a:latin typeface="Arial"/>
                <a:cs typeface="Arial"/>
              </a:rPr>
              <a:t>ىروشلا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بلاط</a:t>
            </a:r>
            <a:r>
              <a:rPr dirty="0" sz="1100" spc="170">
                <a:latin typeface="Arial"/>
                <a:cs typeface="Arial"/>
              </a:rPr>
              <a:t>  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005"/>
              </a:spcBef>
            </a:pPr>
            <a:r>
              <a:rPr dirty="0" sz="1100" spc="15">
                <a:latin typeface="Arial"/>
                <a:cs typeface="Arial"/>
              </a:rPr>
              <a:t>ـه22/7/1422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65">
                <a:latin typeface="Arial"/>
                <a:cs typeface="Arial"/>
              </a:rPr>
              <a:t>خيراتو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)38/م(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14">
                <a:latin typeface="Arial"/>
                <a:cs typeface="Arial"/>
              </a:rPr>
              <a:t>مقر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0">
                <a:latin typeface="Arial"/>
                <a:cs typeface="Arial"/>
              </a:rPr>
              <a:t>يكلملا  </a:t>
            </a:r>
            <a:r>
              <a:rPr dirty="0" sz="1100" spc="-135">
                <a:latin typeface="Arial"/>
                <a:cs typeface="Arial"/>
              </a:rPr>
              <a:t>موسرملاب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ردص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ةاماحملا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ةنهم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ةلوازم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ماظن</a:t>
            </a:r>
            <a:r>
              <a:rPr dirty="0" sz="1100" spc="165">
                <a:latin typeface="Arial"/>
                <a:cs typeface="Arial"/>
              </a:rPr>
              <a:t>  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algn="r" marR="462280">
              <a:lnSpc>
                <a:spcPct val="100000"/>
              </a:lnSpc>
              <a:spcBef>
                <a:spcPts val="515"/>
              </a:spcBef>
              <a:tabLst>
                <a:tab pos="5562600" algn="l"/>
              </a:tabLst>
            </a:pPr>
            <a:r>
              <a:rPr dirty="0" u="sng" sz="1000" spc="-5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entury Gothic"/>
                <a:cs typeface="Century Gothic"/>
                <a:hlinkClick r:id="rId4"/>
              </a:rPr>
              <a:t>https://www.moj.gov.sa/ar-sa/ministry/management/legalProf/Pages/legalSystem.aspx</a:t>
            </a:r>
            <a:r>
              <a:rPr dirty="0" sz="1000" spc="-5">
                <a:solidFill>
                  <a:srgbClr val="9353C3"/>
                </a:solidFill>
                <a:latin typeface="Century Gothic"/>
                <a:cs typeface="Century Gothic"/>
                <a:hlinkClick r:id="rId4"/>
              </a:rPr>
              <a:t>	</a:t>
            </a:r>
            <a:r>
              <a:rPr dirty="0" sz="1000" spc="-5">
                <a:solidFill>
                  <a:srgbClr val="4966AC"/>
                </a:solidFill>
                <a:latin typeface="Arial"/>
                <a:cs typeface="Arial"/>
                <a:hlinkClick r:id="rId4"/>
              </a:rPr>
              <a:t>•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90"/>
              </a:spcBef>
            </a:pPr>
            <a:r>
              <a:rPr dirty="0" sz="1100" spc="-35">
                <a:latin typeface="Arial"/>
                <a:cs typeface="Arial"/>
              </a:rPr>
              <a:t>ندرلأا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5">
                <a:latin typeface="Arial"/>
                <a:cs typeface="Arial"/>
              </a:rPr>
              <a:t>لثم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لودلا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229">
                <a:latin typeface="Arial"/>
                <a:cs typeface="Arial"/>
              </a:rPr>
              <a:t>ضعب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315">
                <a:latin typeface="Arial"/>
                <a:cs typeface="Arial"/>
              </a:rPr>
              <a:t>يف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Century Gothic"/>
                <a:cs typeface="Century Gothic"/>
              </a:rPr>
              <a:t>–</a:t>
            </a:r>
            <a:r>
              <a:rPr dirty="0" sz="1100" spc="-15">
                <a:latin typeface="Century Gothic"/>
                <a:cs typeface="Century Gothic"/>
              </a:rPr>
              <a:t> </a:t>
            </a:r>
            <a:r>
              <a:rPr dirty="0" sz="1100" spc="-130">
                <a:latin typeface="Arial"/>
                <a:cs typeface="Arial"/>
              </a:rPr>
              <a:t>ةبساحملا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ةنهم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ةلوازم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ماظن</a:t>
            </a:r>
            <a:r>
              <a:rPr dirty="0" sz="1100" spc="170">
                <a:latin typeface="Arial"/>
                <a:cs typeface="Arial"/>
              </a:rPr>
              <a:t>  </a:t>
            </a:r>
            <a:r>
              <a:rPr dirty="0" sz="1100" spc="1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94"/>
              </a:spcBef>
            </a:pPr>
            <a:r>
              <a:rPr dirty="0" sz="1100" spc="-105">
                <a:latin typeface="Arial"/>
                <a:cs typeface="Arial"/>
              </a:rPr>
              <a:t>ةلوؤسملا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60">
                <a:latin typeface="Arial"/>
                <a:cs typeface="Arial"/>
              </a:rPr>
              <a:t>يه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ءارزولا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65">
                <a:latin typeface="Arial"/>
                <a:cs typeface="Arial"/>
              </a:rPr>
              <a:t>سلجمب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30">
                <a:latin typeface="Arial"/>
                <a:cs typeface="Arial"/>
              </a:rPr>
              <a:t>ءاربخلا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50">
                <a:latin typeface="Arial"/>
                <a:cs typeface="Arial"/>
              </a:rPr>
              <a:t>ةئيه</a:t>
            </a:r>
            <a:r>
              <a:rPr dirty="0" sz="1100" spc="45">
                <a:latin typeface="Arial"/>
                <a:cs typeface="Arial"/>
              </a:rPr>
              <a:t>   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4966AC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4974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Compliance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1625" indent="-229235">
              <a:lnSpc>
                <a:spcPct val="10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dirty="0" u="none" spc="-10"/>
              <a:t>To</a:t>
            </a:r>
            <a:r>
              <a:rPr dirty="0" u="none"/>
              <a:t> </a:t>
            </a:r>
            <a:r>
              <a:rPr dirty="0" u="none" spc="-5"/>
              <a:t>be</a:t>
            </a:r>
            <a:r>
              <a:rPr dirty="0" u="none" spc="10"/>
              <a:t> in</a:t>
            </a:r>
            <a:r>
              <a:rPr dirty="0" u="none" spc="-20"/>
              <a:t> </a:t>
            </a:r>
            <a:r>
              <a:rPr dirty="0" u="none" spc="-5"/>
              <a:t>accordance</a:t>
            </a:r>
            <a:r>
              <a:rPr dirty="0" u="none" spc="5"/>
              <a:t> </a:t>
            </a:r>
            <a:r>
              <a:rPr dirty="0" u="none" spc="-10"/>
              <a:t>with</a:t>
            </a:r>
            <a:r>
              <a:rPr dirty="0" u="none" spc="35"/>
              <a:t> </a:t>
            </a:r>
            <a:r>
              <a:rPr dirty="0" u="none" spc="-5"/>
              <a:t>established</a:t>
            </a:r>
            <a:r>
              <a:rPr dirty="0" u="none" spc="40"/>
              <a:t> </a:t>
            </a:r>
            <a:r>
              <a:rPr dirty="0"/>
              <a:t>policies,</a:t>
            </a:r>
            <a:r>
              <a:rPr dirty="0" spc="-25"/>
              <a:t> </a:t>
            </a:r>
            <a:r>
              <a:rPr dirty="0"/>
              <a:t>guidelines,</a:t>
            </a:r>
            <a:r>
              <a:rPr dirty="0" spc="-10"/>
              <a:t> </a:t>
            </a:r>
            <a:r>
              <a:rPr dirty="0" spc="-5"/>
              <a:t>specifications,</a:t>
            </a:r>
            <a:r>
              <a:rPr dirty="0" spc="-25"/>
              <a:t> </a:t>
            </a:r>
            <a:r>
              <a:rPr dirty="0"/>
              <a:t>or</a:t>
            </a:r>
            <a:r>
              <a:rPr dirty="0" spc="-5"/>
              <a:t> </a:t>
            </a:r>
            <a:r>
              <a:rPr dirty="0"/>
              <a:t>legislation</a:t>
            </a:r>
          </a:p>
          <a:p>
            <a:pPr marL="301625" indent="-229235">
              <a:lnSpc>
                <a:spcPct val="100000"/>
              </a:lnSpc>
              <a:spcBef>
                <a:spcPts val="1645"/>
              </a:spcBef>
              <a:buClr>
                <a:srgbClr val="4966AC"/>
              </a:buClr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dirty="0" u="none" spc="-5"/>
              <a:t>Requires</a:t>
            </a:r>
            <a:r>
              <a:rPr dirty="0" u="none" spc="5"/>
              <a:t> </a:t>
            </a:r>
            <a:r>
              <a:rPr dirty="0" u="none" spc="-5"/>
              <a:t>an</a:t>
            </a:r>
            <a:r>
              <a:rPr dirty="0" u="none" spc="10"/>
              <a:t> </a:t>
            </a:r>
            <a:r>
              <a:rPr dirty="0" u="none"/>
              <a:t>individual</a:t>
            </a:r>
            <a:r>
              <a:rPr dirty="0" u="none" spc="-15"/>
              <a:t> </a:t>
            </a:r>
            <a:r>
              <a:rPr dirty="0" u="none" spc="-10"/>
              <a:t>to</a:t>
            </a:r>
            <a:r>
              <a:rPr dirty="0" u="none" spc="30"/>
              <a:t> </a:t>
            </a:r>
            <a:r>
              <a:rPr dirty="0" u="none" spc="-5"/>
              <a:t>behave</a:t>
            </a:r>
            <a:r>
              <a:rPr dirty="0" u="none"/>
              <a:t> </a:t>
            </a:r>
            <a:r>
              <a:rPr dirty="0" u="none" spc="10"/>
              <a:t>in</a:t>
            </a:r>
            <a:r>
              <a:rPr dirty="0" u="none" spc="-10"/>
              <a:t> </a:t>
            </a:r>
            <a:r>
              <a:rPr dirty="0" u="none" spc="-5"/>
              <a:t>accordance</a:t>
            </a:r>
            <a:r>
              <a:rPr dirty="0" u="none" spc="15"/>
              <a:t> </a:t>
            </a:r>
            <a:r>
              <a:rPr dirty="0" u="none" spc="-10"/>
              <a:t>with</a:t>
            </a:r>
            <a:r>
              <a:rPr dirty="0" u="none" spc="25"/>
              <a:t> </a:t>
            </a:r>
            <a:r>
              <a:rPr dirty="0" u="none"/>
              <a:t>legislation</a:t>
            </a:r>
            <a:r>
              <a:rPr dirty="0" u="none" spc="-5"/>
              <a:t> such</a:t>
            </a:r>
            <a:r>
              <a:rPr dirty="0" u="none" spc="10"/>
              <a:t> </a:t>
            </a:r>
            <a:r>
              <a:rPr dirty="0" u="none" spc="-5"/>
              <a:t>as</a:t>
            </a:r>
            <a:r>
              <a:rPr dirty="0" u="none" spc="10"/>
              <a:t> </a:t>
            </a:r>
            <a:r>
              <a:rPr dirty="0" u="none" spc="-10"/>
              <a:t>the</a:t>
            </a:r>
            <a:r>
              <a:rPr dirty="0" u="none" spc="35"/>
              <a:t> </a:t>
            </a:r>
            <a:r>
              <a:rPr dirty="0" u="none" spc="-10"/>
              <a:t>Sarbanes–</a:t>
            </a:r>
          </a:p>
          <a:p>
            <a:pPr marL="301625">
              <a:lnSpc>
                <a:spcPct val="100000"/>
              </a:lnSpc>
              <a:spcBef>
                <a:spcPts val="650"/>
              </a:spcBef>
            </a:pPr>
            <a:r>
              <a:rPr dirty="0" u="none" spc="-5"/>
              <a:t>Oxley</a:t>
            </a:r>
            <a:r>
              <a:rPr dirty="0" u="none" spc="-20"/>
              <a:t> </a:t>
            </a:r>
            <a:r>
              <a:rPr dirty="0" u="none" spc="5"/>
              <a:t>Act</a:t>
            </a:r>
            <a:r>
              <a:rPr dirty="0" u="none" spc="-30"/>
              <a:t> </a:t>
            </a:r>
            <a:r>
              <a:rPr dirty="0" u="none"/>
              <a:t>of</a:t>
            </a:r>
            <a:r>
              <a:rPr dirty="0" u="none" spc="-5"/>
              <a:t> 2002</a:t>
            </a:r>
            <a:r>
              <a:rPr dirty="0" u="none" spc="5"/>
              <a:t> </a:t>
            </a:r>
            <a:r>
              <a:rPr dirty="0" u="none"/>
              <a:t>for</a:t>
            </a:r>
            <a:r>
              <a:rPr dirty="0" u="none" spc="-25"/>
              <a:t> </a:t>
            </a:r>
            <a:r>
              <a:rPr dirty="0" u="none" spc="-5"/>
              <a:t>accounting</a:t>
            </a:r>
          </a:p>
          <a:p>
            <a:pPr marL="301625" indent="-229235">
              <a:lnSpc>
                <a:spcPct val="100000"/>
              </a:lnSpc>
              <a:spcBef>
                <a:spcPts val="1639"/>
              </a:spcBef>
              <a:buClr>
                <a:srgbClr val="4966AC"/>
              </a:buClr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dirty="0" u="none"/>
              <a:t>Failure</a:t>
            </a:r>
            <a:r>
              <a:rPr dirty="0" u="none" spc="-30"/>
              <a:t> </a:t>
            </a:r>
            <a:r>
              <a:rPr dirty="0" u="none" spc="-10"/>
              <a:t>to</a:t>
            </a:r>
            <a:r>
              <a:rPr dirty="0" u="none" spc="15"/>
              <a:t> </a:t>
            </a:r>
            <a:r>
              <a:rPr dirty="0" u="none" spc="-5"/>
              <a:t>be</a:t>
            </a:r>
            <a:r>
              <a:rPr dirty="0" u="none" spc="10"/>
              <a:t> in</a:t>
            </a:r>
            <a:r>
              <a:rPr dirty="0" u="none" spc="-20"/>
              <a:t> </a:t>
            </a:r>
            <a:r>
              <a:rPr dirty="0" u="none"/>
              <a:t>compliance</a:t>
            </a:r>
            <a:r>
              <a:rPr dirty="0" u="none" spc="-20"/>
              <a:t> </a:t>
            </a:r>
            <a:r>
              <a:rPr dirty="0" u="none" spc="-10"/>
              <a:t>with</a:t>
            </a:r>
            <a:r>
              <a:rPr dirty="0" u="none" spc="35"/>
              <a:t> </a:t>
            </a:r>
            <a:r>
              <a:rPr dirty="0" u="none"/>
              <a:t>legislation</a:t>
            </a:r>
            <a:r>
              <a:rPr dirty="0" u="none" spc="-25"/>
              <a:t> </a:t>
            </a:r>
            <a:r>
              <a:rPr dirty="0" u="none" spc="-5"/>
              <a:t>can</a:t>
            </a:r>
            <a:r>
              <a:rPr dirty="0" u="none"/>
              <a:t> </a:t>
            </a:r>
            <a:r>
              <a:rPr dirty="0" u="none" spc="-5"/>
              <a:t>lead</a:t>
            </a:r>
            <a:r>
              <a:rPr dirty="0" u="none" spc="10"/>
              <a:t> </a:t>
            </a:r>
            <a:r>
              <a:rPr dirty="0" u="none" spc="-10"/>
              <a:t>to</a:t>
            </a:r>
            <a:r>
              <a:rPr dirty="0" u="none" spc="5"/>
              <a:t> </a:t>
            </a:r>
            <a:r>
              <a:rPr dirty="0" u="none" spc="-10"/>
              <a:t>lawsuits</a:t>
            </a:r>
            <a:r>
              <a:rPr dirty="0" u="none" spc="40"/>
              <a:t> </a:t>
            </a:r>
            <a:r>
              <a:rPr dirty="0" u="none"/>
              <a:t>or</a:t>
            </a:r>
            <a:r>
              <a:rPr dirty="0" u="none" spc="-10"/>
              <a:t> </a:t>
            </a:r>
            <a:r>
              <a:rPr dirty="0" u="none" spc="-5"/>
              <a:t>government</a:t>
            </a:r>
            <a:r>
              <a:rPr dirty="0" u="none" spc="20"/>
              <a:t> </a:t>
            </a:r>
            <a:r>
              <a:rPr dirty="0" u="none"/>
              <a:t>fines</a:t>
            </a:r>
          </a:p>
          <a:p>
            <a:pPr marL="301625" indent="-229235">
              <a:lnSpc>
                <a:spcPct val="100000"/>
              </a:lnSpc>
              <a:spcBef>
                <a:spcPts val="1660"/>
              </a:spcBef>
              <a:buClr>
                <a:srgbClr val="4966AC"/>
              </a:buClr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dirty="0" u="none" spc="-10"/>
              <a:t>To</a:t>
            </a:r>
            <a:r>
              <a:rPr dirty="0" u="none" spc="-15"/>
              <a:t> </a:t>
            </a:r>
            <a:r>
              <a:rPr dirty="0" u="none" spc="-5"/>
              <a:t>ensure</a:t>
            </a:r>
            <a:r>
              <a:rPr dirty="0" u="none" spc="15"/>
              <a:t> </a:t>
            </a:r>
            <a:r>
              <a:rPr dirty="0" u="none"/>
              <a:t>compliance,</a:t>
            </a:r>
            <a:r>
              <a:rPr dirty="0" u="none" spc="-35"/>
              <a:t> </a:t>
            </a:r>
            <a:r>
              <a:rPr dirty="0" u="none" spc="-5"/>
              <a:t>companies:</a:t>
            </a:r>
          </a:p>
          <a:p>
            <a:pPr lvl="1" marL="758825" indent="-229235">
              <a:lnSpc>
                <a:spcPct val="100000"/>
              </a:lnSpc>
              <a:spcBef>
                <a:spcPts val="1075"/>
              </a:spcBef>
              <a:buClr>
                <a:srgbClr val="4966AC"/>
              </a:buClr>
              <a:buFont typeface="Arial"/>
              <a:buChar char="•"/>
              <a:tabLst>
                <a:tab pos="758825" algn="l"/>
                <a:tab pos="760095" algn="l"/>
              </a:tabLst>
            </a:pPr>
            <a:r>
              <a:rPr dirty="0" sz="1400">
                <a:latin typeface="Century Gothic"/>
                <a:cs typeface="Century Gothic"/>
              </a:rPr>
              <a:t>Implement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software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>
                <a:latin typeface="Century Gothic"/>
                <a:cs typeface="Century Gothic"/>
              </a:rPr>
              <a:t> track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record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compliance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actions</a:t>
            </a:r>
            <a:endParaRPr sz="1400">
              <a:latin typeface="Century Gothic"/>
              <a:cs typeface="Century Gothic"/>
            </a:endParaRPr>
          </a:p>
          <a:p>
            <a:pPr lvl="1" marL="758825" indent="-229235">
              <a:lnSpc>
                <a:spcPct val="100000"/>
              </a:lnSpc>
              <a:spcBef>
                <a:spcPts val="1005"/>
              </a:spcBef>
              <a:buClr>
                <a:srgbClr val="4966AC"/>
              </a:buClr>
              <a:buFont typeface="Arial"/>
              <a:buChar char="•"/>
              <a:tabLst>
                <a:tab pos="758825" algn="l"/>
                <a:tab pos="760095" algn="l"/>
              </a:tabLst>
            </a:pPr>
            <a:r>
              <a:rPr dirty="0" sz="1400">
                <a:latin typeface="Century Gothic"/>
                <a:cs typeface="Century Gothic"/>
              </a:rPr>
              <a:t>Hire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management</a:t>
            </a:r>
            <a:r>
              <a:rPr dirty="0" sz="1400" spc="-2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consultants</a:t>
            </a:r>
            <a:r>
              <a:rPr dirty="0" sz="1400" spc="-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for</a:t>
            </a:r>
            <a:r>
              <a:rPr dirty="0" sz="1400" spc="-2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advice</a:t>
            </a:r>
            <a:r>
              <a:rPr dirty="0" sz="1400" spc="-4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and</a:t>
            </a:r>
            <a:r>
              <a:rPr dirty="0" sz="1400">
                <a:latin typeface="Century Gothic"/>
                <a:cs typeface="Century Gothic"/>
              </a:rPr>
              <a:t> training</a:t>
            </a:r>
            <a:endParaRPr sz="1400">
              <a:latin typeface="Century Gothic"/>
              <a:cs typeface="Century Gothic"/>
            </a:endParaRPr>
          </a:p>
          <a:p>
            <a:pPr lvl="1" marL="758825" indent="-229235">
              <a:lnSpc>
                <a:spcPct val="100000"/>
              </a:lnSpc>
              <a:spcBef>
                <a:spcPts val="1010"/>
              </a:spcBef>
              <a:buClr>
                <a:srgbClr val="4966AC"/>
              </a:buClr>
              <a:buFont typeface="Arial"/>
              <a:buChar char="•"/>
              <a:tabLst>
                <a:tab pos="758825" algn="l"/>
                <a:tab pos="760095" algn="l"/>
              </a:tabLst>
            </a:pPr>
            <a:r>
              <a:rPr dirty="0" sz="1400" spc="-5">
                <a:latin typeface="Century Gothic"/>
                <a:cs typeface="Century Gothic"/>
              </a:rPr>
              <a:t>Create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position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</a:t>
            </a:r>
            <a:r>
              <a:rPr dirty="0" sz="1400" spc="-1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chief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compliance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officer</a:t>
            </a:r>
            <a:r>
              <a:rPr dirty="0" sz="1400" spc="-3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(CCO),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to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deal</a:t>
            </a:r>
            <a:r>
              <a:rPr dirty="0" sz="1400" spc="10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with</a:t>
            </a:r>
            <a:r>
              <a:rPr dirty="0" sz="1400" spc="-30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the</a:t>
            </a:r>
            <a:r>
              <a:rPr dirty="0" sz="1400" spc="1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issues</a:t>
            </a:r>
            <a:r>
              <a:rPr dirty="0" sz="1400" spc="-45">
                <a:latin typeface="Century Gothic"/>
                <a:cs typeface="Century Gothic"/>
              </a:rPr>
              <a:t> </a:t>
            </a:r>
            <a:r>
              <a:rPr dirty="0" sz="1400">
                <a:latin typeface="Century Gothic"/>
                <a:cs typeface="Century Gothic"/>
              </a:rPr>
              <a:t>related</a:t>
            </a:r>
            <a:r>
              <a:rPr dirty="0" sz="1400" spc="-5">
                <a:latin typeface="Century Gothic"/>
                <a:cs typeface="Century Gothic"/>
              </a:rPr>
              <a:t> to</a:t>
            </a:r>
            <a:r>
              <a:rPr dirty="0" sz="1400" spc="5">
                <a:latin typeface="Century Gothic"/>
                <a:cs typeface="Century Gothic"/>
              </a:rPr>
              <a:t> </a:t>
            </a:r>
            <a:r>
              <a:rPr dirty="0" sz="1400" spc="-5">
                <a:latin typeface="Century Gothic"/>
                <a:cs typeface="Century Gothic"/>
              </a:rPr>
              <a:t>compliance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4974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972792"/>
            <a:ext cx="9307195" cy="336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 b="1">
                <a:latin typeface="Century Gothic"/>
                <a:cs typeface="Century Gothic"/>
              </a:rPr>
              <a:t>Audit </a:t>
            </a:r>
            <a:r>
              <a:rPr dirty="0" sz="2000" spc="-5" b="1">
                <a:latin typeface="Century Gothic"/>
                <a:cs typeface="Century Gothic"/>
              </a:rPr>
              <a:t>committee</a:t>
            </a:r>
            <a:r>
              <a:rPr dirty="0" sz="2000" spc="-5">
                <a:latin typeface="Century Gothic"/>
                <a:cs typeface="Century Gothic"/>
              </a:rPr>
              <a:t>: board </a:t>
            </a:r>
            <a:r>
              <a:rPr dirty="0" sz="2000">
                <a:latin typeface="Century Gothic"/>
                <a:cs typeface="Century Gothic"/>
              </a:rPr>
              <a:t>of directors </a:t>
            </a:r>
            <a:r>
              <a:rPr dirty="0" sz="2000" spc="-5">
                <a:latin typeface="Century Gothic"/>
                <a:cs typeface="Century Gothic"/>
              </a:rPr>
              <a:t>provides assistance </a:t>
            </a:r>
            <a:r>
              <a:rPr dirty="0" sz="2000" spc="5">
                <a:latin typeface="Century Gothic"/>
                <a:cs typeface="Century Gothic"/>
              </a:rPr>
              <a:t>to the </a:t>
            </a:r>
            <a:r>
              <a:rPr dirty="0" sz="2000" spc="-5">
                <a:latin typeface="Century Gothic"/>
                <a:cs typeface="Century Gothic"/>
              </a:rPr>
              <a:t>board </a:t>
            </a:r>
            <a:r>
              <a:rPr dirty="0" sz="2000">
                <a:latin typeface="Century Gothic"/>
                <a:cs typeface="Century Gothic"/>
              </a:rPr>
              <a:t>with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respect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the: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6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900" spc="-5">
                <a:latin typeface="Century Gothic"/>
                <a:cs typeface="Century Gothic"/>
              </a:rPr>
              <a:t>Quality</a:t>
            </a:r>
            <a:r>
              <a:rPr dirty="0" sz="1900" spc="-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integrity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10" b="1">
                <a:latin typeface="Century Gothic"/>
                <a:cs typeface="Century Gothic"/>
              </a:rPr>
              <a:t>accounting</a:t>
            </a:r>
            <a:r>
              <a:rPr dirty="0" sz="1900" b="1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reporting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practices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controls</a:t>
            </a:r>
            <a:endParaRPr sz="1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4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900" spc="-5">
                <a:latin typeface="Century Gothic"/>
                <a:cs typeface="Century Gothic"/>
              </a:rPr>
              <a:t>Organization’s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compliance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with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 b="1">
                <a:latin typeface="Century Gothic"/>
                <a:cs typeface="Century Gothic"/>
              </a:rPr>
              <a:t>legal</a:t>
            </a:r>
            <a:r>
              <a:rPr dirty="0" sz="1900" spc="-10" b="1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15">
                <a:latin typeface="Century Gothic"/>
                <a:cs typeface="Century Gothic"/>
              </a:rPr>
              <a:t> </a:t>
            </a:r>
            <a:r>
              <a:rPr dirty="0" sz="1900" spc="-5" b="1">
                <a:latin typeface="Century Gothic"/>
                <a:cs typeface="Century Gothic"/>
              </a:rPr>
              <a:t>regulatory</a:t>
            </a:r>
            <a:r>
              <a:rPr dirty="0" sz="1900" spc="15" b="1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requirements</a:t>
            </a:r>
            <a:endParaRPr sz="1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4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900" spc="-5">
                <a:latin typeface="Century Gothic"/>
                <a:cs typeface="Century Gothic"/>
              </a:rPr>
              <a:t>Qualifications,</a:t>
            </a:r>
            <a:r>
              <a:rPr dirty="0" sz="1900" spc="-1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independence,</a:t>
            </a:r>
            <a:r>
              <a:rPr dirty="0" sz="1900" spc="4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and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performance</a:t>
            </a:r>
            <a:r>
              <a:rPr dirty="0" sz="1900" spc="4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organization’s</a:t>
            </a:r>
            <a:endParaRPr sz="19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1140"/>
              </a:spcBef>
            </a:pPr>
            <a:r>
              <a:rPr dirty="0" sz="1900" spc="-5" b="1">
                <a:latin typeface="Century Gothic"/>
                <a:cs typeface="Century Gothic"/>
              </a:rPr>
              <a:t>independent</a:t>
            </a:r>
            <a:r>
              <a:rPr dirty="0" sz="1900" spc="-55" b="1">
                <a:latin typeface="Century Gothic"/>
                <a:cs typeface="Century Gothic"/>
              </a:rPr>
              <a:t> </a:t>
            </a:r>
            <a:r>
              <a:rPr dirty="0" sz="1900" spc="-10" b="1">
                <a:latin typeface="Century Gothic"/>
                <a:cs typeface="Century Gothic"/>
              </a:rPr>
              <a:t>auditor</a:t>
            </a:r>
            <a:endParaRPr sz="1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63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900" spc="-5">
                <a:latin typeface="Century Gothic"/>
                <a:cs typeface="Century Gothic"/>
              </a:rPr>
              <a:t>Performance</a:t>
            </a:r>
            <a:r>
              <a:rPr dirty="0" sz="1900" spc="3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of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the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company’s</a:t>
            </a:r>
            <a:r>
              <a:rPr dirty="0" sz="1900" spc="50">
                <a:latin typeface="Century Gothic"/>
                <a:cs typeface="Century Gothic"/>
              </a:rPr>
              <a:t> </a:t>
            </a:r>
            <a:r>
              <a:rPr dirty="0" sz="1900" spc="-5" b="1">
                <a:latin typeface="Century Gothic"/>
                <a:cs typeface="Century Gothic"/>
              </a:rPr>
              <a:t>internal</a:t>
            </a:r>
            <a:r>
              <a:rPr dirty="0" sz="1900" spc="10" b="1">
                <a:latin typeface="Century Gothic"/>
                <a:cs typeface="Century Gothic"/>
              </a:rPr>
              <a:t> </a:t>
            </a:r>
            <a:r>
              <a:rPr dirty="0" sz="1900" spc="-10" b="1">
                <a:latin typeface="Century Gothic"/>
                <a:cs typeface="Century Gothic"/>
              </a:rPr>
              <a:t>audit</a:t>
            </a:r>
            <a:r>
              <a:rPr dirty="0" sz="1900" b="1">
                <a:latin typeface="Century Gothic"/>
                <a:cs typeface="Century Gothic"/>
              </a:rPr>
              <a:t> </a:t>
            </a:r>
            <a:r>
              <a:rPr dirty="0" sz="1900" spc="-5">
                <a:latin typeface="Century Gothic"/>
                <a:cs typeface="Century Gothic"/>
              </a:rPr>
              <a:t>team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24974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1784350"/>
            <a:ext cx="9533890" cy="41675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Internal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audit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committee</a:t>
            </a:r>
            <a:r>
              <a:rPr dirty="0" sz="2000" spc="-5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responsibilities:</a:t>
            </a:r>
            <a:endParaRPr sz="2000">
              <a:latin typeface="Century Gothic"/>
              <a:cs typeface="Century Gothic"/>
            </a:endParaRPr>
          </a:p>
          <a:p>
            <a:pPr lvl="1" marL="881380" indent="-457834">
              <a:lnSpc>
                <a:spcPct val="100000"/>
              </a:lnSpc>
              <a:spcBef>
                <a:spcPts val="1855"/>
              </a:spcBef>
              <a:buClr>
                <a:srgbClr val="4966AC"/>
              </a:buClr>
              <a:buAutoNum type="arabicPeriod"/>
              <a:tabLst>
                <a:tab pos="880744" algn="l"/>
                <a:tab pos="882015" algn="l"/>
              </a:tabLst>
            </a:pPr>
            <a:r>
              <a:rPr dirty="0" sz="1800" spc="-5">
                <a:latin typeface="Century Gothic"/>
                <a:cs typeface="Century Gothic"/>
              </a:rPr>
              <a:t>Determine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that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internal</a:t>
            </a:r>
            <a:r>
              <a:rPr dirty="0" u="heavy" sz="1800" spc="1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systems</a:t>
            </a:r>
            <a:r>
              <a:rPr dirty="0" u="heavy" sz="1800" spc="2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heavy" sz="1800" spc="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controls</a:t>
            </a: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adequate</a:t>
            </a:r>
            <a:r>
              <a:rPr dirty="0" u="heavy" sz="1800" spc="3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heavy" sz="1800" spc="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effective</a:t>
            </a:r>
            <a:endParaRPr sz="1800">
              <a:latin typeface="Century Gothic"/>
              <a:cs typeface="Century Gothic"/>
            </a:endParaRPr>
          </a:p>
          <a:p>
            <a:pPr lvl="1" marL="881380" marR="5080" indent="-457200">
              <a:lnSpc>
                <a:spcPct val="160000"/>
              </a:lnSpc>
              <a:spcBef>
                <a:spcPts val="495"/>
              </a:spcBef>
              <a:buClr>
                <a:srgbClr val="4966AC"/>
              </a:buClr>
              <a:buAutoNum type="arabicPeriod"/>
              <a:tabLst>
                <a:tab pos="880744" algn="l"/>
                <a:tab pos="882015" algn="l"/>
              </a:tabLst>
            </a:pPr>
            <a:r>
              <a:rPr dirty="0" sz="1800" spc="-5">
                <a:latin typeface="Century Gothic"/>
                <a:cs typeface="Century Gothic"/>
              </a:rPr>
              <a:t>Verify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existence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of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company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assets</a:t>
            </a:r>
            <a:r>
              <a:rPr dirty="0" sz="1800" spc="4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maintain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proper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safeguards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over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their </a:t>
            </a:r>
            <a:r>
              <a:rPr dirty="0" sz="1800" spc="-480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protection</a:t>
            </a:r>
            <a:endParaRPr sz="1800">
              <a:latin typeface="Century Gothic"/>
              <a:cs typeface="Century Gothic"/>
            </a:endParaRPr>
          </a:p>
          <a:p>
            <a:pPr lvl="1" marL="881380" indent="-457834">
              <a:lnSpc>
                <a:spcPct val="100000"/>
              </a:lnSpc>
              <a:spcBef>
                <a:spcPts val="1800"/>
              </a:spcBef>
              <a:buClr>
                <a:srgbClr val="4966AC"/>
              </a:buClr>
              <a:buAutoNum type="arabicPeriod"/>
              <a:tabLst>
                <a:tab pos="880744" algn="l"/>
                <a:tab pos="882015" algn="l"/>
              </a:tabLst>
            </a:pPr>
            <a:r>
              <a:rPr dirty="0" sz="1800" spc="-5">
                <a:latin typeface="Century Gothic"/>
                <a:cs typeface="Century Gothic"/>
              </a:rPr>
              <a:t>Measure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organization’s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compliance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with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its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15">
                <a:latin typeface="Century Gothic"/>
                <a:cs typeface="Century Gothic"/>
              </a:rPr>
              <a:t>own</a:t>
            </a:r>
            <a:r>
              <a:rPr dirty="0" sz="1800" spc="60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policies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heavy" sz="1800" spc="2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procedures</a:t>
            </a:r>
            <a:endParaRPr sz="1800">
              <a:latin typeface="Century Gothic"/>
              <a:cs typeface="Century Gothic"/>
            </a:endParaRPr>
          </a:p>
          <a:p>
            <a:pPr lvl="1" marL="881380" marR="127635" indent="-457200">
              <a:lnSpc>
                <a:spcPct val="160000"/>
              </a:lnSpc>
              <a:spcBef>
                <a:spcPts val="505"/>
              </a:spcBef>
              <a:buClr>
                <a:srgbClr val="4966AC"/>
              </a:buClr>
              <a:buAutoNum type="arabicPeriod"/>
              <a:tabLst>
                <a:tab pos="880744" algn="l"/>
                <a:tab pos="882015" algn="l"/>
              </a:tabLst>
            </a:pPr>
            <a:r>
              <a:rPr dirty="0" sz="1800" spc="-10">
                <a:latin typeface="Century Gothic"/>
                <a:cs typeface="Century Gothic"/>
              </a:rPr>
              <a:t>Ensure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that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institutional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policies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procedures,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appropriate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laws,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good </a:t>
            </a:r>
            <a:r>
              <a:rPr dirty="0" sz="1800" spc="-484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practices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followed</a:t>
            </a:r>
            <a:endParaRPr sz="1800">
              <a:latin typeface="Century Gothic"/>
              <a:cs typeface="Century Gothic"/>
            </a:endParaRPr>
          </a:p>
          <a:p>
            <a:pPr lvl="1" marL="881380" indent="-457834">
              <a:lnSpc>
                <a:spcPct val="100000"/>
              </a:lnSpc>
              <a:spcBef>
                <a:spcPts val="1785"/>
              </a:spcBef>
              <a:buClr>
                <a:srgbClr val="4966AC"/>
              </a:buClr>
              <a:buAutoNum type="arabicPeriod"/>
              <a:tabLst>
                <a:tab pos="880744" algn="l"/>
                <a:tab pos="882015" algn="l"/>
              </a:tabLst>
            </a:pPr>
            <a:r>
              <a:rPr dirty="0" sz="1800" spc="-5">
                <a:latin typeface="Century Gothic"/>
                <a:cs typeface="Century Gothic"/>
              </a:rPr>
              <a:t>Evaluate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adequacy</a:t>
            </a:r>
            <a:r>
              <a:rPr dirty="0" u="heavy" sz="1800" spc="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and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reliability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of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information</a:t>
            </a:r>
            <a:r>
              <a:rPr dirty="0" sz="1800" spc="-2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available</a:t>
            </a:r>
            <a:r>
              <a:rPr dirty="0" sz="1800" spc="-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for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management</a:t>
            </a:r>
            <a:endParaRPr sz="1800">
              <a:latin typeface="Century Gothic"/>
              <a:cs typeface="Century Gothic"/>
            </a:endParaRPr>
          </a:p>
          <a:p>
            <a:pPr marL="881380">
              <a:lnSpc>
                <a:spcPct val="100000"/>
              </a:lnSpc>
              <a:spcBef>
                <a:spcPts val="1300"/>
              </a:spcBef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decision</a:t>
            </a:r>
            <a:r>
              <a:rPr dirty="0" u="heavy" sz="1800" spc="-7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making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1855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Sum</a:t>
            </a:r>
            <a:r>
              <a:rPr dirty="0" spc="-15"/>
              <a:t>m</a:t>
            </a:r>
            <a:r>
              <a:rPr dirty="0" spc="-5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134006"/>
            <a:ext cx="5361940" cy="329374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4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000" spc="-5">
                <a:latin typeface="Century Gothic"/>
                <a:cs typeface="Century Gothic"/>
              </a:rPr>
              <a:t>Professionals</a:t>
            </a:r>
            <a:endParaRPr sz="1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49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>
                <a:latin typeface="Century Gothic"/>
                <a:cs typeface="Century Gothic"/>
              </a:rPr>
              <a:t>Require</a:t>
            </a:r>
            <a:r>
              <a:rPr dirty="0" sz="900" spc="-3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advanced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training</a:t>
            </a:r>
            <a:r>
              <a:rPr dirty="0" sz="900" spc="-4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and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experience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Must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exercise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discretion</a:t>
            </a:r>
            <a:r>
              <a:rPr dirty="0" sz="900" spc="-4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and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judgment</a:t>
            </a:r>
            <a:r>
              <a:rPr dirty="0" sz="900">
                <a:latin typeface="Century Gothic"/>
                <a:cs typeface="Century Gothic"/>
              </a:rPr>
              <a:t> </a:t>
            </a:r>
            <a:r>
              <a:rPr dirty="0" sz="900" spc="5">
                <a:latin typeface="Century Gothic"/>
                <a:cs typeface="Century Gothic"/>
              </a:rPr>
              <a:t>in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their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work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49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>
                <a:latin typeface="Century Gothic"/>
                <a:cs typeface="Century Gothic"/>
              </a:rPr>
              <a:t>Their</a:t>
            </a:r>
            <a:r>
              <a:rPr dirty="0" sz="900" spc="-2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work </a:t>
            </a:r>
            <a:r>
              <a:rPr dirty="0" sz="900">
                <a:latin typeface="Century Gothic"/>
                <a:cs typeface="Century Gothic"/>
              </a:rPr>
              <a:t>cannot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be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standardized</a:t>
            </a:r>
            <a:endParaRPr sz="9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Arial"/>
              <a:buChar char="•"/>
            </a:pPr>
            <a:endParaRPr sz="8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000" spc="-5">
                <a:latin typeface="Century Gothic"/>
                <a:cs typeface="Century Gothic"/>
              </a:rPr>
              <a:t>From</a:t>
            </a:r>
            <a:r>
              <a:rPr dirty="0" sz="1000" spc="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 legal standpoint,</a:t>
            </a:r>
            <a:r>
              <a:rPr dirty="0" sz="1000" spc="-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a professional:</a:t>
            </a:r>
            <a:endParaRPr sz="1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49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Has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passed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the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state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licensing</a:t>
            </a:r>
            <a:r>
              <a:rPr dirty="0" sz="900" spc="-4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requirements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Has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earned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the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right</a:t>
            </a:r>
            <a:r>
              <a:rPr dirty="0" sz="900" spc="-3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to practice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 spc="5">
                <a:latin typeface="Century Gothic"/>
                <a:cs typeface="Century Gothic"/>
              </a:rPr>
              <a:t>in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a</a:t>
            </a:r>
            <a:r>
              <a:rPr dirty="0" sz="900" spc="-10">
                <a:latin typeface="Century Gothic"/>
                <a:cs typeface="Century Gothic"/>
              </a:rPr>
              <a:t> state(s)</a:t>
            </a:r>
            <a:endParaRPr sz="9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Arial"/>
              <a:buChar char="•"/>
            </a:pPr>
            <a:endParaRPr sz="8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000">
                <a:latin typeface="Century Gothic"/>
                <a:cs typeface="Century Gothic"/>
              </a:rPr>
              <a:t>IT</a:t>
            </a:r>
            <a:r>
              <a:rPr dirty="0" sz="1000" spc="-2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professionals</a:t>
            </a:r>
            <a:r>
              <a:rPr dirty="0" sz="1000" spc="1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have</a:t>
            </a:r>
            <a:r>
              <a:rPr dirty="0" sz="1000" spc="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many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different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relationships</a:t>
            </a:r>
            <a:endParaRPr sz="1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49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Each</a:t>
            </a:r>
            <a:r>
              <a:rPr dirty="0" sz="90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with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its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own</a:t>
            </a:r>
            <a:r>
              <a:rPr dirty="0" sz="90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ethical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issues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and</a:t>
            </a:r>
            <a:r>
              <a:rPr dirty="0" sz="90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potential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problems</a:t>
            </a:r>
            <a:endParaRPr sz="9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Arial"/>
              <a:buChar char="•"/>
            </a:pPr>
            <a:endParaRPr sz="8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000" spc="-5">
                <a:latin typeface="Century Gothic"/>
                <a:cs typeface="Century Gothic"/>
              </a:rPr>
              <a:t>Professional</a:t>
            </a:r>
            <a:r>
              <a:rPr dirty="0" sz="1000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Century Gothic"/>
                <a:cs typeface="Century Gothic"/>
              </a:rPr>
              <a:t>code</a:t>
            </a:r>
            <a:r>
              <a:rPr dirty="0" sz="1000" spc="-15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of</a:t>
            </a:r>
            <a:r>
              <a:rPr dirty="0" sz="1000" spc="-10">
                <a:latin typeface="Century Gothic"/>
                <a:cs typeface="Century Gothic"/>
              </a:rPr>
              <a:t> </a:t>
            </a:r>
            <a:r>
              <a:rPr dirty="0" sz="1000" spc="-5">
                <a:latin typeface="Century Gothic"/>
                <a:cs typeface="Century Gothic"/>
              </a:rPr>
              <a:t>ethics</a:t>
            </a:r>
            <a:endParaRPr sz="1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50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States the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principles</a:t>
            </a:r>
            <a:r>
              <a:rPr dirty="0" sz="900" spc="-3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and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core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values</a:t>
            </a:r>
            <a:r>
              <a:rPr dirty="0" sz="90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essential</a:t>
            </a:r>
            <a:r>
              <a:rPr dirty="0" sz="900" spc="-2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to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the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work </a:t>
            </a:r>
            <a:r>
              <a:rPr dirty="0" sz="900">
                <a:latin typeface="Century Gothic"/>
                <a:cs typeface="Century Gothic"/>
              </a:rPr>
              <a:t>of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occupational</a:t>
            </a:r>
            <a:r>
              <a:rPr dirty="0" sz="900" spc="-3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group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50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Serves</a:t>
            </a:r>
            <a:r>
              <a:rPr dirty="0" sz="900" spc="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as </a:t>
            </a:r>
            <a:r>
              <a:rPr dirty="0" sz="900">
                <a:latin typeface="Century Gothic"/>
                <a:cs typeface="Century Gothic"/>
              </a:rPr>
              <a:t>a</a:t>
            </a:r>
            <a:r>
              <a:rPr dirty="0" sz="900" spc="-5">
                <a:latin typeface="Century Gothic"/>
                <a:cs typeface="Century Gothic"/>
              </a:rPr>
              <a:t> guideline</a:t>
            </a:r>
            <a:r>
              <a:rPr dirty="0" sz="900" spc="-3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for </a:t>
            </a:r>
            <a:r>
              <a:rPr dirty="0" sz="900" spc="-5">
                <a:latin typeface="Century Gothic"/>
                <a:cs typeface="Century Gothic"/>
              </a:rPr>
              <a:t>ethical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decision</a:t>
            </a:r>
            <a:r>
              <a:rPr dirty="0" sz="900" spc="-3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making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49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Promotes</a:t>
            </a:r>
            <a:r>
              <a:rPr dirty="0" sz="900" spc="1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high</a:t>
            </a:r>
            <a:r>
              <a:rPr dirty="0" sz="900" spc="-2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standards</a:t>
            </a:r>
            <a:r>
              <a:rPr dirty="0" sz="900" spc="10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of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practice</a:t>
            </a:r>
            <a:r>
              <a:rPr dirty="0" sz="900" spc="-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and</a:t>
            </a:r>
            <a:r>
              <a:rPr dirty="0" sz="900" spc="-2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behavior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Enhances trust and</a:t>
            </a:r>
            <a:r>
              <a:rPr dirty="0" sz="90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respect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>
                <a:latin typeface="Century Gothic"/>
                <a:cs typeface="Century Gothic"/>
              </a:rPr>
              <a:t>from</a:t>
            </a:r>
            <a:r>
              <a:rPr dirty="0" sz="900" spc="1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the</a:t>
            </a:r>
            <a:r>
              <a:rPr dirty="0" sz="900" spc="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general public</a:t>
            </a:r>
            <a:endParaRPr sz="9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50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900" spc="-5">
                <a:latin typeface="Century Gothic"/>
                <a:cs typeface="Century Gothic"/>
              </a:rPr>
              <a:t>Provides</a:t>
            </a:r>
            <a:r>
              <a:rPr dirty="0" sz="900" spc="-15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an evaluation</a:t>
            </a:r>
            <a:r>
              <a:rPr dirty="0" sz="900" spc="-30">
                <a:latin typeface="Century Gothic"/>
                <a:cs typeface="Century Gothic"/>
              </a:rPr>
              <a:t> </a:t>
            </a:r>
            <a:r>
              <a:rPr dirty="0" sz="900" spc="-5">
                <a:latin typeface="Century Gothic"/>
                <a:cs typeface="Century Gothic"/>
              </a:rPr>
              <a:t>benchmark</a:t>
            </a:r>
            <a:endParaRPr sz="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1855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Sum</a:t>
            </a:r>
            <a:r>
              <a:rPr dirty="0" spc="-15"/>
              <a:t>m</a:t>
            </a:r>
            <a:r>
              <a:rPr dirty="0" spc="-5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071505"/>
            <a:ext cx="9386570" cy="464248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45"/>
              </a:spcBef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Century Gothic"/>
                <a:cs typeface="Century Gothic"/>
              </a:rPr>
              <a:t>Licensing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certification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IT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professionals</a:t>
            </a:r>
            <a:endParaRPr sz="24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04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latin typeface="Century Gothic"/>
                <a:cs typeface="Century Gothic"/>
              </a:rPr>
              <a:t>Increases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reliability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and effectiveness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of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information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systems</a:t>
            </a:r>
            <a:endParaRPr sz="2000">
              <a:latin typeface="Century Gothic"/>
              <a:cs typeface="Century Gothic"/>
            </a:endParaRPr>
          </a:p>
          <a:p>
            <a:pPr marL="241300" marR="586105" indent="-229235">
              <a:lnSpc>
                <a:spcPct val="120000"/>
              </a:lnSpc>
              <a:spcBef>
                <a:spcPts val="935"/>
              </a:spcBef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latin typeface="Century Gothic"/>
                <a:cs typeface="Century Gothic"/>
              </a:rPr>
              <a:t>IT-related</a:t>
            </a:r>
            <a:r>
              <a:rPr dirty="0" sz="2400" spc="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professional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organizations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have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developed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their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code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 ethics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that:</a:t>
            </a:r>
            <a:endParaRPr sz="24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105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latin typeface="Century Gothic"/>
                <a:cs typeface="Century Gothic"/>
              </a:rPr>
              <a:t>Outlines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what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organization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aspires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become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97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latin typeface="Century Gothic"/>
                <a:cs typeface="Century Gothic"/>
              </a:rPr>
              <a:t>Lists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rules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principles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 </a:t>
            </a:r>
            <a:r>
              <a:rPr dirty="0" sz="2000">
                <a:latin typeface="Century Gothic"/>
                <a:cs typeface="Century Gothic"/>
              </a:rPr>
              <a:t>members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98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latin typeface="Century Gothic"/>
                <a:cs typeface="Century Gothic"/>
              </a:rPr>
              <a:t>Includes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commitment</a:t>
            </a:r>
            <a:r>
              <a:rPr dirty="0" sz="2000" spc="-3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continuing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education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for</a:t>
            </a:r>
            <a:r>
              <a:rPr dirty="0" sz="2000">
                <a:latin typeface="Century Gothic"/>
                <a:cs typeface="Century Gothic"/>
              </a:rPr>
              <a:t> those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who</a:t>
            </a:r>
            <a:endParaRPr sz="20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entury Gothic"/>
                <a:cs typeface="Century Gothic"/>
              </a:rPr>
              <a:t>practice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the</a:t>
            </a:r>
            <a:r>
              <a:rPr dirty="0" sz="2000" spc="-4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profession</a:t>
            </a:r>
            <a:endParaRPr sz="2000">
              <a:latin typeface="Century Gothic"/>
              <a:cs typeface="Century Gothic"/>
            </a:endParaRPr>
          </a:p>
          <a:p>
            <a:pPr marL="241300" marR="5080" indent="-229235">
              <a:lnSpc>
                <a:spcPct val="120000"/>
              </a:lnSpc>
              <a:spcBef>
                <a:spcPts val="930"/>
              </a:spcBef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5">
                <a:latin typeface="Century Gothic"/>
                <a:cs typeface="Century Gothic"/>
              </a:rPr>
              <a:t>Audit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committee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>
                <a:latin typeface="Century Gothic"/>
                <a:cs typeface="Century Gothic"/>
              </a:rPr>
              <a:t>internal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audit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team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5">
                <a:latin typeface="Century Gothic"/>
                <a:cs typeface="Century Gothic"/>
              </a:rPr>
              <a:t>have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major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role </a:t>
            </a:r>
            <a:r>
              <a:rPr dirty="0" sz="2400" spc="5">
                <a:latin typeface="Century Gothic"/>
                <a:cs typeface="Century Gothic"/>
              </a:rPr>
              <a:t>in </a:t>
            </a:r>
            <a:r>
              <a:rPr dirty="0" sz="2400" spc="-6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ensuring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that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both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IT</a:t>
            </a:r>
            <a:r>
              <a:rPr dirty="0" sz="2400">
                <a:latin typeface="Century Gothic"/>
                <a:cs typeface="Century Gothic"/>
              </a:rPr>
              <a:t> organization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and </a:t>
            </a:r>
            <a:r>
              <a:rPr dirty="0" sz="2400" spc="-10">
                <a:latin typeface="Century Gothic"/>
                <a:cs typeface="Century Gothic"/>
              </a:rPr>
              <a:t>IT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users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10">
                <a:latin typeface="Century Gothic"/>
                <a:cs typeface="Century Gothic"/>
              </a:rPr>
              <a:t>in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19323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IT</a:t>
            </a:r>
            <a:r>
              <a:rPr dirty="0" spc="-70"/>
              <a:t> </a:t>
            </a:r>
            <a:r>
              <a:rPr dirty="0"/>
              <a:t>Workers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088932"/>
            <a:ext cx="8889365" cy="227139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2000">
                <a:latin typeface="Century Gothic"/>
                <a:cs typeface="Century Gothic"/>
              </a:rPr>
              <a:t>Legal</a:t>
            </a:r>
            <a:r>
              <a:rPr dirty="0" sz="2000" spc="-5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perspective</a:t>
            </a:r>
            <a:endParaRPr sz="20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970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10">
                <a:latin typeface="Century Gothic"/>
                <a:cs typeface="Century Gothic"/>
              </a:rPr>
              <a:t>In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-15">
                <a:latin typeface="Century Gothic"/>
                <a:cs typeface="Century Gothic"/>
              </a:rPr>
              <a:t>US,</a:t>
            </a:r>
            <a:r>
              <a:rPr dirty="0" sz="1800" spc="25">
                <a:latin typeface="Century Gothic"/>
                <a:cs typeface="Century Gothic"/>
              </a:rPr>
              <a:t> </a:t>
            </a:r>
            <a:r>
              <a:rPr dirty="0" sz="1800" spc="10">
                <a:latin typeface="Century Gothic"/>
                <a:cs typeface="Century Gothic"/>
              </a:rPr>
              <a:t>IT</a:t>
            </a:r>
            <a:r>
              <a:rPr dirty="0" sz="1800" spc="-1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workers</a:t>
            </a:r>
            <a:r>
              <a:rPr dirty="0" sz="1800" spc="4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not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recognized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as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professionals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as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they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are not</a:t>
            </a:r>
            <a:endParaRPr sz="18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entury Gothic"/>
                <a:cs typeface="Century Gothic"/>
              </a:rPr>
              <a:t>licensed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by</a:t>
            </a:r>
            <a:r>
              <a:rPr dirty="0" sz="1800" spc="-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the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state</a:t>
            </a:r>
            <a:r>
              <a:rPr dirty="0" sz="1800" spc="35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or </a:t>
            </a:r>
            <a:r>
              <a:rPr dirty="0" sz="1800" spc="-10">
                <a:latin typeface="Century Gothic"/>
                <a:cs typeface="Century Gothic"/>
              </a:rPr>
              <a:t>federal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government</a:t>
            </a:r>
            <a:endParaRPr sz="1800">
              <a:latin typeface="Century Gothic"/>
              <a:cs typeface="Century Gothic"/>
            </a:endParaRPr>
          </a:p>
          <a:p>
            <a:pPr lvl="2" marL="1155700" indent="-229235">
              <a:lnSpc>
                <a:spcPct val="100000"/>
              </a:lnSpc>
              <a:spcBef>
                <a:spcPts val="910"/>
              </a:spcBef>
              <a:buClr>
                <a:srgbClr val="4966AC"/>
              </a:buClr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1600">
                <a:latin typeface="Century Gothic"/>
                <a:cs typeface="Century Gothic"/>
              </a:rPr>
              <a:t>Are</a:t>
            </a:r>
            <a:r>
              <a:rPr dirty="0" sz="1600" spc="-30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not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>
                <a:latin typeface="Century Gothic"/>
                <a:cs typeface="Century Gothic"/>
              </a:rPr>
              <a:t>liable</a:t>
            </a:r>
            <a:r>
              <a:rPr dirty="0" sz="1600" spc="-3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for</a:t>
            </a:r>
            <a:r>
              <a:rPr dirty="0" sz="1600" spc="-15">
                <a:latin typeface="Century Gothic"/>
                <a:cs typeface="Century Gothic"/>
              </a:rPr>
              <a:t> </a:t>
            </a:r>
            <a:r>
              <a:rPr dirty="0" sz="1600" spc="-5">
                <a:latin typeface="Century Gothic"/>
                <a:cs typeface="Century Gothic"/>
              </a:rPr>
              <a:t>malpractice</a:t>
            </a:r>
            <a:endParaRPr sz="1600">
              <a:latin typeface="Century Gothic"/>
              <a:cs typeface="Century Gothic"/>
            </a:endParaRPr>
          </a:p>
          <a:p>
            <a:pPr lvl="1" marL="698500" indent="-229235">
              <a:lnSpc>
                <a:spcPct val="100000"/>
              </a:lnSpc>
              <a:spcBef>
                <a:spcPts val="905"/>
              </a:spcBef>
              <a:buClr>
                <a:srgbClr val="4966AC"/>
              </a:buClr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latin typeface="Century Gothic"/>
                <a:cs typeface="Century Gothic"/>
              </a:rPr>
              <a:t>Some</a:t>
            </a:r>
            <a:r>
              <a:rPr dirty="0" sz="180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countries</a:t>
            </a:r>
            <a:r>
              <a:rPr dirty="0" sz="1800" spc="1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have</a:t>
            </a:r>
            <a:r>
              <a:rPr dirty="0" sz="1800" spc="-5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adopted</a:t>
            </a:r>
            <a:r>
              <a:rPr dirty="0" sz="1800" spc="3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licensing</a:t>
            </a:r>
            <a:r>
              <a:rPr dirty="0" sz="1800" spc="-20">
                <a:latin typeface="Century Gothic"/>
                <a:cs typeface="Century Gothic"/>
              </a:rPr>
              <a:t> </a:t>
            </a:r>
            <a:r>
              <a:rPr dirty="0" sz="1800">
                <a:latin typeface="Century Gothic"/>
                <a:cs typeface="Century Gothic"/>
              </a:rPr>
              <a:t>for</a:t>
            </a:r>
            <a:r>
              <a:rPr dirty="0" sz="1800" spc="-10">
                <a:latin typeface="Century Gothic"/>
                <a:cs typeface="Century Gothic"/>
              </a:rPr>
              <a:t> software</a:t>
            </a:r>
            <a:r>
              <a:rPr dirty="0" sz="1800" spc="55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engineers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5">
                <a:latin typeface="Century Gothic"/>
                <a:cs typeface="Century Gothic"/>
              </a:rPr>
              <a:t>i.e.</a:t>
            </a:r>
            <a:r>
              <a:rPr dirty="0" sz="1800" spc="5">
                <a:latin typeface="Century Gothic"/>
                <a:cs typeface="Century Gothic"/>
              </a:rPr>
              <a:t> </a:t>
            </a:r>
            <a:r>
              <a:rPr dirty="0" sz="1800" spc="-15">
                <a:latin typeface="Century Gothic"/>
                <a:cs typeface="Century Gothic"/>
              </a:rPr>
              <a:t>UK</a:t>
            </a:r>
            <a:r>
              <a:rPr dirty="0" sz="1800" spc="20">
                <a:latin typeface="Century Gothic"/>
                <a:cs typeface="Century Gothic"/>
              </a:rPr>
              <a:t> </a:t>
            </a:r>
            <a:r>
              <a:rPr dirty="0" sz="1800" spc="-10">
                <a:latin typeface="Century Gothic"/>
                <a:cs typeface="Century Gothic"/>
              </a:rPr>
              <a:t>and</a:t>
            </a:r>
            <a:endParaRPr sz="18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entury Gothic"/>
                <a:cs typeface="Century Gothic"/>
              </a:rPr>
              <a:t>Australia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8877"/>
            <a:ext cx="7996555" cy="95313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Professional</a:t>
            </a:r>
            <a:r>
              <a:rPr dirty="0" spc="-50"/>
              <a:t> </a:t>
            </a:r>
            <a:r>
              <a:rPr dirty="0" spc="-5"/>
              <a:t>Relationships</a:t>
            </a:r>
            <a:r>
              <a:rPr dirty="0" spc="-40"/>
              <a:t> </a:t>
            </a:r>
            <a:r>
              <a:rPr dirty="0" spc="-5"/>
              <a:t>IT</a:t>
            </a:r>
            <a:r>
              <a:rPr dirty="0"/>
              <a:t> Workers</a:t>
            </a:r>
            <a:r>
              <a:rPr dirty="0" spc="-20"/>
              <a:t> </a:t>
            </a:r>
            <a:r>
              <a:rPr dirty="0"/>
              <a:t>Must </a:t>
            </a:r>
            <a:r>
              <a:rPr dirty="0" spc="-869"/>
              <a:t> </a:t>
            </a:r>
            <a:r>
              <a:rPr dirty="0"/>
              <a:t>Manage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2242540"/>
            <a:ext cx="51809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5">
                <a:latin typeface="Century Gothic"/>
                <a:cs typeface="Century Gothic"/>
              </a:rPr>
              <a:t>In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each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relationship,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an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ethical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5">
                <a:latin typeface="Century Gothic"/>
                <a:cs typeface="Century Gothic"/>
              </a:rPr>
              <a:t>IT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worker </a:t>
            </a:r>
            <a:r>
              <a:rPr dirty="0" sz="2000" spc="-54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acts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honestly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and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 spc="-5">
                <a:latin typeface="Century Gothic"/>
                <a:cs typeface="Century Gothic"/>
              </a:rPr>
              <a:t>appropriately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5907" y="1478280"/>
            <a:ext cx="4053840" cy="4518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83781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Relationships</a:t>
            </a:r>
            <a:r>
              <a:rPr dirty="0" sz="3000" spc="-30"/>
              <a:t> </a:t>
            </a:r>
            <a:r>
              <a:rPr dirty="0" sz="3000" spc="-5"/>
              <a:t>Between</a:t>
            </a:r>
            <a:r>
              <a:rPr dirty="0" sz="3000" spc="-30"/>
              <a:t> </a:t>
            </a:r>
            <a:r>
              <a:rPr dirty="0" sz="3000" spc="-5"/>
              <a:t>IT</a:t>
            </a:r>
            <a:r>
              <a:rPr dirty="0" sz="3000" spc="-35"/>
              <a:t> </a:t>
            </a:r>
            <a:r>
              <a:rPr dirty="0" sz="3000" spc="-5"/>
              <a:t>Workers</a:t>
            </a:r>
            <a:r>
              <a:rPr dirty="0" sz="3000" spc="-30"/>
              <a:t> </a:t>
            </a:r>
            <a:r>
              <a:rPr dirty="0" sz="3000"/>
              <a:t>&amp;</a:t>
            </a:r>
            <a:r>
              <a:rPr dirty="0" sz="3000" spc="-15"/>
              <a:t> </a:t>
            </a:r>
            <a:r>
              <a:rPr dirty="0" sz="3000" spc="-5"/>
              <a:t>Employers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50314" y="1795652"/>
            <a:ext cx="9416415" cy="40627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Century Gothic"/>
                <a:cs typeface="Century Gothic"/>
              </a:rPr>
              <a:t>Requires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ongoing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effort</a:t>
            </a:r>
            <a:r>
              <a:rPr dirty="0" sz="1700" spc="-5">
                <a:latin typeface="Century Gothic"/>
                <a:cs typeface="Century Gothic"/>
              </a:rPr>
              <a:t> by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both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parties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keep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it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strong</a:t>
            </a:r>
            <a:endParaRPr sz="1700">
              <a:latin typeface="Century Gothic"/>
              <a:cs typeface="Century Gothic"/>
            </a:endParaRPr>
          </a:p>
          <a:p>
            <a:pPr marL="241300" marR="66675" indent="-228600">
              <a:lnSpc>
                <a:spcPct val="170000"/>
              </a:lnSpc>
              <a:spcBef>
                <a:spcPts val="994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Century Gothic"/>
                <a:cs typeface="Century Gothic"/>
              </a:rPr>
              <a:t>Typically,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fundamental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aspects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of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relationship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are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agreed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on</a:t>
            </a:r>
            <a:r>
              <a:rPr dirty="0" sz="1700" spc="35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before</a:t>
            </a:r>
            <a:r>
              <a:rPr dirty="0" sz="1700" spc="-2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the </a:t>
            </a:r>
            <a:r>
              <a:rPr dirty="0" sz="1700" spc="-5" b="1">
                <a:latin typeface="Century Gothic"/>
                <a:cs typeface="Century Gothic"/>
              </a:rPr>
              <a:t>worker </a:t>
            </a:r>
            <a:r>
              <a:rPr dirty="0" sz="1700" b="1">
                <a:latin typeface="Century Gothic"/>
                <a:cs typeface="Century Gothic"/>
              </a:rPr>
              <a:t> accepts</a:t>
            </a:r>
            <a:r>
              <a:rPr dirty="0" sz="1700" spc="-2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an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employment</a:t>
            </a:r>
            <a:r>
              <a:rPr dirty="0" sz="1700" spc="1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offer,</a:t>
            </a:r>
            <a:r>
              <a:rPr dirty="0" sz="1700" spc="-15" b="1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i.e.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job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title,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general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performance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expectations,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specific </a:t>
            </a:r>
            <a:r>
              <a:rPr dirty="0" sz="1700" spc="-45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work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responsibilities,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drug-testing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requirements,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dress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code,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location of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employment, 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salary,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work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hours,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</a:t>
            </a:r>
            <a:r>
              <a:rPr dirty="0" sz="1700">
                <a:latin typeface="Century Gothic"/>
                <a:cs typeface="Century Gothic"/>
              </a:rPr>
              <a:t> company </a:t>
            </a:r>
            <a:r>
              <a:rPr dirty="0" sz="1700" spc="-5">
                <a:latin typeface="Century Gothic"/>
                <a:cs typeface="Century Gothic"/>
              </a:rPr>
              <a:t>benefits</a:t>
            </a:r>
            <a:endParaRPr sz="1700">
              <a:latin typeface="Century Gothic"/>
              <a:cs typeface="Century Gothic"/>
            </a:endParaRPr>
          </a:p>
          <a:p>
            <a:pPr marL="241300" marR="5080" indent="-228600">
              <a:lnSpc>
                <a:spcPct val="170000"/>
              </a:lnSpc>
              <a:spcBef>
                <a:spcPts val="994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Century Gothic"/>
                <a:cs typeface="Century Gothic"/>
              </a:rPr>
              <a:t>Many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other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aspects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of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this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relationship</a:t>
            </a:r>
            <a:r>
              <a:rPr dirty="0" sz="1700" spc="-3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may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be </a:t>
            </a:r>
            <a:r>
              <a:rPr dirty="0" sz="1700" spc="-5">
                <a:latin typeface="Century Gothic"/>
                <a:cs typeface="Century Gothic"/>
              </a:rPr>
              <a:t>addressed </a:t>
            </a:r>
            <a:r>
              <a:rPr dirty="0" sz="1700">
                <a:latin typeface="Century Gothic"/>
                <a:cs typeface="Century Gothic"/>
              </a:rPr>
              <a:t>in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company’s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policy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and </a:t>
            </a:r>
            <a:r>
              <a:rPr dirty="0" sz="170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procedures</a:t>
            </a:r>
            <a:r>
              <a:rPr dirty="0" sz="1700" spc="-2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manual</a:t>
            </a:r>
            <a:r>
              <a:rPr dirty="0" sz="1700" spc="2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or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in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the </a:t>
            </a:r>
            <a:r>
              <a:rPr dirty="0" sz="1700" spc="-5" b="1">
                <a:latin typeface="Century Gothic"/>
                <a:cs typeface="Century Gothic"/>
              </a:rPr>
              <a:t>company’s</a:t>
            </a:r>
            <a:r>
              <a:rPr dirty="0" sz="1700" spc="5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code</a:t>
            </a:r>
            <a:r>
              <a:rPr dirty="0" sz="1700" spc="-15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of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conduct</a:t>
            </a:r>
            <a:r>
              <a:rPr dirty="0" sz="1700" spc="-5">
                <a:latin typeface="Century Gothic"/>
                <a:cs typeface="Century Gothic"/>
              </a:rPr>
              <a:t>, </a:t>
            </a:r>
            <a:r>
              <a:rPr dirty="0" sz="1700">
                <a:latin typeface="Century Gothic"/>
                <a:cs typeface="Century Gothic"/>
              </a:rPr>
              <a:t>if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one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exists,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i.e.</a:t>
            </a:r>
            <a:r>
              <a:rPr dirty="0" sz="1700" spc="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protection </a:t>
            </a:r>
            <a:r>
              <a:rPr dirty="0" sz="1700">
                <a:latin typeface="Century Gothic"/>
                <a:cs typeface="Century Gothic"/>
              </a:rPr>
              <a:t>of </a:t>
            </a:r>
            <a:r>
              <a:rPr dirty="0" sz="1700" spc="-45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company </a:t>
            </a:r>
            <a:r>
              <a:rPr dirty="0" sz="1700" spc="-5">
                <a:latin typeface="Century Gothic"/>
                <a:cs typeface="Century Gothic"/>
              </a:rPr>
              <a:t>secrets; </a:t>
            </a:r>
            <a:r>
              <a:rPr dirty="0" sz="1700">
                <a:latin typeface="Century Gothic"/>
                <a:cs typeface="Century Gothic"/>
              </a:rPr>
              <a:t>vacation policy; </a:t>
            </a:r>
            <a:r>
              <a:rPr dirty="0" sz="1700" spc="-5">
                <a:latin typeface="Century Gothic"/>
                <a:cs typeface="Century Gothic"/>
              </a:rPr>
              <a:t>time off </a:t>
            </a:r>
            <a:r>
              <a:rPr dirty="0" sz="1700">
                <a:latin typeface="Century Gothic"/>
                <a:cs typeface="Century Gothic"/>
              </a:rPr>
              <a:t>for a funeral or </a:t>
            </a:r>
            <a:r>
              <a:rPr dirty="0" sz="1700" spc="-5">
                <a:latin typeface="Century Gothic"/>
                <a:cs typeface="Century Gothic"/>
              </a:rPr>
              <a:t>an </a:t>
            </a:r>
            <a:r>
              <a:rPr dirty="0" sz="1700">
                <a:latin typeface="Century Gothic"/>
                <a:cs typeface="Century Gothic"/>
              </a:rPr>
              <a:t>illness in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 spc="5">
                <a:latin typeface="Century Gothic"/>
                <a:cs typeface="Century Gothic"/>
              </a:rPr>
              <a:t>family; </a:t>
            </a:r>
            <a:r>
              <a:rPr dirty="0" sz="1700" spc="-5">
                <a:latin typeface="Century Gothic"/>
                <a:cs typeface="Century Gothic"/>
              </a:rPr>
              <a:t>tuition </a:t>
            </a:r>
            <a:r>
              <a:rPr dirty="0" sz="1700" spc="-459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reimbursement;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</a:t>
            </a:r>
            <a:r>
              <a:rPr dirty="0" sz="170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use</a:t>
            </a:r>
            <a:r>
              <a:rPr dirty="0" sz="1700">
                <a:latin typeface="Century Gothic"/>
                <a:cs typeface="Century Gothic"/>
              </a:rPr>
              <a:t> of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company resources,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including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computers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and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networks.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33450"/>
            <a:ext cx="83781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Relationships</a:t>
            </a:r>
            <a:r>
              <a:rPr dirty="0" sz="3000" spc="-30"/>
              <a:t> </a:t>
            </a:r>
            <a:r>
              <a:rPr dirty="0" sz="3000" spc="-5"/>
              <a:t>Between</a:t>
            </a:r>
            <a:r>
              <a:rPr dirty="0" sz="3000" spc="-30"/>
              <a:t> </a:t>
            </a:r>
            <a:r>
              <a:rPr dirty="0" sz="3000" spc="-5"/>
              <a:t>IT</a:t>
            </a:r>
            <a:r>
              <a:rPr dirty="0" sz="3000" spc="-35"/>
              <a:t> </a:t>
            </a:r>
            <a:r>
              <a:rPr dirty="0" sz="3000" spc="-5"/>
              <a:t>Workers</a:t>
            </a:r>
            <a:r>
              <a:rPr dirty="0" sz="3000" spc="-30"/>
              <a:t> </a:t>
            </a:r>
            <a:r>
              <a:rPr dirty="0" sz="3000"/>
              <a:t>&amp;</a:t>
            </a:r>
            <a:r>
              <a:rPr dirty="0" sz="3000" spc="-15"/>
              <a:t> </a:t>
            </a:r>
            <a:r>
              <a:rPr dirty="0" sz="3000" spc="-5"/>
              <a:t>Employers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09243" y="2299843"/>
            <a:ext cx="9428480" cy="3027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700" spc="-5">
                <a:latin typeface="Century Gothic"/>
                <a:cs typeface="Century Gothic"/>
              </a:rPr>
              <a:t>Other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aspects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of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this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relationship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develop</a:t>
            </a:r>
            <a:r>
              <a:rPr dirty="0" sz="1700" spc="-10" b="1">
                <a:latin typeface="Century Gothic"/>
                <a:cs typeface="Century Gothic"/>
              </a:rPr>
              <a:t> </a:t>
            </a:r>
            <a:r>
              <a:rPr dirty="0" sz="1700" spc="-5" b="1">
                <a:latin typeface="Century Gothic"/>
                <a:cs typeface="Century Gothic"/>
              </a:rPr>
              <a:t>over</a:t>
            </a:r>
            <a:r>
              <a:rPr dirty="0" sz="1700" spc="-20" b="1">
                <a:latin typeface="Century Gothic"/>
                <a:cs typeface="Century Gothic"/>
              </a:rPr>
              <a:t> </a:t>
            </a:r>
            <a:r>
              <a:rPr dirty="0" sz="1700" b="1">
                <a:latin typeface="Century Gothic"/>
                <a:cs typeface="Century Gothic"/>
              </a:rPr>
              <a:t>time</a:t>
            </a:r>
            <a:r>
              <a:rPr dirty="0" sz="1700" spc="10" b="1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need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arises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i.e.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leaving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early</a:t>
            </a:r>
            <a:endParaRPr sz="1700">
              <a:latin typeface="Century Gothic"/>
              <a:cs typeface="Century Gothic"/>
            </a:endParaRPr>
          </a:p>
          <a:p>
            <a:pPr algn="just" marL="241300">
              <a:lnSpc>
                <a:spcPct val="100000"/>
              </a:lnSpc>
              <a:spcBef>
                <a:spcPts val="1220"/>
              </a:spcBef>
            </a:pPr>
            <a:r>
              <a:rPr dirty="0" sz="1700" spc="-5">
                <a:latin typeface="Century Gothic"/>
                <a:cs typeface="Century Gothic"/>
              </a:rPr>
              <a:t>some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days</a:t>
            </a:r>
            <a:endParaRPr sz="1700">
              <a:latin typeface="Century Gothic"/>
              <a:cs typeface="Century Gothic"/>
            </a:endParaRPr>
          </a:p>
          <a:p>
            <a:pPr algn="just" marL="241300" marR="749300" indent="-229235">
              <a:lnSpc>
                <a:spcPct val="160000"/>
              </a:lnSpc>
              <a:spcBef>
                <a:spcPts val="1000"/>
              </a:spcBef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1700" spc="-5">
                <a:latin typeface="Century Gothic"/>
                <a:cs typeface="Century Gothic"/>
              </a:rPr>
              <a:t>Some aspects are addressed by </a:t>
            </a:r>
            <a:r>
              <a:rPr dirty="0" sz="1700" b="1">
                <a:latin typeface="Century Gothic"/>
                <a:cs typeface="Century Gothic"/>
              </a:rPr>
              <a:t>law</a:t>
            </a:r>
            <a:r>
              <a:rPr dirty="0" sz="1700">
                <a:latin typeface="Century Gothic"/>
                <a:cs typeface="Century Gothic"/>
              </a:rPr>
              <a:t>, </a:t>
            </a:r>
            <a:r>
              <a:rPr dirty="0" sz="1700" spc="-5">
                <a:latin typeface="Century Gothic"/>
                <a:cs typeface="Century Gothic"/>
              </a:rPr>
              <a:t>i.e. </a:t>
            </a:r>
            <a:r>
              <a:rPr dirty="0" sz="1700">
                <a:latin typeface="Century Gothic"/>
                <a:cs typeface="Century Gothic"/>
              </a:rPr>
              <a:t>an employee cannot be required </a:t>
            </a:r>
            <a:r>
              <a:rPr dirty="0" sz="1700" spc="-10">
                <a:latin typeface="Century Gothic"/>
                <a:cs typeface="Century Gothic"/>
              </a:rPr>
              <a:t>to </a:t>
            </a:r>
            <a:r>
              <a:rPr dirty="0" sz="1700" spc="-5">
                <a:latin typeface="Century Gothic"/>
                <a:cs typeface="Century Gothic"/>
              </a:rPr>
              <a:t>do </a:t>
            </a:r>
            <a:r>
              <a:rPr dirty="0" sz="1700" spc="-459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anything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illegal,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such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as</a:t>
            </a:r>
            <a:r>
              <a:rPr dirty="0" sz="1700">
                <a:latin typeface="Century Gothic"/>
                <a:cs typeface="Century Gothic"/>
              </a:rPr>
              <a:t> falsify</a:t>
            </a:r>
            <a:r>
              <a:rPr dirty="0" sz="1700" spc="-3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results of a </a:t>
            </a:r>
            <a:r>
              <a:rPr dirty="0" sz="1700" spc="-5">
                <a:latin typeface="Century Gothic"/>
                <a:cs typeface="Century Gothic"/>
              </a:rPr>
              <a:t>quality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assurance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test</a:t>
            </a:r>
            <a:endParaRPr sz="1700">
              <a:latin typeface="Century Gothic"/>
              <a:cs typeface="Century Gothic"/>
            </a:endParaRPr>
          </a:p>
          <a:p>
            <a:pPr algn="just" marL="241300" marR="5080" indent="-229235">
              <a:lnSpc>
                <a:spcPct val="160000"/>
              </a:lnSpc>
              <a:spcBef>
                <a:spcPts val="1010"/>
              </a:spcBef>
              <a:buClr>
                <a:srgbClr val="4966AC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1700" spc="-5">
                <a:latin typeface="Century Gothic"/>
                <a:cs typeface="Century Gothic"/>
              </a:rPr>
              <a:t>Some aspects are </a:t>
            </a:r>
            <a:r>
              <a:rPr dirty="0" sz="1700" b="1">
                <a:latin typeface="Century Gothic"/>
                <a:cs typeface="Century Gothic"/>
              </a:rPr>
              <a:t>specific to the </a:t>
            </a:r>
            <a:r>
              <a:rPr dirty="0" sz="1700" spc="-5" b="1">
                <a:latin typeface="Century Gothic"/>
                <a:cs typeface="Century Gothic"/>
              </a:rPr>
              <a:t>role of </a:t>
            </a:r>
            <a:r>
              <a:rPr dirty="0" sz="1700" b="1">
                <a:latin typeface="Century Gothic"/>
                <a:cs typeface="Century Gothic"/>
              </a:rPr>
              <a:t>the IT worker </a:t>
            </a:r>
            <a:r>
              <a:rPr dirty="0" sz="1700" spc="-5">
                <a:latin typeface="Century Gothic"/>
                <a:cs typeface="Century Gothic"/>
              </a:rPr>
              <a:t>and are established based </a:t>
            </a:r>
            <a:r>
              <a:rPr dirty="0" sz="1700">
                <a:latin typeface="Century Gothic"/>
                <a:cs typeface="Century Gothic"/>
              </a:rPr>
              <a:t>on </a:t>
            </a:r>
            <a:r>
              <a:rPr dirty="0" sz="1700" spc="-5">
                <a:latin typeface="Century Gothic"/>
                <a:cs typeface="Century Gothic"/>
              </a:rPr>
              <a:t>the </a:t>
            </a:r>
            <a:r>
              <a:rPr dirty="0" sz="1700">
                <a:latin typeface="Century Gothic"/>
                <a:cs typeface="Century Gothic"/>
              </a:rPr>
              <a:t> nature of </a:t>
            </a:r>
            <a:r>
              <a:rPr dirty="0" sz="1700" spc="-5">
                <a:latin typeface="Century Gothic"/>
                <a:cs typeface="Century Gothic"/>
              </a:rPr>
              <a:t>the work </a:t>
            </a:r>
            <a:r>
              <a:rPr dirty="0" sz="1700">
                <a:latin typeface="Century Gothic"/>
                <a:cs typeface="Century Gothic"/>
              </a:rPr>
              <a:t>or </a:t>
            </a:r>
            <a:r>
              <a:rPr dirty="0" sz="1700" spc="-5">
                <a:latin typeface="Century Gothic"/>
                <a:cs typeface="Century Gothic"/>
              </a:rPr>
              <a:t>project, i.e. the </a:t>
            </a:r>
            <a:r>
              <a:rPr dirty="0" sz="1700">
                <a:latin typeface="Century Gothic"/>
                <a:cs typeface="Century Gothic"/>
              </a:rPr>
              <a:t>programming language </a:t>
            </a:r>
            <a:r>
              <a:rPr dirty="0" sz="1700" spc="-10">
                <a:latin typeface="Century Gothic"/>
                <a:cs typeface="Century Gothic"/>
              </a:rPr>
              <a:t>to </a:t>
            </a:r>
            <a:r>
              <a:rPr dirty="0" sz="1700">
                <a:latin typeface="Century Gothic"/>
                <a:cs typeface="Century Gothic"/>
              </a:rPr>
              <a:t>be </a:t>
            </a:r>
            <a:r>
              <a:rPr dirty="0" sz="1700" spc="-5">
                <a:latin typeface="Century Gothic"/>
                <a:cs typeface="Century Gothic"/>
              </a:rPr>
              <a:t>used, the </a:t>
            </a:r>
            <a:r>
              <a:rPr dirty="0" sz="1700" spc="-10">
                <a:latin typeface="Century Gothic"/>
                <a:cs typeface="Century Gothic"/>
              </a:rPr>
              <a:t>type </a:t>
            </a:r>
            <a:r>
              <a:rPr dirty="0" sz="1700">
                <a:latin typeface="Century Gothic"/>
                <a:cs typeface="Century Gothic"/>
              </a:rPr>
              <a:t>and 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amount</a:t>
            </a:r>
            <a:r>
              <a:rPr dirty="0" sz="1700">
                <a:latin typeface="Century Gothic"/>
                <a:cs typeface="Century Gothic"/>
              </a:rPr>
              <a:t> of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documentation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be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produced, and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the</a:t>
            </a:r>
            <a:r>
              <a:rPr dirty="0" sz="1700" spc="1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extent</a:t>
            </a:r>
            <a:r>
              <a:rPr dirty="0" sz="1700">
                <a:latin typeface="Century Gothic"/>
                <a:cs typeface="Century Gothic"/>
              </a:rPr>
              <a:t> of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testing</a:t>
            </a:r>
            <a:r>
              <a:rPr dirty="0" sz="1700" spc="2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to</a:t>
            </a:r>
            <a:r>
              <a:rPr dirty="0" sz="1700" spc="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be </a:t>
            </a:r>
            <a:r>
              <a:rPr dirty="0" sz="1700" spc="-5">
                <a:latin typeface="Century Gothic"/>
                <a:cs typeface="Century Gothic"/>
              </a:rPr>
              <a:t>conducted.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SUAAD SULIMAN ABDULLAH ALARIFI</dc:creator>
  <dc:title>Professional Computing Issues</dc:title>
  <dcterms:created xsi:type="dcterms:W3CDTF">2021-02-28T06:51:24Z</dcterms:created>
  <dcterms:modified xsi:type="dcterms:W3CDTF">2021-02-28T06:51:24Z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2021-02-28T00:00:00Z</vt:filetime>
  </property>
</Properties>
</file>