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4"/>
  </p:notesMasterIdLst>
  <p:sldIdLst>
    <p:sldId id="256" r:id="rId2"/>
    <p:sldId id="257" r:id="rId3"/>
    <p:sldId id="259" r:id="rId4"/>
    <p:sldId id="266" r:id="rId5"/>
    <p:sldId id="267" r:id="rId6"/>
    <p:sldId id="269" r:id="rId7"/>
    <p:sldId id="268" r:id="rId8"/>
    <p:sldId id="270" r:id="rId9"/>
    <p:sldId id="271" r:id="rId10"/>
    <p:sldId id="272" r:id="rId11"/>
    <p:sldId id="278" r:id="rId12"/>
    <p:sldId id="293" r:id="rId13"/>
    <p:sldId id="274" r:id="rId14"/>
    <p:sldId id="291" r:id="rId15"/>
    <p:sldId id="292" r:id="rId16"/>
    <p:sldId id="277" r:id="rId17"/>
    <p:sldId id="290" r:id="rId18"/>
    <p:sldId id="276" r:id="rId19"/>
    <p:sldId id="294" r:id="rId20"/>
    <p:sldId id="279" r:id="rId21"/>
    <p:sldId id="280" r:id="rId22"/>
    <p:sldId id="281" r:id="rId23"/>
    <p:sldId id="295" r:id="rId24"/>
    <p:sldId id="296" r:id="rId25"/>
    <p:sldId id="283" r:id="rId26"/>
    <p:sldId id="282" r:id="rId27"/>
    <p:sldId id="288" r:id="rId28"/>
    <p:sldId id="299" r:id="rId29"/>
    <p:sldId id="302" r:id="rId30"/>
    <p:sldId id="300" r:id="rId31"/>
    <p:sldId id="301" r:id="rId32"/>
    <p:sldId id="30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667" autoAdjust="0"/>
  </p:normalViewPr>
  <p:slideViewPr>
    <p:cSldViewPr snapToGrid="0">
      <p:cViewPr>
        <p:scale>
          <a:sx n="87" d="100"/>
          <a:sy n="87" d="100"/>
        </p:scale>
        <p:origin x="14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42C38-36C2-490B-A552-B80D412B7CC3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359D4-8F46-429E-852F-DD95B34A5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5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40F-B0EF-44D6-A959-D625F0D7C068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6DE-1051-4AE9-9015-FA05C8953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8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40F-B0EF-44D6-A959-D625F0D7C068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6DE-1051-4AE9-9015-FA05C8953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12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E60E40F-B0EF-44D6-A959-D625F0D7C068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6AA66DE-1051-4AE9-9015-FA05C8953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20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40F-B0EF-44D6-A959-D625F0D7C068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6DE-1051-4AE9-9015-FA05C8953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2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60E40F-B0EF-44D6-A959-D625F0D7C068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AA66DE-1051-4AE9-9015-FA05C8953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956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40F-B0EF-44D6-A959-D625F0D7C068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6DE-1051-4AE9-9015-FA05C8953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3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40F-B0EF-44D6-A959-D625F0D7C068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6DE-1051-4AE9-9015-FA05C8953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1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40F-B0EF-44D6-A959-D625F0D7C068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6DE-1051-4AE9-9015-FA05C8953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70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40F-B0EF-44D6-A959-D625F0D7C068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6DE-1051-4AE9-9015-FA05C8953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4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40F-B0EF-44D6-A959-D625F0D7C068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6DE-1051-4AE9-9015-FA05C8953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35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40F-B0EF-44D6-A959-D625F0D7C068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66DE-1051-4AE9-9015-FA05C8953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63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E60E40F-B0EF-44D6-A959-D625F0D7C068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6AA66DE-1051-4AE9-9015-FA05C8953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51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21BBC4-12FD-49C6-9D62-A4F397FD8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040" y="4156825"/>
            <a:ext cx="9144000" cy="130925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ar-S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05 : Process Mapping</a:t>
            </a:r>
          </a:p>
          <a:p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819BD-5FF5-47A7-875E-EBDAFEFFBC7D}"/>
              </a:ext>
            </a:extLst>
          </p:cNvPr>
          <p:cNvSpPr txBox="1"/>
          <p:nvPr/>
        </p:nvSpPr>
        <p:spPr>
          <a:xfrm>
            <a:off x="1330960" y="2274838"/>
            <a:ext cx="966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ar-SA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 Assessment &amp; Technology Evaluation</a:t>
            </a:r>
            <a:endParaRPr lang="es-ES" altLang="ar-SA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altLang="ar-SA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CPIT 435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6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عنوان 1">
            <a:extLst>
              <a:ext uri="{FF2B5EF4-FFF2-40B4-BE49-F238E27FC236}">
                <a16:creationId xmlns:a16="http://schemas.microsoft.com/office/drawing/2014/main" id="{4E7ECECC-9A22-4614-96DE-9CA454061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4238" y="663576"/>
            <a:ext cx="7886700" cy="1325563"/>
          </a:xfrm>
        </p:spPr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Types of process mapping</a:t>
            </a:r>
          </a:p>
        </p:txBody>
      </p:sp>
      <p:sp>
        <p:nvSpPr>
          <p:cNvPr id="20483" name="عنصر نائب للنص 3">
            <a:extLst>
              <a:ext uri="{FF2B5EF4-FFF2-40B4-BE49-F238E27FC236}">
                <a16:creationId xmlns:a16="http://schemas.microsoft.com/office/drawing/2014/main" id="{5DC904EE-6EC7-4186-BCB1-BA0ACA7D4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2133601"/>
            <a:ext cx="8280400" cy="823913"/>
          </a:xfrm>
        </p:spPr>
        <p:txBody>
          <a:bodyPr anchor="ctr"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most common process map types include: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1B57759-D1AF-4D96-A0C8-8EBE9663A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6676" y="2976908"/>
            <a:ext cx="8955828" cy="3712408"/>
          </a:xfrm>
        </p:spPr>
        <p:txBody>
          <a:bodyPr numCol="2">
            <a:normAutofit fontScale="925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Process Map</a:t>
            </a:r>
            <a:endParaRPr lang="en-US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Flow Diagram</a:t>
            </a:r>
          </a:p>
          <a:p>
            <a:pPr>
              <a:lnSpc>
                <a:spcPct val="150000"/>
              </a:lnSpc>
              <a:tabLst>
                <a:tab pos="4122738" algn="l"/>
                <a:tab pos="4305300" algn="l"/>
              </a:tabLst>
              <a:defRPr/>
            </a:pPr>
            <a:r>
              <a:rPr lang="en-US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Process Map</a:t>
            </a:r>
          </a:p>
          <a:p>
            <a:pPr>
              <a:lnSpc>
                <a:spcPct val="150000"/>
              </a:lnSpc>
              <a:defRPr/>
            </a:pPr>
            <a:r>
              <a:rPr lang="en-US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Process Map</a:t>
            </a:r>
          </a:p>
          <a:p>
            <a:pPr>
              <a:lnSpc>
                <a:spcPct val="150000"/>
              </a:lnSpc>
              <a:defRPr/>
            </a:pPr>
            <a:r>
              <a:rPr lang="en-US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Stream Map</a:t>
            </a:r>
            <a:endParaRPr lang="en-US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sz="2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Map</a:t>
            </a:r>
          </a:p>
          <a:p>
            <a:pPr marL="266700" indent="-266700">
              <a:lnSpc>
                <a:spcPct val="150000"/>
              </a:lnSpc>
              <a:defRPr/>
            </a:pPr>
            <a:r>
              <a:rPr lang="en-US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Rendered Process Map</a:t>
            </a:r>
          </a:p>
          <a:p>
            <a:pPr marL="266700" indent="-266700">
              <a:lnSpc>
                <a:spcPct val="150000"/>
              </a:lnSpc>
              <a:defRPr/>
            </a:pPr>
            <a:r>
              <a:rPr lang="en-US" sz="23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Swimlane</a:t>
            </a:r>
            <a:r>
              <a:rPr lang="en-US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(or Cross-functional) Map</a:t>
            </a:r>
          </a:p>
          <a:p>
            <a:pPr marL="266700" indent="-266700">
              <a:lnSpc>
                <a:spcPct val="150000"/>
              </a:lnSpc>
              <a:defRPr/>
            </a:pPr>
            <a:r>
              <a:rPr lang="en-US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Value-Added Chain 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عنوان 1">
            <a:extLst>
              <a:ext uri="{FF2B5EF4-FFF2-40B4-BE49-F238E27FC236}">
                <a16:creationId xmlns:a16="http://schemas.microsoft.com/office/drawing/2014/main" id="{B8E78387-EDF5-4E4E-BE7E-F81209F39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620713"/>
            <a:ext cx="7920038" cy="1439862"/>
          </a:xfrm>
        </p:spPr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Types of process mapping</a:t>
            </a:r>
          </a:p>
        </p:txBody>
      </p:sp>
      <p:sp>
        <p:nvSpPr>
          <p:cNvPr id="21507" name="عنصر نائب للمحتوى 2">
            <a:extLst>
              <a:ext uri="{FF2B5EF4-FFF2-40B4-BE49-F238E27FC236}">
                <a16:creationId xmlns:a16="http://schemas.microsoft.com/office/drawing/2014/main" id="{C891CE34-1952-4BE2-90BB-3A8AA0382A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3456" y="2138937"/>
            <a:ext cx="10020626" cy="4464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Process Map: </a:t>
            </a:r>
            <a:r>
              <a:rPr lang="en-US" alt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high-level representation of a process involving interactions between Supplier, Input, Process, Output, Customer (SIPOC)</a:t>
            </a:r>
          </a:p>
          <a:p>
            <a:pPr>
              <a:lnSpc>
                <a:spcPct val="150000"/>
              </a:lnSpc>
            </a:pPr>
            <a:r>
              <a:rPr lang="en-US" alt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Flow Diagram: </a:t>
            </a:r>
            <a:r>
              <a:rPr lang="en-US" alt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a work process shown in “flow” format; doesn’t utilize Unified Modeling Language (UML) symbols.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عنوان 1">
            <a:extLst>
              <a:ext uri="{FF2B5EF4-FFF2-40B4-BE49-F238E27FC236}">
                <a16:creationId xmlns:a16="http://schemas.microsoft.com/office/drawing/2014/main" id="{4FBB35D2-FDD8-4D5B-90C3-678FD1365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4238" y="663576"/>
            <a:ext cx="7886700" cy="1325563"/>
          </a:xfrm>
        </p:spPr>
        <p:txBody>
          <a:bodyPr/>
          <a:lstStyle/>
          <a:p>
            <a:r>
              <a:rPr lang="en-US" altLang="en-US" sz="3200"/>
              <a:t>Types of process mapping</a:t>
            </a:r>
          </a:p>
        </p:txBody>
      </p:sp>
      <p:sp>
        <p:nvSpPr>
          <p:cNvPr id="22531" name="عنصر نائب للنص 1">
            <a:extLst>
              <a:ext uri="{FF2B5EF4-FFF2-40B4-BE49-F238E27FC236}">
                <a16:creationId xmlns:a16="http://schemas.microsoft.com/office/drawing/2014/main" id="{C70AC255-5A31-4D8A-9984-39DB2D3B2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4239" y="2173288"/>
            <a:ext cx="3868737" cy="823912"/>
          </a:xfrm>
        </p:spPr>
        <p:txBody>
          <a:bodyPr anchor="t"/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Process Map</a:t>
            </a:r>
          </a:p>
          <a:p>
            <a:endParaRPr lang="ar-SA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عنصر نائب للمحتوى 5" descr="صورة تحتوي على لقطة شاشة&#10;&#10;وصف منشأ بثقة عالية">
            <a:extLst>
              <a:ext uri="{FF2B5EF4-FFF2-40B4-BE49-F238E27FC236}">
                <a16:creationId xmlns:a16="http://schemas.microsoft.com/office/drawing/2014/main" id="{B01CC3C8-A819-4C4A-B152-C6638F949A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69" y="3125550"/>
            <a:ext cx="4189768" cy="3068874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33" name="عنصر نائب للنص 2">
            <a:extLst>
              <a:ext uri="{FF2B5EF4-FFF2-40B4-BE49-F238E27FC236}">
                <a16:creationId xmlns:a16="http://schemas.microsoft.com/office/drawing/2014/main" id="{F3927E7A-AC12-482B-A144-333707A0D9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>
          <a:xfrm>
            <a:off x="6472639" y="2159370"/>
            <a:ext cx="3887788" cy="823912"/>
          </a:xfrm>
        </p:spPr>
        <p:txBody>
          <a:bodyPr anchor="t"/>
          <a:lstStyle/>
          <a:p>
            <a:r>
              <a:rPr lang="en-US" altLang="en-US" dirty="0">
                <a:solidFill>
                  <a:schemeClr val="bg1"/>
                </a:solidFill>
              </a:rPr>
              <a:t>Work Flow Diagram</a:t>
            </a:r>
          </a:p>
          <a:p>
            <a:endParaRPr lang="ar-SA" altLang="en-US" dirty="0">
              <a:solidFill>
                <a:schemeClr val="bg1"/>
              </a:solidFill>
            </a:endParaRPr>
          </a:p>
        </p:txBody>
      </p:sp>
      <p:pic>
        <p:nvPicPr>
          <p:cNvPr id="8" name="عنصر نائب للمحتوى 7" descr="صورة تحتوي على نص&#10;&#10;وصف منشأ بثقة عالية جداً">
            <a:extLst>
              <a:ext uri="{FF2B5EF4-FFF2-40B4-BE49-F238E27FC236}">
                <a16:creationId xmlns:a16="http://schemas.microsoft.com/office/drawing/2014/main" id="{C7D1B03B-DEF4-404C-9A1A-F4C1737E62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2997201"/>
            <a:ext cx="3421062" cy="3121025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عنوان 1">
            <a:extLst>
              <a:ext uri="{FF2B5EF4-FFF2-40B4-BE49-F238E27FC236}">
                <a16:creationId xmlns:a16="http://schemas.microsoft.com/office/drawing/2014/main" id="{5CB112A6-47E7-4719-8AE3-40493F3A3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620713"/>
            <a:ext cx="7920038" cy="1439862"/>
          </a:xfrm>
        </p:spPr>
        <p:txBody>
          <a:bodyPr/>
          <a:lstStyle/>
          <a:p>
            <a:r>
              <a:rPr lang="en-US" altLang="en-US" sz="3200"/>
              <a:t>Types of process mapping</a:t>
            </a:r>
          </a:p>
        </p:txBody>
      </p:sp>
      <p:sp>
        <p:nvSpPr>
          <p:cNvPr id="23555" name="عنصر نائب للمحتوى 2">
            <a:extLst>
              <a:ext uri="{FF2B5EF4-FFF2-40B4-BE49-F238E27FC236}">
                <a16:creationId xmlns:a16="http://schemas.microsoft.com/office/drawing/2014/main" id="{C7DAABB1-B09D-4658-97CC-133CF4372D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4825" y="2205038"/>
            <a:ext cx="8580438" cy="4464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Process Map: </a:t>
            </a:r>
            <a:r>
              <a:rPr lang="en-US" alt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represents value added and non-value added activities in a process</a:t>
            </a:r>
          </a:p>
          <a:p>
            <a:pPr>
              <a:lnSpc>
                <a:spcPct val="150000"/>
              </a:lnSpc>
            </a:pPr>
            <a:r>
              <a:rPr lang="en-US" alt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Process Map: </a:t>
            </a:r>
            <a:r>
              <a:rPr lang="en-US" alt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provides a much more detailed look at each step in the process</a:t>
            </a:r>
          </a:p>
          <a:p>
            <a:pPr>
              <a:lnSpc>
                <a:spcPct val="150000"/>
              </a:lnSpc>
            </a:pPr>
            <a:r>
              <a:rPr lang="en-US" alt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Map: </a:t>
            </a:r>
            <a:r>
              <a:rPr lang="en-US" alt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documents are the inputs and outputs in a process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عنوان 1">
            <a:extLst>
              <a:ext uri="{FF2B5EF4-FFF2-40B4-BE49-F238E27FC236}">
                <a16:creationId xmlns:a16="http://schemas.microsoft.com/office/drawing/2014/main" id="{F2B97879-E1C9-446C-8269-06E81294C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4238" y="663576"/>
            <a:ext cx="7886700" cy="1325563"/>
          </a:xfrm>
        </p:spPr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Types of process mapping</a:t>
            </a:r>
          </a:p>
        </p:txBody>
      </p:sp>
      <p:sp>
        <p:nvSpPr>
          <p:cNvPr id="24579" name="عنصر نائب للنص 1">
            <a:extLst>
              <a:ext uri="{FF2B5EF4-FFF2-40B4-BE49-F238E27FC236}">
                <a16:creationId xmlns:a16="http://schemas.microsoft.com/office/drawing/2014/main" id="{0A6D296D-E9A4-44DE-BA64-CC7F21FA5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0575" y="2389188"/>
            <a:ext cx="3868738" cy="823912"/>
          </a:xfrm>
        </p:spPr>
        <p:txBody>
          <a:bodyPr anchor="t"/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Process Map: </a:t>
            </a:r>
          </a:p>
        </p:txBody>
      </p:sp>
      <p:pic>
        <p:nvPicPr>
          <p:cNvPr id="7" name="عنصر نائب للمحتوى 6" descr="صورة تحتوي على لقطة شاشة&#10;&#10;وصف منشأ بثقة عالية جداً">
            <a:extLst>
              <a:ext uri="{FF2B5EF4-FFF2-40B4-BE49-F238E27FC236}">
                <a16:creationId xmlns:a16="http://schemas.microsoft.com/office/drawing/2014/main" id="{DB9940D0-11FE-498A-92AD-A0EB2DE2D6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2"/>
          <a:stretch/>
        </p:blipFill>
        <p:spPr>
          <a:xfrm>
            <a:off x="2016125" y="2997201"/>
            <a:ext cx="3868738" cy="2905125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1" name="عنصر نائب للنص 2">
            <a:extLst>
              <a:ext uri="{FF2B5EF4-FFF2-40B4-BE49-F238E27FC236}">
                <a16:creationId xmlns:a16="http://schemas.microsoft.com/office/drawing/2014/main" id="{039236B7-BDFB-442C-B861-AA42FF920F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>
          <a:xfrm>
            <a:off x="6153151" y="2371726"/>
            <a:ext cx="4017963" cy="823913"/>
          </a:xfrm>
        </p:spPr>
        <p:txBody>
          <a:bodyPr anchor="ctr"/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Process Map:</a:t>
            </a:r>
          </a:p>
          <a:p>
            <a:endParaRPr lang="ar-SA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id="{7A077773-FA0D-407E-9456-B82D7C6C87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0"/>
          <a:stretch/>
        </p:blipFill>
        <p:spPr>
          <a:xfrm>
            <a:off x="6283325" y="2979739"/>
            <a:ext cx="3887788" cy="2473325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عنوان 1">
            <a:extLst>
              <a:ext uri="{FF2B5EF4-FFF2-40B4-BE49-F238E27FC236}">
                <a16:creationId xmlns:a16="http://schemas.microsoft.com/office/drawing/2014/main" id="{72F81A64-49E1-4FFD-A6D0-D2B15A640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0497" y="188913"/>
            <a:ext cx="8426318" cy="1600200"/>
          </a:xfrm>
        </p:spPr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Types of process mapping</a:t>
            </a:r>
          </a:p>
        </p:txBody>
      </p:sp>
      <p:sp>
        <p:nvSpPr>
          <p:cNvPr id="25603" name="عنصر نائب للنص 1">
            <a:extLst>
              <a:ext uri="{FF2B5EF4-FFF2-40B4-BE49-F238E27FC236}">
                <a16:creationId xmlns:a16="http://schemas.microsoft.com/office/drawing/2014/main" id="{19C7F673-6831-4ED0-B43E-A0C81E0A542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049464" y="2133600"/>
            <a:ext cx="7646987" cy="647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Map:</a:t>
            </a:r>
          </a:p>
        </p:txBody>
      </p:sp>
      <p:pic>
        <p:nvPicPr>
          <p:cNvPr id="14" name="عنصر نائب للمحتوى 13">
            <a:extLst>
              <a:ext uri="{FF2B5EF4-FFF2-40B4-BE49-F238E27FC236}">
                <a16:creationId xmlns:a16="http://schemas.microsoft.com/office/drawing/2014/main" id="{5A8D1032-D181-4F57-8381-9C4F77D86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0"/>
          <a:stretch/>
        </p:blipFill>
        <p:spPr>
          <a:xfrm>
            <a:off x="3781425" y="2776538"/>
            <a:ext cx="4629150" cy="325755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عنوان 1">
            <a:extLst>
              <a:ext uri="{FF2B5EF4-FFF2-40B4-BE49-F238E27FC236}">
                <a16:creationId xmlns:a16="http://schemas.microsoft.com/office/drawing/2014/main" id="{27895842-45A5-4550-A1F2-AF58DE160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620713"/>
            <a:ext cx="7920038" cy="1439862"/>
          </a:xfrm>
        </p:spPr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Types of process mapping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70E5602-9905-4D33-9351-C17F32C8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025" y="2060575"/>
            <a:ext cx="9870426" cy="44640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Stream Map: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 lean-management technique that analyzes and improves processes needed to make a product or provide a service to a customer.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Rendered Process Map: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represents current state and/or future state processes to show areas for process improvement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عنوان 1">
            <a:extLst>
              <a:ext uri="{FF2B5EF4-FFF2-40B4-BE49-F238E27FC236}">
                <a16:creationId xmlns:a16="http://schemas.microsoft.com/office/drawing/2014/main" id="{4CA09F2A-B015-4A2C-9070-E31450A21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4238" y="663576"/>
            <a:ext cx="7886700" cy="1325563"/>
          </a:xfrm>
        </p:spPr>
        <p:txBody>
          <a:bodyPr/>
          <a:lstStyle/>
          <a:p>
            <a:r>
              <a:rPr lang="en-US" altLang="en-US" sz="3200"/>
              <a:t>Types of process mapping</a:t>
            </a:r>
          </a:p>
        </p:txBody>
      </p:sp>
      <p:sp>
        <p:nvSpPr>
          <p:cNvPr id="27651" name="عنصر نائب للنص 1">
            <a:extLst>
              <a:ext uri="{FF2B5EF4-FFF2-40B4-BE49-F238E27FC236}">
                <a16:creationId xmlns:a16="http://schemas.microsoft.com/office/drawing/2014/main" id="{B39F34FA-90BF-45E7-AA6B-AFD51DEA1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4239" y="2173288"/>
            <a:ext cx="3868737" cy="823912"/>
          </a:xfrm>
        </p:spPr>
        <p:txBody>
          <a:bodyPr anchor="t"/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Stream Map: </a:t>
            </a:r>
          </a:p>
          <a:p>
            <a:endParaRPr lang="ar-SA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2" name="عنصر نائب للمحتوى 6" descr="صورة تحتوي على لقطة شاشة&#10;&#10;وصف منشأ بثقة عالية">
            <a:extLst>
              <a:ext uri="{FF2B5EF4-FFF2-40B4-BE49-F238E27FC236}">
                <a16:creationId xmlns:a16="http://schemas.microsoft.com/office/drawing/2014/main" id="{755BEE0D-78B0-4579-83BD-245B09CF6FB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850" y="2973388"/>
            <a:ext cx="3868738" cy="2894012"/>
          </a:xfrm>
        </p:spPr>
      </p:pic>
      <p:sp>
        <p:nvSpPr>
          <p:cNvPr id="27653" name="عنصر نائب للنص 3">
            <a:extLst>
              <a:ext uri="{FF2B5EF4-FFF2-40B4-BE49-F238E27FC236}">
                <a16:creationId xmlns:a16="http://schemas.microsoft.com/office/drawing/2014/main" id="{253972DA-6ACF-4E10-B9FC-333E72B617A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>
          <a:xfrm>
            <a:off x="6153150" y="2173288"/>
            <a:ext cx="3887788" cy="823912"/>
          </a:xfrm>
        </p:spPr>
        <p:txBody>
          <a:bodyPr anchor="t"/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Rendered Process Map:</a:t>
            </a:r>
            <a:endParaRPr lang="en-US" alt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SA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4" name="عنصر نائب للمحتوى 8" descr="صورة تحتوي على لقطة شاشة&#10;&#10;وصف منشأ بثقة عالية جداً">
            <a:extLst>
              <a:ext uri="{FF2B5EF4-FFF2-40B4-BE49-F238E27FC236}">
                <a16:creationId xmlns:a16="http://schemas.microsoft.com/office/drawing/2014/main" id="{36E6CBA4-EC03-427E-A123-0765CE1DFD6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53150" y="3160714"/>
            <a:ext cx="3887788" cy="251777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عنوان 1">
            <a:extLst>
              <a:ext uri="{FF2B5EF4-FFF2-40B4-BE49-F238E27FC236}">
                <a16:creationId xmlns:a16="http://schemas.microsoft.com/office/drawing/2014/main" id="{64286738-16EF-42B0-911E-39FF1189D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620713"/>
            <a:ext cx="7920038" cy="1439862"/>
          </a:xfrm>
        </p:spPr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Types of process mapping</a:t>
            </a:r>
          </a:p>
        </p:txBody>
      </p:sp>
      <p:sp>
        <p:nvSpPr>
          <p:cNvPr id="28675" name="عنصر نائب للمحتوى 2">
            <a:extLst>
              <a:ext uri="{FF2B5EF4-FFF2-40B4-BE49-F238E27FC236}">
                <a16:creationId xmlns:a16="http://schemas.microsoft.com/office/drawing/2014/main" id="{F2F4E52D-1231-4B15-95A3-A3840D33E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8387" y="1994895"/>
            <a:ext cx="10776611" cy="4464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Swimlane (or Cross-functional) Map:</a:t>
            </a:r>
            <a:r>
              <a:rPr lang="en-US" altLang="en-US" sz="2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separates out the sub-process responsibilities in the process</a:t>
            </a:r>
          </a:p>
          <a:p>
            <a:pPr>
              <a:lnSpc>
                <a:spcPct val="150000"/>
              </a:lnSpc>
            </a:pPr>
            <a:r>
              <a:rPr lang="en-US" alt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Value-Added Chain Diagram: </a:t>
            </a: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unconnected boxes that represent a very simplified version of a process for quick understanding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عنوان 1">
            <a:extLst>
              <a:ext uri="{FF2B5EF4-FFF2-40B4-BE49-F238E27FC236}">
                <a16:creationId xmlns:a16="http://schemas.microsoft.com/office/drawing/2014/main" id="{B9464491-651B-4912-BFF4-2612118FE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4238" y="663576"/>
            <a:ext cx="7886700" cy="1325563"/>
          </a:xfrm>
        </p:spPr>
        <p:txBody>
          <a:bodyPr/>
          <a:lstStyle/>
          <a:p>
            <a:r>
              <a:rPr lang="en-US" altLang="en-US" sz="3200"/>
              <a:t>Types of process mapping</a:t>
            </a:r>
          </a:p>
        </p:txBody>
      </p:sp>
      <p:sp>
        <p:nvSpPr>
          <p:cNvPr id="29699" name="عنصر نائب للنص 1">
            <a:extLst>
              <a:ext uri="{FF2B5EF4-FFF2-40B4-BE49-F238E27FC236}">
                <a16:creationId xmlns:a16="http://schemas.microsoft.com/office/drawing/2014/main" id="{0E013C5B-2151-49BD-BDEE-12441C0EF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4239" y="2173288"/>
            <a:ext cx="3868737" cy="823912"/>
          </a:xfrm>
        </p:spPr>
        <p:txBody>
          <a:bodyPr anchor="t"/>
          <a:lstStyle/>
          <a:p>
            <a:r>
              <a:rPr lang="en-US" altLang="en-US">
                <a:solidFill>
                  <a:schemeClr val="bg1"/>
                </a:solidFill>
              </a:rPr>
              <a:t>Swimlane (or Cross-functional) Map:</a:t>
            </a:r>
          </a:p>
          <a:p>
            <a:endParaRPr lang="ar-SA" altLang="en-US">
              <a:solidFill>
                <a:schemeClr val="bg1"/>
              </a:solidFill>
            </a:endParaRPr>
          </a:p>
        </p:txBody>
      </p:sp>
      <p:pic>
        <p:nvPicPr>
          <p:cNvPr id="29700" name="عنصر نائب للمحتوى 5" descr="صورة تحتوي على لقطة شاشة&#10;&#10;وصف منشأ بثقة عالية جداً">
            <a:extLst>
              <a:ext uri="{FF2B5EF4-FFF2-40B4-BE49-F238E27FC236}">
                <a16:creationId xmlns:a16="http://schemas.microsoft.com/office/drawing/2014/main" id="{A25A2595-DD0C-47D0-8ED8-E820A40DD0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9" y="3209925"/>
            <a:ext cx="3868737" cy="2332038"/>
          </a:xfrm>
        </p:spPr>
      </p:pic>
      <p:sp>
        <p:nvSpPr>
          <p:cNvPr id="29701" name="عنصر نائب للنص 2">
            <a:extLst>
              <a:ext uri="{FF2B5EF4-FFF2-40B4-BE49-F238E27FC236}">
                <a16:creationId xmlns:a16="http://schemas.microsoft.com/office/drawing/2014/main" id="{2F017FD2-EEC7-4872-841A-CEC8D55667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>
          <a:xfrm>
            <a:off x="6153150" y="2173288"/>
            <a:ext cx="3887788" cy="823912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Value-Added Chain Diagram:</a:t>
            </a:r>
            <a:endParaRPr lang="ar-SA" altLang="en-US" dirty="0">
              <a:solidFill>
                <a:schemeClr val="bg1"/>
              </a:solidFill>
            </a:endParaRPr>
          </a:p>
        </p:txBody>
      </p:sp>
      <p:pic>
        <p:nvPicPr>
          <p:cNvPr id="12" name="عنصر نائب للمحتوى 11" descr="صورة تحتوي على نص&#10;&#10;وصف منشأ بثقة عالية جداً">
            <a:extLst>
              <a:ext uri="{FF2B5EF4-FFF2-40B4-BE49-F238E27FC236}">
                <a16:creationId xmlns:a16="http://schemas.microsoft.com/office/drawing/2014/main" id="{B10811EF-7C6B-480E-BA9C-6DC9A17058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3281363"/>
            <a:ext cx="3887788" cy="2189162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عنوان 1">
            <a:extLst>
              <a:ext uri="{FF2B5EF4-FFF2-40B4-BE49-F238E27FC236}">
                <a16:creationId xmlns:a16="http://schemas.microsoft.com/office/drawing/2014/main" id="{781CDBFD-B616-425F-857B-41723D812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1052513"/>
            <a:ext cx="7920038" cy="863600"/>
          </a:xfrm>
        </p:spPr>
        <p:txBody>
          <a:bodyPr anchor="t"/>
          <a:lstStyle/>
          <a:p>
            <a:pPr eaLnBrk="1" hangingPunct="1"/>
            <a:r>
              <a:rPr lang="en-US" altLang="ar-SA" dirty="0">
                <a:latin typeface="Arial" panose="020B0604020202020204" pitchFamily="34" charset="0"/>
                <a:cs typeface="Arial" panose="020B0604020202020204" pitchFamily="34" charset="0"/>
              </a:rPr>
              <a:t>Process Mapping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84DB38E-AECA-4471-A417-16343ACA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989" y="2133600"/>
            <a:ext cx="8435975" cy="44640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Understand the Process Mapping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Start with some basic concept of Flow Chart UML 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Working with Visio 2013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Outcomes: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to create a Flow Chart By Use Visio. We are using it in this Lab.</a:t>
            </a:r>
          </a:p>
          <a:p>
            <a:pPr marL="0" indent="0"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عنوان 1">
            <a:extLst>
              <a:ext uri="{FF2B5EF4-FFF2-40B4-BE49-F238E27FC236}">
                <a16:creationId xmlns:a16="http://schemas.microsoft.com/office/drawing/2014/main" id="{A9567815-8641-4C3A-9E49-1208B768C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620713"/>
            <a:ext cx="7920038" cy="1439862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Process mapping symbols</a:t>
            </a:r>
          </a:p>
        </p:txBody>
      </p:sp>
      <p:sp>
        <p:nvSpPr>
          <p:cNvPr id="30723" name="عنصر نائب للمحتوى 2">
            <a:extLst>
              <a:ext uri="{FF2B5EF4-FFF2-40B4-BE49-F238E27FC236}">
                <a16:creationId xmlns:a16="http://schemas.microsoft.com/office/drawing/2014/main" id="{BCFBEEE1-90BD-4ED1-BEDB-055AC1AD72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630" y="2060575"/>
            <a:ext cx="10754299" cy="4248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symbols are used in a process map to describe key process elements. 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Each process element is represented by a specific symbol such as an arrow, circle, diamond, box, oval or rectangle. 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These symbols come from the Unified Modeling Language or UML, which is an international standard for drawing process maps.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عنوان 1">
            <a:extLst>
              <a:ext uri="{FF2B5EF4-FFF2-40B4-BE49-F238E27FC236}">
                <a16:creationId xmlns:a16="http://schemas.microsoft.com/office/drawing/2014/main" id="{F0F0C525-6935-4F48-8F9B-060F77F6B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620713"/>
            <a:ext cx="7920038" cy="1439862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Process mapping symbols</a:t>
            </a:r>
          </a:p>
        </p:txBody>
      </p:sp>
      <p:pic>
        <p:nvPicPr>
          <p:cNvPr id="31747" name="عنصر نائب للمحتوى 3">
            <a:extLst>
              <a:ext uri="{FF2B5EF4-FFF2-40B4-BE49-F238E27FC236}">
                <a16:creationId xmlns:a16="http://schemas.microsoft.com/office/drawing/2014/main" id="{879C84FA-A913-4BD4-9C59-82E24ABDC2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5" t="1692" r="11385" b="6775"/>
          <a:stretch>
            <a:fillRect/>
          </a:stretch>
        </p:blipFill>
        <p:spPr>
          <a:xfrm>
            <a:off x="1200150" y="1831974"/>
            <a:ext cx="5074920" cy="4797425"/>
          </a:xfrm>
        </p:spPr>
      </p:pic>
      <p:pic>
        <p:nvPicPr>
          <p:cNvPr id="4" name="Picture 2" descr="ØµÙØ±Ø© Ø°Ø§Øª ØµÙØ©">
            <a:extLst>
              <a:ext uri="{FF2B5EF4-FFF2-40B4-BE49-F238E27FC236}">
                <a16:creationId xmlns:a16="http://schemas.microsoft.com/office/drawing/2014/main" id="{C7FD380B-52C3-45FF-A638-B615CBFA2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049" y="2060575"/>
            <a:ext cx="459105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عنوان 1">
            <a:extLst>
              <a:ext uri="{FF2B5EF4-FFF2-40B4-BE49-F238E27FC236}">
                <a16:creationId xmlns:a16="http://schemas.microsoft.com/office/drawing/2014/main" id="{08FB012E-6029-4D99-80ED-3CD622B03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620713"/>
            <a:ext cx="7920038" cy="1439862"/>
          </a:xfrm>
        </p:spPr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to create a process map</a:t>
            </a:r>
          </a:p>
        </p:txBody>
      </p:sp>
      <p:sp>
        <p:nvSpPr>
          <p:cNvPr id="32771" name="عنصر نائب للمحتوى 2">
            <a:extLst>
              <a:ext uri="{FF2B5EF4-FFF2-40B4-BE49-F238E27FC236}">
                <a16:creationId xmlns:a16="http://schemas.microsoft.com/office/drawing/2014/main" id="{5F6DC23E-AE37-4DF0-B75A-C3231A822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6265" y="2173287"/>
            <a:ext cx="10818563" cy="4064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2500" b="1" u="sng" dirty="0"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  <a:r>
              <a:rPr lang="en-US" alt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Identify the problem :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/>
              <a:t>What is the process that needs to be visualized?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/>
              <a:t>Type its title at the top of the document.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500" b="1" u="sng" dirty="0"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  <a:r>
              <a:rPr lang="en-US" alt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Brainstorm activities involved:</a:t>
            </a:r>
          </a:p>
          <a:p>
            <a:pPr>
              <a:lnSpc>
                <a:spcPct val="150000"/>
              </a:lnSpc>
              <a:defRPr/>
            </a:pPr>
            <a:r>
              <a:rPr lang="en-US" sz="2500" b="1" dirty="0"/>
              <a:t>Decide what level of detail to include.</a:t>
            </a:r>
          </a:p>
          <a:p>
            <a:pPr>
              <a:lnSpc>
                <a:spcPct val="150000"/>
              </a:lnSpc>
              <a:defRPr/>
            </a:pPr>
            <a:r>
              <a:rPr lang="en-US" sz="2500" b="1" dirty="0"/>
              <a:t>Determine who does what and when it is done.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عنوان 1">
            <a:extLst>
              <a:ext uri="{FF2B5EF4-FFF2-40B4-BE49-F238E27FC236}">
                <a16:creationId xmlns:a16="http://schemas.microsoft.com/office/drawing/2014/main" id="{08FB012E-6029-4D99-80ED-3CD622B03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620713"/>
            <a:ext cx="7920038" cy="1439862"/>
          </a:xfrm>
        </p:spPr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to create a process map</a:t>
            </a:r>
          </a:p>
        </p:txBody>
      </p:sp>
      <p:sp>
        <p:nvSpPr>
          <p:cNvPr id="32771" name="عنصر نائب للمحتوى 2">
            <a:extLst>
              <a:ext uri="{FF2B5EF4-FFF2-40B4-BE49-F238E27FC236}">
                <a16:creationId xmlns:a16="http://schemas.microsoft.com/office/drawing/2014/main" id="{5F6DC23E-AE37-4DF0-B75A-C3231A822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1181" y="1963910"/>
            <a:ext cx="10443990" cy="4064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500" b="1" u="sng" dirty="0">
                <a:latin typeface="Arial" panose="020B0604020202020204" pitchFamily="34" charset="0"/>
                <a:cs typeface="Arial" panose="020B0604020202020204" pitchFamily="34" charset="0"/>
              </a:rPr>
              <a:t>Step 3: </a:t>
            </a:r>
            <a:r>
              <a:rPr lang="en-US" alt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Figure out boundaries: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/>
              <a:t>Where or when does the process start?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/>
              <a:t>Where or when does the process stop?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500" b="1" u="sng" dirty="0">
                <a:latin typeface="Arial" panose="020B0604020202020204" pitchFamily="34" charset="0"/>
                <a:cs typeface="Arial" panose="020B0604020202020204" pitchFamily="34" charset="0"/>
              </a:rPr>
              <a:t>Step 4:</a:t>
            </a:r>
            <a:r>
              <a:rPr lang="en-US" alt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Determine and sequence the steps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/>
              <a:t>It’s helpful to have a verb begin the description.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/>
              <a:t>You can show either the general flow or every detailed action or decision.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8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عنوان 1">
            <a:extLst>
              <a:ext uri="{FF2B5EF4-FFF2-40B4-BE49-F238E27FC236}">
                <a16:creationId xmlns:a16="http://schemas.microsoft.com/office/drawing/2014/main" id="{08FB012E-6029-4D99-80ED-3CD622B03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620713"/>
            <a:ext cx="7920038" cy="1439862"/>
          </a:xfrm>
        </p:spPr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to create a process map</a:t>
            </a:r>
          </a:p>
        </p:txBody>
      </p:sp>
      <p:sp>
        <p:nvSpPr>
          <p:cNvPr id="32771" name="عنصر نائب للمحتوى 2">
            <a:extLst>
              <a:ext uri="{FF2B5EF4-FFF2-40B4-BE49-F238E27FC236}">
                <a16:creationId xmlns:a16="http://schemas.microsoft.com/office/drawing/2014/main" id="{5F6DC23E-AE37-4DF0-B75A-C3231A822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1805" y="2060575"/>
            <a:ext cx="10208390" cy="4064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500" b="1" u="sng" dirty="0">
                <a:latin typeface="Arial" panose="020B0604020202020204" pitchFamily="34" charset="0"/>
                <a:cs typeface="Arial" panose="020B0604020202020204" pitchFamily="34" charset="0"/>
              </a:rPr>
              <a:t>Step 5:</a:t>
            </a:r>
            <a:r>
              <a:rPr lang="en-US" alt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Draw basic flowchart symbols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 b="1" dirty="0"/>
              <a:t>Each element in a process map is represented by a specific flowchart symbol.​ </a:t>
            </a:r>
            <a:r>
              <a:rPr lang="en-US" altLang="en-US" sz="2800" b="1" dirty="0">
                <a:solidFill>
                  <a:srgbClr val="C00000"/>
                </a:solidFill>
              </a:rPr>
              <a:t>Lucid chart </a:t>
            </a:r>
            <a:r>
              <a:rPr lang="en-US" altLang="en-US" sz="2800" b="1" dirty="0"/>
              <a:t>makes it simple to create and rearrange shapes, add labels and comments and even use custom styling in your process map.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6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عنصر نائب للمحتوى 2">
            <a:extLst>
              <a:ext uri="{FF2B5EF4-FFF2-40B4-BE49-F238E27FC236}">
                <a16:creationId xmlns:a16="http://schemas.microsoft.com/office/drawing/2014/main" id="{9065BD14-2CE4-40E2-9904-046599DEF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0159" y="2089188"/>
            <a:ext cx="9992855" cy="4292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</a:pPr>
            <a:r>
              <a:rPr lang="en-US" altLang="en-US" b="1" dirty="0">
                <a:solidFill>
                  <a:schemeClr val="bg1"/>
                </a:solidFill>
              </a:rPr>
              <a:t>Ovals show </a:t>
            </a:r>
            <a:r>
              <a:rPr lang="en-US" altLang="en-US" b="1" dirty="0"/>
              <a:t>the beginning of a process or the stopping of a process.</a:t>
            </a:r>
          </a:p>
          <a:p>
            <a:pPr marL="0" indent="0">
              <a:lnSpc>
                <a:spcPct val="150000"/>
              </a:lnSpc>
            </a:pPr>
            <a:r>
              <a:rPr lang="en-US" altLang="en-US" b="1" dirty="0">
                <a:solidFill>
                  <a:schemeClr val="bg1"/>
                </a:solidFill>
              </a:rPr>
              <a:t>Arrows</a:t>
            </a:r>
            <a:r>
              <a:rPr lang="en-US" altLang="en-US" b="1" dirty="0"/>
              <a:t> represent the flow of direction.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solidFill>
                  <a:schemeClr val="bg1"/>
                </a:solidFill>
              </a:rPr>
              <a:t>Rectangles show </a:t>
            </a:r>
            <a:r>
              <a:rPr lang="en-US" b="1" dirty="0"/>
              <a:t>an operation or activity that needs to be done.</a:t>
            </a:r>
            <a:endParaRPr lang="en-US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solidFill>
                  <a:schemeClr val="bg1"/>
                </a:solidFill>
              </a:rPr>
              <a:t>Diamonds show </a:t>
            </a:r>
            <a:r>
              <a:rPr lang="en-US" b="1" dirty="0"/>
              <a:t>a point where a decision must be made. Arrows coming out of a diamond are usually labeled yes or no. Only one arrow comes out of an activity box. If more than is needed, you should probably use a decision diamond.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solidFill>
                  <a:schemeClr val="bg1"/>
                </a:solidFill>
              </a:rPr>
              <a:t>A parallelogram </a:t>
            </a:r>
            <a:r>
              <a:rPr lang="en-US" b="1" dirty="0"/>
              <a:t>shows inputs or outputs.</a:t>
            </a:r>
          </a:p>
          <a:p>
            <a:pPr marL="0" indent="0">
              <a:lnSpc>
                <a:spcPct val="150000"/>
              </a:lnSpc>
            </a:pPr>
            <a:endParaRPr lang="en-US" altLang="en-US" b="1" dirty="0">
              <a:solidFill>
                <a:srgbClr val="00B05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58AD99-7171-4200-BEA0-28B6E2B4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عنصر نائب للمحتوى 2">
            <a:extLst>
              <a:ext uri="{FF2B5EF4-FFF2-40B4-BE49-F238E27FC236}">
                <a16:creationId xmlns:a16="http://schemas.microsoft.com/office/drawing/2014/main" id="{45F2DF79-17F4-4D2A-93D8-EB43027179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9484" y="2349500"/>
            <a:ext cx="9327041" cy="4064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Step 6: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Finalize the process flowchart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/>
              <a:t>Review the flowchart with others stakeholders (team member, workers, supervisors, suppliers, customers, etc.) for consensus.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/>
              <a:t>Make sure you’ve included important chart information like a title and date, which will make it easy to reference.</a:t>
            </a:r>
            <a:endParaRPr lang="en-US" altLang="en-US" sz="20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C2FE7-DCBD-40E9-A9D2-7D5C52D4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C44CDCA-ACA7-46A5-92A1-46925F1D2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2349500"/>
            <a:ext cx="8229600" cy="40640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Helpful questions to ask:</a:t>
            </a:r>
          </a:p>
          <a:p>
            <a:pPr lvl="1"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 the process being run how it should?</a:t>
            </a:r>
          </a:p>
          <a:p>
            <a:pPr lvl="1"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Will team members follow the charted process?</a:t>
            </a:r>
          </a:p>
          <a:p>
            <a:pPr lvl="1"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 everyone in agreement with the process map flow?</a:t>
            </a:r>
          </a:p>
          <a:p>
            <a:pPr lvl="1"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 anything redundant?</a:t>
            </a:r>
          </a:p>
          <a:p>
            <a:pPr lvl="1"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Are any steps missing?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34E14C-E20E-4DB3-B430-6FD76154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778F-ACF2-463B-980D-A0352BD8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AutoShape 6" descr="ÙØªÙØ¬Ø© Ø¨Ø­Ø« Ø§ÙØµÙØ± Ø¹Ù âªflow chart symbol meaningsâ¬â">
            <a:extLst>
              <a:ext uri="{FF2B5EF4-FFF2-40B4-BE49-F238E27FC236}">
                <a16:creationId xmlns:a16="http://schemas.microsoft.com/office/drawing/2014/main" id="{85238133-BC1A-42C5-B9A4-470F96C7B6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878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5CDB-8A01-43DD-8222-A4BE350B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DBB3-9B7B-4801-8DE6-878BF878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software development flowchart">
            <a:extLst>
              <a:ext uri="{FF2B5EF4-FFF2-40B4-BE49-F238E27FC236}">
                <a16:creationId xmlns:a16="http://schemas.microsoft.com/office/drawing/2014/main" id="{B3489F7D-ABDC-4C60-9E34-7F61FC52A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71438"/>
            <a:ext cx="5200650" cy="67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20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عنوان 1">
            <a:extLst>
              <a:ext uri="{FF2B5EF4-FFF2-40B4-BE49-F238E27FC236}">
                <a16:creationId xmlns:a16="http://schemas.microsoft.com/office/drawing/2014/main" id="{E0FB62F9-34F7-4417-8B2A-2A03683B6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1052513"/>
            <a:ext cx="7920038" cy="863600"/>
          </a:xfrm>
        </p:spPr>
        <p:txBody>
          <a:bodyPr anchor="t"/>
          <a:lstStyle/>
          <a:p>
            <a:pPr eaLnBrk="1" hangingPunct="1"/>
            <a:r>
              <a:rPr lang="en-US" altLang="ar-SA" dirty="0">
                <a:latin typeface="Arial" panose="020B0604020202020204" pitchFamily="34" charset="0"/>
                <a:cs typeface="Arial" panose="020B0604020202020204" pitchFamily="34" charset="0"/>
              </a:rPr>
              <a:t>Process Mapping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ED7D800-8BA1-4788-A8CE-71B935B8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28" y="1989138"/>
            <a:ext cx="8496944" cy="4392612"/>
          </a:xfrm>
        </p:spPr>
        <p:txBody>
          <a:bodyPr numCol="2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Process Mapping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Purpose of process mapping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Benefits of process mapping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Types of process mapping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Process mapping symbols</a:t>
            </a:r>
          </a:p>
          <a:p>
            <a:pPr>
              <a:lnSpc>
                <a:spcPct val="150000"/>
              </a:lnSpc>
              <a:defRPr/>
            </a:pPr>
            <a:endParaRPr lang="en-US" altLang="ar-SA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How to create a process map</a:t>
            </a:r>
          </a:p>
          <a:p>
            <a:pPr>
              <a:lnSpc>
                <a:spcPct val="150000"/>
              </a:lnSpc>
              <a:defRPr/>
            </a:pPr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Process Mapping Symbols and Notation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Draw Process Mapping about all ideas by use (Visio)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A160-EF08-4901-B8F1-1F05A2BB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DFB4-B9F9-46B6-8C93-550DBFAA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embedded-lab.com/blog/wp-content/uploads/2012/04/Flowchar2.png">
            <a:extLst>
              <a:ext uri="{FF2B5EF4-FFF2-40B4-BE49-F238E27FC236}">
                <a16:creationId xmlns:a16="http://schemas.microsoft.com/office/drawing/2014/main" id="{D4A27373-0460-488E-A266-4C8D7C1D6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866775"/>
            <a:ext cx="428625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923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A8FC-E92E-4F22-AA98-A24D6DA6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3409C-AC0C-40E2-9D60-76B70FB96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4" b="5121"/>
          <a:stretch/>
        </p:blipFill>
        <p:spPr>
          <a:xfrm>
            <a:off x="1840230" y="697231"/>
            <a:ext cx="8801100" cy="5669280"/>
          </a:xfrm>
        </p:spPr>
      </p:pic>
    </p:spTree>
    <p:extLst>
      <p:ext uri="{BB962C8B-B14F-4D97-AF65-F5344CB8AC3E}">
        <p14:creationId xmlns:p14="http://schemas.microsoft.com/office/powerpoint/2010/main" val="2322408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65F4-89E5-4471-A2DF-95C09999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2F66-89B3-4859-81A1-1724A4471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and your team are required to draw flow chart for your application .</a:t>
            </a:r>
          </a:p>
        </p:txBody>
      </p:sp>
    </p:spTree>
    <p:extLst>
      <p:ext uri="{BB962C8B-B14F-4D97-AF65-F5344CB8AC3E}">
        <p14:creationId xmlns:p14="http://schemas.microsoft.com/office/powerpoint/2010/main" val="307770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عنوان 1">
            <a:extLst>
              <a:ext uri="{FF2B5EF4-FFF2-40B4-BE49-F238E27FC236}">
                <a16:creationId xmlns:a16="http://schemas.microsoft.com/office/drawing/2014/main" id="{B2582860-3AD5-46F6-A6AB-1B4DD8848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620713"/>
            <a:ext cx="7920038" cy="1439862"/>
          </a:xfrm>
        </p:spPr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Process Mapping</a:t>
            </a:r>
          </a:p>
        </p:txBody>
      </p:sp>
      <p:sp>
        <p:nvSpPr>
          <p:cNvPr id="14339" name="عنصر نائب للمحتوى 2">
            <a:extLst>
              <a:ext uri="{FF2B5EF4-FFF2-40B4-BE49-F238E27FC236}">
                <a16:creationId xmlns:a16="http://schemas.microsoft.com/office/drawing/2014/main" id="{BDF25DAD-8942-47DA-AAF6-82FEB97A85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2366" y="1972019"/>
            <a:ext cx="10124501" cy="455260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Is a planning and management tool that visually describes the </a:t>
            </a: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of work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 Process maps show a series of events that produce an end result. A process map is also called a </a:t>
            </a: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process flowchart, process chart, functional process chart, functional flowchart, process model, workflow diagram, business flow diagram or process flow diagram.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عنوان 1">
            <a:extLst>
              <a:ext uri="{FF2B5EF4-FFF2-40B4-BE49-F238E27FC236}">
                <a16:creationId xmlns:a16="http://schemas.microsoft.com/office/drawing/2014/main" id="{1747EC5A-2D23-470D-BAFF-FAD4B3960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37" y="532578"/>
            <a:ext cx="9041252" cy="1439862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Purpose of process mapping</a:t>
            </a:r>
          </a:p>
        </p:txBody>
      </p:sp>
      <p:sp>
        <p:nvSpPr>
          <p:cNvPr id="15363" name="عنصر نائب للمحتوى 2">
            <a:extLst>
              <a:ext uri="{FF2B5EF4-FFF2-40B4-BE49-F238E27FC236}">
                <a16:creationId xmlns:a16="http://schemas.microsoft.com/office/drawing/2014/main" id="{D8437BC1-BC2C-41BB-A99D-3C4942051A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0274" y="1972440"/>
            <a:ext cx="10091451" cy="41767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Organizations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and businesses to improve efficiency. 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Help teams brainstorm </a:t>
            </a:r>
            <a:r>
              <a:rPr lang="en-US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ideas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for process improvement, 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lang="en-US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and provide process documentation. 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r>
              <a:rPr lang="en-US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repetition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and delays. 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Help to define process boundaries, process ownership, process responsibilities and effectiveness measures or process metrics.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عنوان 1">
            <a:extLst>
              <a:ext uri="{FF2B5EF4-FFF2-40B4-BE49-F238E27FC236}">
                <a16:creationId xmlns:a16="http://schemas.microsoft.com/office/drawing/2014/main" id="{179E0CDA-19D0-4220-AF46-250DACF78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620713"/>
            <a:ext cx="7920038" cy="1439862"/>
          </a:xfrm>
        </p:spPr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Benefits of process mapping</a:t>
            </a:r>
          </a:p>
        </p:txBody>
      </p:sp>
      <p:sp>
        <p:nvSpPr>
          <p:cNvPr id="16387" name="عنصر نائب للمحتوى 2">
            <a:extLst>
              <a:ext uri="{FF2B5EF4-FFF2-40B4-BE49-F238E27FC236}">
                <a16:creationId xmlns:a16="http://schemas.microsoft.com/office/drawing/2014/main" id="{AAC40CA6-73F5-4B44-8CAE-974FB53AEF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9095" y="1817782"/>
            <a:ext cx="10957768" cy="4695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Process maps help you to understand the important characteristics of a process, allowing you to produce helpful data to use in problem solving. </a:t>
            </a:r>
          </a:p>
          <a:p>
            <a:pPr>
              <a:lnSpc>
                <a:spcPct val="150000"/>
              </a:lnSpc>
            </a:pPr>
            <a:r>
              <a:rPr lang="en-US" alt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Process maps let you strategically ask important questions that help you improve any process.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عنوان 1">
            <a:extLst>
              <a:ext uri="{FF2B5EF4-FFF2-40B4-BE49-F238E27FC236}">
                <a16:creationId xmlns:a16="http://schemas.microsoft.com/office/drawing/2014/main" id="{39140573-EA55-40A4-96E5-D616E77D5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620713"/>
            <a:ext cx="7920038" cy="1439862"/>
          </a:xfrm>
        </p:spPr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Benefits of process mapping</a:t>
            </a:r>
          </a:p>
        </p:txBody>
      </p:sp>
      <p:sp>
        <p:nvSpPr>
          <p:cNvPr id="17411" name="عنصر نائب للمحتوى 2">
            <a:extLst>
              <a:ext uri="{FF2B5EF4-FFF2-40B4-BE49-F238E27FC236}">
                <a16:creationId xmlns:a16="http://schemas.microsoft.com/office/drawing/2014/main" id="{5FFE6DF8-546F-49A1-83E5-E2A2263253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5080" y="1773237"/>
            <a:ext cx="11600761" cy="44640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Flowcharts and process maps are used to:</a:t>
            </a:r>
          </a:p>
          <a:p>
            <a:pPr marL="0" indent="0">
              <a:lnSpc>
                <a:spcPct val="150000"/>
              </a:lnSpc>
              <a:buFontTx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Increase understanding of a process</a:t>
            </a:r>
          </a:p>
          <a:p>
            <a:pPr marL="0" indent="0">
              <a:lnSpc>
                <a:spcPct val="150000"/>
              </a:lnSpc>
              <a:buFontTx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Analyze how a process could be improved</a:t>
            </a:r>
          </a:p>
          <a:p>
            <a:pPr marL="0" indent="0">
              <a:lnSpc>
                <a:spcPct val="150000"/>
              </a:lnSpc>
              <a:buFontTx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Show others how a process is done</a:t>
            </a:r>
          </a:p>
          <a:p>
            <a:pPr marL="0" indent="0">
              <a:lnSpc>
                <a:spcPct val="150000"/>
              </a:lnSpc>
              <a:buFontTx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Improve communication between individuals engaged in the same process</a:t>
            </a:r>
          </a:p>
          <a:p>
            <a:pPr marL="0" indent="0">
              <a:lnSpc>
                <a:spcPct val="150000"/>
              </a:lnSpc>
              <a:buFontTx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Provide process documentation</a:t>
            </a:r>
          </a:p>
          <a:p>
            <a:pPr marL="0" indent="0">
              <a:lnSpc>
                <a:spcPct val="150000"/>
              </a:lnSpc>
              <a:buFontTx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Plan projects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عنوان 1">
            <a:extLst>
              <a:ext uri="{FF2B5EF4-FFF2-40B4-BE49-F238E27FC236}">
                <a16:creationId xmlns:a16="http://schemas.microsoft.com/office/drawing/2014/main" id="{6CF987D8-F267-466D-BC0D-56D11C348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5615" y="466477"/>
            <a:ext cx="7920038" cy="1439862"/>
          </a:xfrm>
        </p:spPr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Benefits of process mapping</a:t>
            </a:r>
          </a:p>
        </p:txBody>
      </p:sp>
      <p:sp>
        <p:nvSpPr>
          <p:cNvPr id="18435" name="عنصر نائب للمحتوى 2">
            <a:extLst>
              <a:ext uri="{FF2B5EF4-FFF2-40B4-BE49-F238E27FC236}">
                <a16:creationId xmlns:a16="http://schemas.microsoft.com/office/drawing/2014/main" id="{3C756916-D36A-4E11-8E56-129707282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8419" y="1773237"/>
            <a:ext cx="12643518" cy="44640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maps save time &amp; simplify projects because they:</a:t>
            </a:r>
            <a:endParaRPr lang="en-US" altLang="en-US" sz="2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Tx/>
              <a:buAutoNum type="arabicPeriod"/>
            </a:pP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Create and speed up the project design</a:t>
            </a:r>
          </a:p>
          <a:p>
            <a:pPr marL="0" indent="0">
              <a:lnSpc>
                <a:spcPct val="150000"/>
              </a:lnSpc>
              <a:buFontTx/>
              <a:buAutoNum type="arabicPeriod"/>
            </a:pP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Provide effective visual communication of ideas, information and data</a:t>
            </a:r>
          </a:p>
          <a:p>
            <a:pPr marL="0" indent="0">
              <a:lnSpc>
                <a:spcPct val="150000"/>
              </a:lnSpc>
              <a:buFontTx/>
              <a:buAutoNum type="arabicPeriod"/>
            </a:pP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Help with problem solving and decision making</a:t>
            </a:r>
          </a:p>
          <a:p>
            <a:pPr marL="0" indent="0">
              <a:lnSpc>
                <a:spcPct val="150000"/>
              </a:lnSpc>
              <a:buFontTx/>
              <a:buAutoNum type="arabicPeriod"/>
            </a:pP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Identify problems and possible solutions</a:t>
            </a:r>
          </a:p>
          <a:p>
            <a:pPr marL="0" indent="0">
              <a:lnSpc>
                <a:spcPct val="150000"/>
              </a:lnSpc>
              <a:buFontTx/>
              <a:buAutoNum type="arabicPeriod"/>
            </a:pP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Can be built quickly and economically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عنوان 1">
            <a:extLst>
              <a:ext uri="{FF2B5EF4-FFF2-40B4-BE49-F238E27FC236}">
                <a16:creationId xmlns:a16="http://schemas.microsoft.com/office/drawing/2014/main" id="{B0BD0580-EB13-4274-A6B4-BFF9D1362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620713"/>
            <a:ext cx="7920038" cy="1439862"/>
          </a:xfrm>
        </p:spPr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Benefits of process mapping</a:t>
            </a:r>
          </a:p>
        </p:txBody>
      </p:sp>
      <p:sp>
        <p:nvSpPr>
          <p:cNvPr id="19459" name="عنصر نائب للمحتوى 2">
            <a:extLst>
              <a:ext uri="{FF2B5EF4-FFF2-40B4-BE49-F238E27FC236}">
                <a16:creationId xmlns:a16="http://schemas.microsoft.com/office/drawing/2014/main" id="{8CD5DD1F-A6D9-4667-B7CC-3CFCDEFFFE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2704" y="1957330"/>
            <a:ext cx="10167881" cy="44640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maps save time &amp; simplify projects because they:</a:t>
            </a:r>
            <a:endParaRPr lang="en-US" altLang="en-US" sz="2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Tx/>
              <a:buAutoNum type="arabicPeriod" startAt="6"/>
            </a:pP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Show processes broken down into steps and use symbols that are easy to follow</a:t>
            </a:r>
          </a:p>
          <a:p>
            <a:pPr marL="0" indent="0">
              <a:lnSpc>
                <a:spcPct val="150000"/>
              </a:lnSpc>
              <a:buFontTx/>
              <a:buAutoNum type="arabicPeriod" startAt="6"/>
            </a:pP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Show detailed connections and sequences</a:t>
            </a:r>
          </a:p>
          <a:p>
            <a:pPr marL="0" indent="0">
              <a:lnSpc>
                <a:spcPct val="150000"/>
              </a:lnSpc>
              <a:buFontTx/>
              <a:buAutoNum type="arabicPeriod" startAt="6"/>
            </a:pP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Show an entire process from the beginning to the end</a:t>
            </a:r>
          </a:p>
          <a:p>
            <a:pPr marL="0" indent="0">
              <a:lnSpc>
                <a:spcPct val="150000"/>
              </a:lnSpc>
              <a:buFontTx/>
              <a:buAutoNum type="arabicPeriod" startAt="6"/>
            </a:pPr>
            <a:endParaRPr lang="en-US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ysClr val="windowText" lastClr="000000"/>
      </a:dk1>
      <a:lt1>
        <a:sysClr val="window" lastClr="FFFFFF"/>
      </a:lt1>
      <a:dk2>
        <a:srgbClr val="5E95B8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1113</Words>
  <Application>Microsoft Macintosh PowerPoint</Application>
  <PresentationFormat>Widescreen</PresentationFormat>
  <Paragraphs>129</Paragraphs>
  <Slides>32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Corbel</vt:lpstr>
      <vt:lpstr>Wingdings</vt:lpstr>
      <vt:lpstr>Banded</vt:lpstr>
      <vt:lpstr>PowerPoint Presentation</vt:lpstr>
      <vt:lpstr>Process Mapping</vt:lpstr>
      <vt:lpstr>Process Mapping</vt:lpstr>
      <vt:lpstr>What is Process Mapping</vt:lpstr>
      <vt:lpstr>Purpose of process mapping</vt:lpstr>
      <vt:lpstr>Benefits of process mapping</vt:lpstr>
      <vt:lpstr>Benefits of process mapping</vt:lpstr>
      <vt:lpstr>Benefits of process mapping</vt:lpstr>
      <vt:lpstr>Benefits of process mapping</vt:lpstr>
      <vt:lpstr>Types of process mapping</vt:lpstr>
      <vt:lpstr>Types of process mapping</vt:lpstr>
      <vt:lpstr>Types of process mapping</vt:lpstr>
      <vt:lpstr>Types of process mapping</vt:lpstr>
      <vt:lpstr>Types of process mapping</vt:lpstr>
      <vt:lpstr>Types of process mapping</vt:lpstr>
      <vt:lpstr>Types of process mapping</vt:lpstr>
      <vt:lpstr>Types of process mapping</vt:lpstr>
      <vt:lpstr>Types of process mapping</vt:lpstr>
      <vt:lpstr>Types of process mapping</vt:lpstr>
      <vt:lpstr>Process mapping symbols</vt:lpstr>
      <vt:lpstr>Process mapping symbols</vt:lpstr>
      <vt:lpstr>How to create a process map</vt:lpstr>
      <vt:lpstr>How to create a process map</vt:lpstr>
      <vt:lpstr>How to create a process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HEBAH ALI SALEM ALBATATI</dc:creator>
  <cp:lastModifiedBy>Salha Albehairi</cp:lastModifiedBy>
  <cp:revision>98</cp:revision>
  <dcterms:created xsi:type="dcterms:W3CDTF">2019-01-09T05:30:51Z</dcterms:created>
  <dcterms:modified xsi:type="dcterms:W3CDTF">2021-02-19T02:04:03Z</dcterms:modified>
</cp:coreProperties>
</file>