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146847340" r:id="rId2"/>
    <p:sldId id="2146847339" r:id="rId3"/>
    <p:sldId id="2146847336" r:id="rId4"/>
    <p:sldId id="2146847341" r:id="rId5"/>
    <p:sldId id="214684733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F6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7B26C5-4107-4FEC-AEDC-1716B250A1E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7364" autoAdjust="0"/>
  </p:normalViewPr>
  <p:slideViewPr>
    <p:cSldViewPr snapToGrid="0" showGuides="1">
      <p:cViewPr varScale="1">
        <p:scale>
          <a:sx n="86" d="100"/>
          <a:sy n="86" d="100"/>
        </p:scale>
        <p:origin x="466" y="5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117" d="100"/>
          <a:sy n="117" d="100"/>
        </p:scale>
        <p:origin x="502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19F032-53C1-4EE3-9E67-4B8CDE8C71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0F4F1F5-4CAA-4EE9-86E4-08109754C1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25276F-4347-4A77-8779-25794A5FA3F1}" type="datetimeFigureOut">
              <a:rPr lang="en-US" smtClean="0"/>
              <a:t>9/14/2022</a:t>
            </a:fld>
            <a:endParaRPr lang="en-US" dirty="0"/>
          </a:p>
        </p:txBody>
      </p:sp>
      <p:sp>
        <p:nvSpPr>
          <p:cNvPr id="4" name="Footer Placeholder 3">
            <a:extLst>
              <a:ext uri="{FF2B5EF4-FFF2-40B4-BE49-F238E27FC236}">
                <a16:creationId xmlns:a16="http://schemas.microsoft.com/office/drawing/2014/main" id="{5CEF2806-7C9E-4564-812D-E429CAC3FB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7F9D17-42B3-4D87-99EA-88FFB2D9DA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FF870-1514-40BF-9921-34C59D16DE59}" type="slidenum">
              <a:rPr lang="en-US" smtClean="0"/>
              <a:t>‹#›</a:t>
            </a:fld>
            <a:endParaRPr lang="en-US" dirty="0"/>
          </a:p>
        </p:txBody>
      </p:sp>
    </p:spTree>
    <p:extLst>
      <p:ext uri="{BB962C8B-B14F-4D97-AF65-F5344CB8AC3E}">
        <p14:creationId xmlns:p14="http://schemas.microsoft.com/office/powerpoint/2010/main" val="2837579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2CE62-7DAD-4D46-9C44-FB8B2B29EAD6}" type="datetimeFigureOut">
              <a:rPr lang="en-US" smtClean="0"/>
              <a:t>9/14/2022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6350" cap="rnd">
            <a:solidFill>
              <a:schemeClr val="accent1"/>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E816B-EE8A-4A59-BF27-832760D86835}" type="slidenum">
              <a:rPr lang="en-US" smtClean="0"/>
              <a:t>‹#›</a:t>
            </a:fld>
            <a:endParaRPr lang="en-US" dirty="0"/>
          </a:p>
        </p:txBody>
      </p:sp>
    </p:spTree>
    <p:extLst>
      <p:ext uri="{BB962C8B-B14F-4D97-AF65-F5344CB8AC3E}">
        <p14:creationId xmlns:p14="http://schemas.microsoft.com/office/powerpoint/2010/main" val="409684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struction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B9B688F-3869-4ECE-BE40-DE3ADDF3F07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5122888" y="4242380"/>
            <a:ext cx="3298775" cy="1857119"/>
          </a:xfrm>
          <a:prstGeom prst="rect">
            <a:avLst/>
          </a:prstGeom>
          <a:ln w="6350">
            <a:solidFill>
              <a:schemeClr val="accent2"/>
            </a:solidFill>
          </a:ln>
        </p:spPr>
      </p:pic>
      <p:pic>
        <p:nvPicPr>
          <p:cNvPr id="20" name="Picture 19">
            <a:extLst>
              <a:ext uri="{FF2B5EF4-FFF2-40B4-BE49-F238E27FC236}">
                <a16:creationId xmlns:a16="http://schemas.microsoft.com/office/drawing/2014/main" id="{5EB3950A-EFEF-4170-8936-5F3D5792ECB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bwMode="gray">
          <a:xfrm>
            <a:off x="8421497" y="4243004"/>
            <a:ext cx="3310128" cy="1856495"/>
          </a:xfrm>
          <a:prstGeom prst="rect">
            <a:avLst/>
          </a:prstGeom>
          <a:ln w="6350">
            <a:solidFill>
              <a:schemeClr val="accent2"/>
            </a:solidFill>
          </a:ln>
        </p:spPr>
      </p:pic>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userDrawn="1"/>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dirty="0">
              <a:solidFill>
                <a:schemeClr val="bg1"/>
              </a:solidFill>
            </a:endParaRPr>
          </a:p>
        </p:txBody>
      </p:sp>
      <p:sp>
        <p:nvSpPr>
          <p:cNvPr id="8" name="TextBox 7">
            <a:extLst>
              <a:ext uri="{FF2B5EF4-FFF2-40B4-BE49-F238E27FC236}">
                <a16:creationId xmlns:a16="http://schemas.microsoft.com/office/drawing/2014/main" id="{144308BD-A2EF-404E-BE32-E7DA086E8C83}"/>
              </a:ext>
            </a:extLst>
          </p:cNvPr>
          <p:cNvSpPr txBox="1"/>
          <p:nvPr userDrawn="1"/>
        </p:nvSpPr>
        <p:spPr bwMode="gray">
          <a:xfrm>
            <a:off x="824247" y="2825509"/>
            <a:ext cx="1758315" cy="1000274"/>
          </a:xfrm>
          <a:prstGeom prst="rect">
            <a:avLst/>
          </a:prstGeom>
          <a:noFill/>
        </p:spPr>
        <p:txBody>
          <a:bodyPr wrap="square" lIns="0" tIns="0" rIns="0" bIns="0" rtlCol="0">
            <a:spAutoFit/>
          </a:bodyPr>
          <a:lstStyle/>
          <a:p>
            <a:pPr algn="l">
              <a:spcBef>
                <a:spcPts val="714"/>
              </a:spcBef>
            </a:pPr>
            <a:r>
              <a:rPr lang="en-US" sz="6500" b="1" dirty="0">
                <a:solidFill>
                  <a:schemeClr val="accent6"/>
                </a:solidFill>
              </a:rPr>
              <a:t>16:9</a:t>
            </a:r>
          </a:p>
        </p:txBody>
      </p:sp>
      <p:sp>
        <p:nvSpPr>
          <p:cNvPr id="10" name="TextBox 9">
            <a:extLst>
              <a:ext uri="{FF2B5EF4-FFF2-40B4-BE49-F238E27FC236}">
                <a16:creationId xmlns:a16="http://schemas.microsoft.com/office/drawing/2014/main" id="{FD38DA28-EF8F-43D1-AD7F-CCB3640760DD}"/>
              </a:ext>
            </a:extLst>
          </p:cNvPr>
          <p:cNvSpPr txBox="1"/>
          <p:nvPr userDrawn="1"/>
        </p:nvSpPr>
        <p:spPr bwMode="gray">
          <a:xfrm>
            <a:off x="822196" y="4598065"/>
            <a:ext cx="3584240" cy="200055"/>
          </a:xfrm>
          <a:prstGeom prst="rect">
            <a:avLst/>
          </a:prstGeom>
          <a:noFill/>
        </p:spPr>
        <p:txBody>
          <a:bodyPr wrap="square" lIns="0" tIns="0" rIns="0" bIns="0" rtlCol="0">
            <a:spAutoFit/>
          </a:bodyPr>
          <a:lstStyle/>
          <a:p>
            <a:pPr algn="l">
              <a:spcBef>
                <a:spcPts val="714"/>
              </a:spcBef>
            </a:pPr>
            <a:r>
              <a:rPr lang="en-US" sz="1300" noProof="0" dirty="0">
                <a:solidFill>
                  <a:schemeClr val="tx1"/>
                </a:solidFill>
              </a:rPr>
              <a:t>Released January 2022</a:t>
            </a:r>
          </a:p>
        </p:txBody>
      </p:sp>
      <p:sp>
        <p:nvSpPr>
          <p:cNvPr id="22" name="TextBox 21">
            <a:extLst>
              <a:ext uri="{FF2B5EF4-FFF2-40B4-BE49-F238E27FC236}">
                <a16:creationId xmlns:a16="http://schemas.microsoft.com/office/drawing/2014/main" id="{3E57223A-B05B-4614-AAEA-675CF58D9E9B}"/>
              </a:ext>
            </a:extLst>
          </p:cNvPr>
          <p:cNvSpPr txBox="1"/>
          <p:nvPr userDrawn="1"/>
        </p:nvSpPr>
        <p:spPr bwMode="gray">
          <a:xfrm>
            <a:off x="824247" y="3597791"/>
            <a:ext cx="2436843" cy="615553"/>
          </a:xfrm>
          <a:prstGeom prst="rect">
            <a:avLst/>
          </a:prstGeom>
          <a:noFill/>
        </p:spPr>
        <p:txBody>
          <a:bodyPr wrap="square" lIns="0" tIns="0" rIns="0" bIns="0" rtlCol="0">
            <a:spAutoFit/>
          </a:bodyPr>
          <a:lstStyle/>
          <a:p>
            <a:pPr algn="l">
              <a:spcBef>
                <a:spcPts val="0"/>
              </a:spcBef>
            </a:pPr>
            <a:r>
              <a:rPr lang="en-US" sz="4000" b="0" dirty="0">
                <a:solidFill>
                  <a:schemeClr val="accent6"/>
                </a:solidFill>
              </a:rPr>
              <a:t>on-screen</a:t>
            </a:r>
          </a:p>
        </p:txBody>
      </p:sp>
      <p:pic>
        <p:nvPicPr>
          <p:cNvPr id="23" name="Optum logo" descr="Optum logo">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gray">
          <a:xfrm>
            <a:off x="824247" y="523904"/>
            <a:ext cx="2438884" cy="706174"/>
          </a:xfrm>
          <a:prstGeom prst="rect">
            <a:avLst/>
          </a:prstGeom>
        </p:spPr>
      </p:pic>
      <p:pic>
        <p:nvPicPr>
          <p:cNvPr id="17" name="Picture 16">
            <a:extLst>
              <a:ext uri="{FF2B5EF4-FFF2-40B4-BE49-F238E27FC236}">
                <a16:creationId xmlns:a16="http://schemas.microsoft.com/office/drawing/2014/main" id="{819BE298-EAEE-4EF5-9588-71610469B37B}"/>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bwMode="gray">
          <a:xfrm>
            <a:off x="5122888" y="525529"/>
            <a:ext cx="6606362" cy="3714176"/>
          </a:xfrm>
          <a:prstGeom prst="rect">
            <a:avLst/>
          </a:prstGeom>
          <a:ln w="6350">
            <a:solidFill>
              <a:schemeClr val="accent2"/>
            </a:solidFill>
          </a:ln>
        </p:spPr>
      </p:pic>
    </p:spTree>
    <p:extLst>
      <p:ext uri="{BB962C8B-B14F-4D97-AF65-F5344CB8AC3E}">
        <p14:creationId xmlns:p14="http://schemas.microsoft.com/office/powerpoint/2010/main" val="118572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Section headers</a:t>
            </a:r>
          </a:p>
        </p:txBody>
      </p:sp>
      <p:cxnSp>
        <p:nvCxnSpPr>
          <p:cNvPr id="4" name="Orange 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542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BFB956A-C3EE-4CEE-8CC6-BB9E3DB82FC2}" type="datetime1">
              <a:rPr lang="en-US" smtClean="0"/>
              <a:t>9/14/2022</a:t>
            </a:fld>
            <a:endParaRPr lang="en-US" dirty="0"/>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dirty="0"/>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dirty="0"/>
              <a:t>Section title; Arial 55pt, sentence case</a:t>
            </a:r>
          </a:p>
        </p:txBody>
      </p:sp>
    </p:spTree>
    <p:extLst>
      <p:ext uri="{BB962C8B-B14F-4D97-AF65-F5344CB8AC3E}">
        <p14:creationId xmlns:p14="http://schemas.microsoft.com/office/powerpoint/2010/main" val="24658691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userDrawn="1">
          <p15:clr>
            <a:srgbClr val="FBAE40"/>
          </p15:clr>
        </p15:guide>
        <p15:guide id="2" pos="6576" userDrawn="1">
          <p15:clr>
            <a:srgbClr val="FBAE40"/>
          </p15:clr>
        </p15:guide>
        <p15:guide id="3" orient="horz" pos="2505" userDrawn="1">
          <p15:clr>
            <a:srgbClr val="FBAE40"/>
          </p15:clr>
        </p15:guide>
        <p15:guide id="4" orient="horz" pos="267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53CF638C-039E-4A48-A8EB-E2D0262E67A1}" type="datetime1">
              <a:rPr lang="en-US" smtClean="0"/>
              <a:t>9/14/2022</a:t>
            </a:fld>
            <a:endParaRPr lang="en-US" dirty="0"/>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dirty="0"/>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dirty="0"/>
              <a:t>Section title; Arial 55pt, sentence case</a:t>
            </a:r>
          </a:p>
        </p:txBody>
      </p:sp>
    </p:spTree>
    <p:extLst>
      <p:ext uri="{BB962C8B-B14F-4D97-AF65-F5344CB8AC3E}">
        <p14:creationId xmlns:p14="http://schemas.microsoft.com/office/powerpoint/2010/main" val="291250076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userDrawn="1">
          <p15:clr>
            <a:srgbClr val="FBAE40"/>
          </p15:clr>
        </p15:guide>
        <p15:guide id="2" pos="6577" userDrawn="1">
          <p15:clr>
            <a:srgbClr val="FBAE40"/>
          </p15:clr>
        </p15:guide>
        <p15:guide id="3" orient="horz" pos="2505" userDrawn="1">
          <p15:clr>
            <a:srgbClr val="FBAE40"/>
          </p15:clr>
        </p15:guide>
        <p15:guide id="4" orient="horz" pos="2679"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Standard layouts</a:t>
            </a:r>
          </a:p>
        </p:txBody>
      </p:sp>
      <p:cxnSp>
        <p:nvCxnSpPr>
          <p:cNvPr id="4" name="Orange 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291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017203D-7AF0-48CF-9AA1-1400585FFB1C}" type="datetime1">
              <a:rPr lang="en-US" smtClean="0"/>
              <a:t>9/14/2022</a:t>
            </a:fld>
            <a:endParaRPr lang="en-US" dirty="0"/>
          </a:p>
        </p:txBody>
      </p:sp>
      <p:sp>
        <p:nvSpPr>
          <p:cNvPr id="5" name="Slide Number Placeholder 4" hidden="1">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dirty="0"/>
          </a:p>
        </p:txBody>
      </p:sp>
      <p:sp>
        <p:nvSpPr>
          <p:cNvPr id="4" name="Footer Placeholder 3" hidden="1">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Tree>
    <p:extLst>
      <p:ext uri="{BB962C8B-B14F-4D97-AF65-F5344CB8AC3E}">
        <p14:creationId xmlns:p14="http://schemas.microsoft.com/office/powerpoint/2010/main" val="1485012413"/>
      </p:ext>
    </p:extLst>
  </p:cSld>
  <p:clrMapOvr>
    <a:masterClrMapping/>
  </p:clrMapOvr>
  <p:extLst>
    <p:ext uri="{DCECCB84-F9BA-43D5-87BE-67443E8EF086}">
      <p15:sldGuideLst xmlns:p15="http://schemas.microsoft.com/office/powerpoint/2012/main">
        <p15:guide id="1" orient="horz" pos="3776" userDrawn="1">
          <p15:clr>
            <a:srgbClr val="FBAE40"/>
          </p15:clr>
        </p15:guide>
        <p15:guide id="3" orient="horz" pos="793" userDrawn="1">
          <p15:clr>
            <a:srgbClr val="FBAE40"/>
          </p15:clr>
        </p15:guide>
        <p15:guide id="4" orient="horz" pos="34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4E2E38F6-B9D1-4693-91B2-1BF743544C01}" type="datetime1">
              <a:rPr lang="en-US" smtClean="0"/>
              <a:t>9/14/2022</a:t>
            </a:fld>
            <a:endParaRPr lang="en-US" dirty="0"/>
          </a:p>
        </p:txBody>
      </p:sp>
      <p:sp>
        <p:nvSpPr>
          <p:cNvPr id="5" name="Slide Number Placeholder 4" hidden="1">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dirty="0"/>
          </a:p>
        </p:txBody>
      </p:sp>
      <p:sp>
        <p:nvSpPr>
          <p:cNvPr id="4" name="Footer Placeholder 3" hidden="1">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dirty="0"/>
              <a:t>Slide subtitle; Arial 17.5pt bold, sentence case (1 line)</a:t>
            </a:r>
          </a:p>
        </p:txBody>
      </p:sp>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Tree>
    <p:extLst>
      <p:ext uri="{BB962C8B-B14F-4D97-AF65-F5344CB8AC3E}">
        <p14:creationId xmlns:p14="http://schemas.microsoft.com/office/powerpoint/2010/main" val="1078718518"/>
      </p:ext>
    </p:extLst>
  </p:cSld>
  <p:clrMapOvr>
    <a:masterClrMapping/>
  </p:clrMapOvr>
  <p:extLst>
    <p:ext uri="{DCECCB84-F9BA-43D5-87BE-67443E8EF086}">
      <p15:sldGuideLst xmlns:p15="http://schemas.microsoft.com/office/powerpoint/2012/main">
        <p15:guide id="1" orient="horz" pos="3776" userDrawn="1">
          <p15:clr>
            <a:srgbClr val="FBAE40"/>
          </p15:clr>
        </p15:guide>
        <p15:guide id="2" orient="horz" pos="603" userDrawn="1">
          <p15:clr>
            <a:srgbClr val="FBAE40"/>
          </p15:clr>
        </p15:guide>
        <p15:guide id="3" orient="horz" pos="1014" userDrawn="1">
          <p15:clr>
            <a:srgbClr val="FBAE40"/>
          </p15:clr>
        </p15:guide>
        <p15:guide id="4" orient="horz" pos="34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C9C2E934-DCF6-42A5-85FE-8C1CB869FF21}" type="datetime1">
              <a:rPr lang="en-US" smtClean="0"/>
              <a:t>9/14/2022</a:t>
            </a:fld>
            <a:endParaRPr lang="en-US" dirty="0"/>
          </a:p>
        </p:txBody>
      </p:sp>
      <p:sp>
        <p:nvSpPr>
          <p:cNvPr id="8" name="Slide Number Placeholder 7" hidden="1">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dirty="0"/>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dirty="0"/>
              <a:t>Slide title; Arial 22pt bold, sentence case. This layout accommodates a slide title that extends downward to a second line (max. 2 lines).</a:t>
            </a:r>
          </a:p>
        </p:txBody>
      </p:sp>
    </p:spTree>
    <p:extLst>
      <p:ext uri="{BB962C8B-B14F-4D97-AF65-F5344CB8AC3E}">
        <p14:creationId xmlns:p14="http://schemas.microsoft.com/office/powerpoint/2010/main" val="975390374"/>
      </p:ext>
    </p:extLst>
  </p:cSld>
  <p:clrMapOvr>
    <a:masterClrMapping/>
  </p:clrMapOvr>
  <p:extLst>
    <p:ext uri="{DCECCB84-F9BA-43D5-87BE-67443E8EF086}">
      <p15:sldGuideLst xmlns:p15="http://schemas.microsoft.com/office/powerpoint/2012/main">
        <p15:guide id="1" orient="horz" pos="3776" userDrawn="1">
          <p15:clr>
            <a:srgbClr val="FBAE40"/>
          </p15:clr>
        </p15:guide>
        <p15:guide id="3" orient="horz" pos="1016" userDrawn="1">
          <p15:clr>
            <a:srgbClr val="FBAE40"/>
          </p15:clr>
        </p15:guide>
        <p15:guide id="4" orient="horz" pos="34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91B49150-1D91-41AC-9706-7B003B9B505B}" type="datetime1">
              <a:rPr lang="en-US" smtClean="0"/>
              <a:t>9/14/2022</a:t>
            </a:fld>
            <a:endParaRPr lang="en-US" dirty="0"/>
          </a:p>
        </p:txBody>
      </p:sp>
      <p:sp>
        <p:nvSpPr>
          <p:cNvPr id="6" name="Slide Number Placeholder 5" hidden="1">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dirty="0"/>
          </a:p>
        </p:txBody>
      </p:sp>
      <p:sp>
        <p:nvSpPr>
          <p:cNvPr id="5" name="Footer Placeholder 4" hidden="1">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Tree>
    <p:extLst>
      <p:ext uri="{BB962C8B-B14F-4D97-AF65-F5344CB8AC3E}">
        <p14:creationId xmlns:p14="http://schemas.microsoft.com/office/powerpoint/2010/main" val="1217844453"/>
      </p:ext>
    </p:extLst>
  </p:cSld>
  <p:clrMapOvr>
    <a:masterClrMapping/>
  </p:clrMapOvr>
  <p:extLst>
    <p:ext uri="{DCECCB84-F9BA-43D5-87BE-67443E8EF086}">
      <p15:sldGuideLst xmlns:p15="http://schemas.microsoft.com/office/powerpoint/2012/main">
        <p15:guide id="1" orient="horz" pos="3776" userDrawn="1">
          <p15:clr>
            <a:srgbClr val="FBAE40"/>
          </p15:clr>
        </p15:guide>
        <p15:guide id="2" orient="horz" pos="792" userDrawn="1">
          <p15:clr>
            <a:srgbClr val="FBAE40"/>
          </p15:clr>
        </p15:guide>
        <p15:guide id="3" orient="horz" pos="34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0979BA85-8310-4250-AB3A-A97C30E154CC}" type="datetime1">
              <a:rPr lang="en-US" smtClean="0"/>
              <a:t>9/14/2022</a:t>
            </a:fld>
            <a:endParaRPr lang="en-US" dirty="0"/>
          </a:p>
        </p:txBody>
      </p:sp>
      <p:sp>
        <p:nvSpPr>
          <p:cNvPr id="4" name="Slide Number Placeholder 3" hidden="1">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dirty="0"/>
          </a:p>
        </p:txBody>
      </p:sp>
      <p:sp>
        <p:nvSpPr>
          <p:cNvPr id="3" name="Footer Placeholder 2" hidden="1">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Tree>
    <p:extLst>
      <p:ext uri="{BB962C8B-B14F-4D97-AF65-F5344CB8AC3E}">
        <p14:creationId xmlns:p14="http://schemas.microsoft.com/office/powerpoint/2010/main" val="3283214495"/>
      </p:ext>
    </p:extLst>
  </p:cSld>
  <p:clrMapOvr>
    <a:masterClrMapping/>
  </p:clrMapOvr>
  <p:extLst>
    <p:ext uri="{DCECCB84-F9BA-43D5-87BE-67443E8EF086}">
      <p15:sldGuideLst xmlns:p15="http://schemas.microsoft.com/office/powerpoint/2012/main">
        <p15:guide id="1" orient="horz" pos="3776" userDrawn="1">
          <p15:clr>
            <a:srgbClr val="FBAE40"/>
          </p15:clr>
        </p15:guide>
        <p15:guide id="4" orient="horz" pos="34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Quotes/</a:t>
            </a:r>
            <a:br>
              <a:rPr lang="en-US" sz="15000" b="1" dirty="0">
                <a:solidFill>
                  <a:schemeClr val="bg1"/>
                </a:solidFill>
              </a:rPr>
            </a:br>
            <a:r>
              <a:rPr lang="en-US" sz="15000" b="1" dirty="0">
                <a:solidFill>
                  <a:schemeClr val="bg1"/>
                </a:solidFill>
              </a:rPr>
              <a:t>facts</a:t>
            </a:r>
          </a:p>
        </p:txBody>
      </p:sp>
      <p:cxnSp>
        <p:nvCxnSpPr>
          <p:cNvPr id="4" name="Orange 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34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cxnSp>
        <p:nvCxnSpPr>
          <p:cNvPr id="10" name="Orange 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Covers</a:t>
            </a:r>
          </a:p>
        </p:txBody>
      </p:sp>
    </p:spTree>
    <p:extLst>
      <p:ext uri="{BB962C8B-B14F-4D97-AF65-F5344CB8AC3E}">
        <p14:creationId xmlns:p14="http://schemas.microsoft.com/office/powerpoint/2010/main" val="37967148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9/14/2022</a:t>
            </a:fld>
            <a:endParaRPr lang="en-US" dirty="0"/>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dirty="0"/>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Tree>
    <p:extLst>
      <p:ext uri="{BB962C8B-B14F-4D97-AF65-F5344CB8AC3E}">
        <p14:creationId xmlns:p14="http://schemas.microsoft.com/office/powerpoint/2010/main" val="2335421038"/>
      </p:ext>
    </p:extLst>
  </p:cSld>
  <p:clrMapOvr>
    <a:masterClrMapping/>
  </p:clrMapOvr>
  <p:extLst>
    <p:ext uri="{DCECCB84-F9BA-43D5-87BE-67443E8EF086}">
      <p15:sldGuideLst xmlns:p15="http://schemas.microsoft.com/office/powerpoint/2012/main">
        <p15:guide id="1" orient="horz" pos="1160" userDrawn="1">
          <p15:clr>
            <a:srgbClr val="FBAE40"/>
          </p15:clr>
        </p15:guide>
        <p15:guide id="2" pos="1245" userDrawn="1">
          <p15:clr>
            <a:srgbClr val="FBAE40"/>
          </p15:clr>
        </p15:guide>
        <p15:guide id="3" pos="6433" userDrawn="1">
          <p15:clr>
            <a:srgbClr val="FBAE40"/>
          </p15:clr>
        </p15:guide>
        <p15:guide id="4" orient="horz" pos="2923"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9/14/2022</a:t>
            </a:fld>
            <a:endParaRPr lang="en-US" dirty="0"/>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dirty="0"/>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dirty="0"/>
              <a:t>Insert attribution photo</a:t>
            </a:r>
          </a:p>
        </p:txBody>
      </p:sp>
    </p:spTree>
    <p:extLst>
      <p:ext uri="{BB962C8B-B14F-4D97-AF65-F5344CB8AC3E}">
        <p14:creationId xmlns:p14="http://schemas.microsoft.com/office/powerpoint/2010/main" val="3320868232"/>
      </p:ext>
    </p:extLst>
  </p:cSld>
  <p:clrMapOvr>
    <a:masterClrMapping/>
  </p:clrMapOvr>
  <p:extLst>
    <p:ext uri="{DCECCB84-F9BA-43D5-87BE-67443E8EF086}">
      <p15:sldGuideLst xmlns:p15="http://schemas.microsoft.com/office/powerpoint/2012/main">
        <p15:guide id="1" pos="1248" userDrawn="1">
          <p15:clr>
            <a:srgbClr val="FFC000"/>
          </p15:clr>
        </p15:guide>
        <p15:guide id="2" pos="6432" userDrawn="1">
          <p15:clr>
            <a:srgbClr val="FFC000"/>
          </p15:clr>
        </p15:guide>
        <p15:guide id="3" orient="horz" pos="904" userDrawn="1">
          <p15:clr>
            <a:srgbClr val="FFC000"/>
          </p15:clr>
        </p15:guide>
        <p15:guide id="4" orient="horz" pos="2448" userDrawn="1">
          <p15:clr>
            <a:srgbClr val="FFC00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9/14/2022</a:t>
            </a:fld>
            <a:endParaRPr lang="en-US" dirty="0"/>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dirty="0"/>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Tree>
    <p:extLst>
      <p:ext uri="{BB962C8B-B14F-4D97-AF65-F5344CB8AC3E}">
        <p14:creationId xmlns:p14="http://schemas.microsoft.com/office/powerpoint/2010/main" val="3207771130"/>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9/14/2022</a:t>
            </a:fld>
            <a:endParaRPr lang="en-US" dirty="0"/>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dirty="0"/>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dirty="0"/>
              <a:t>Insert attribution photo</a:t>
            </a:r>
          </a:p>
        </p:txBody>
      </p:sp>
    </p:spTree>
    <p:extLst>
      <p:ext uri="{BB962C8B-B14F-4D97-AF65-F5344CB8AC3E}">
        <p14:creationId xmlns:p14="http://schemas.microsoft.com/office/powerpoint/2010/main" val="352463988"/>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9/14/2022</a:t>
            </a:fld>
            <a:endParaRPr lang="en-US" dirty="0"/>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dirty="0"/>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dirty="0"/>
              <a:t>Context about fact</a:t>
            </a:r>
          </a:p>
        </p:txBody>
      </p:sp>
    </p:spTree>
    <p:extLst>
      <p:ext uri="{BB962C8B-B14F-4D97-AF65-F5344CB8AC3E}">
        <p14:creationId xmlns:p14="http://schemas.microsoft.com/office/powerpoint/2010/main" val="421456276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9/14/2022</a:t>
            </a:fld>
            <a:endParaRPr lang="en-US" dirty="0"/>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dirty="0"/>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dirty="0"/>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dirty="0"/>
              <a:t>Context about fact</a:t>
            </a:r>
          </a:p>
        </p:txBody>
      </p:sp>
    </p:spTree>
    <p:extLst>
      <p:ext uri="{BB962C8B-B14F-4D97-AF65-F5344CB8AC3E}">
        <p14:creationId xmlns:p14="http://schemas.microsoft.com/office/powerpoint/2010/main" val="2863239634"/>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Closing</a:t>
            </a:r>
          </a:p>
        </p:txBody>
      </p:sp>
      <p:cxnSp>
        <p:nvCxnSpPr>
          <p:cNvPr id="4" name="Orange 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8407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dirty="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dirty="0">
                <a:solidFill>
                  <a:schemeClr val="tx1"/>
                </a:solidFill>
                <a:latin typeface="+mn-lt"/>
              </a:rPr>
              <a:t>© 2022 Optum, Inc. All rights reserved. </a:t>
            </a:r>
          </a:p>
        </p:txBody>
      </p:sp>
      <p:pic>
        <p:nvPicPr>
          <p:cNvPr id="6" name="Optum logo" descr="Optum logo">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Tree>
    <p:extLst>
      <p:ext uri="{BB962C8B-B14F-4D97-AF65-F5344CB8AC3E}">
        <p14:creationId xmlns:p14="http://schemas.microsoft.com/office/powerpoint/2010/main" val="2004102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C4000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B0B3D229-4274-4EDF-910A-B6C2E87EC949}"/>
              </a:ext>
            </a:extLst>
          </p:cNvPr>
          <p:cNvSpPr txBox="1"/>
          <p:nvPr userDrawn="1"/>
        </p:nvSpPr>
        <p:spPr bwMode="gray">
          <a:xfrm>
            <a:off x="742998" y="312763"/>
            <a:ext cx="9891327" cy="6232475"/>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Layouts not for use.</a:t>
            </a:r>
          </a:p>
        </p:txBody>
      </p:sp>
      <p:cxnSp>
        <p:nvCxnSpPr>
          <p:cNvPr id="4" name="Orange arrow">
            <a:extLst>
              <a:ext uri="{FF2B5EF4-FFF2-40B4-BE49-F238E27FC236}">
                <a16:creationId xmlns:a16="http://schemas.microsoft.com/office/drawing/2014/main" id="{F3C0B7D9-B70B-4C5C-87F9-2330B866F444}"/>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3723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EAF0C85-44B2-4CC0-932D-2F9ADF1FFD31}"/>
              </a:ext>
            </a:extLst>
          </p:cNvPr>
          <p:cNvSpPr>
            <a:spLocks noGrp="1"/>
          </p:cNvSpPr>
          <p:nvPr>
            <p:ph type="subTitle" idx="1" hasCustomPrompt="1"/>
          </p:nvPr>
        </p:nvSpPr>
        <p:spPr bwMode="gray">
          <a:xfrm>
            <a:off x="1524000" y="3602038"/>
            <a:ext cx="9144000" cy="1130600"/>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This layout is not intended for use within Optum presentations.</a:t>
            </a:r>
          </a:p>
        </p:txBody>
      </p:sp>
      <p:sp>
        <p:nvSpPr>
          <p:cNvPr id="4" name="Date Placeholder 3">
            <a:extLst>
              <a:ext uri="{FF2B5EF4-FFF2-40B4-BE49-F238E27FC236}">
                <a16:creationId xmlns:a16="http://schemas.microsoft.com/office/drawing/2014/main" id="{372CD502-C58E-4BBA-9A0D-8801688B5209}"/>
              </a:ext>
            </a:extLst>
          </p:cNvPr>
          <p:cNvSpPr>
            <a:spLocks noGrp="1"/>
          </p:cNvSpPr>
          <p:nvPr>
            <p:ph type="dt" sz="half" idx="10"/>
          </p:nvPr>
        </p:nvSpPr>
        <p:spPr bwMode="gray"/>
        <p:txBody>
          <a:bodyPr/>
          <a:lstStyle/>
          <a:p>
            <a:fld id="{62F8985E-27B6-4353-B1C2-FF7D91FB676E}" type="datetime1">
              <a:rPr lang="en-US" smtClean="0"/>
              <a:t>9/14/2022</a:t>
            </a:fld>
            <a:endParaRPr lang="en-US" dirty="0"/>
          </a:p>
        </p:txBody>
      </p:sp>
      <p:sp>
        <p:nvSpPr>
          <p:cNvPr id="5" name="Footer Placeholder 4">
            <a:extLst>
              <a:ext uri="{FF2B5EF4-FFF2-40B4-BE49-F238E27FC236}">
                <a16:creationId xmlns:a16="http://schemas.microsoft.com/office/drawing/2014/main" id="{6A126410-8F3C-4F0B-B7C5-2D48B3EF1A6A}"/>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D02FE67C-069E-48A9-B723-DEF10C50C013}"/>
              </a:ext>
            </a:extLst>
          </p:cNvPr>
          <p:cNvSpPr>
            <a:spLocks noGrp="1"/>
          </p:cNvSpPr>
          <p:nvPr>
            <p:ph type="sldNum" sz="quarter" idx="12"/>
          </p:nvPr>
        </p:nvSpPr>
        <p:spPr bwMode="gray"/>
        <p:txBody>
          <a:bodyPr/>
          <a:lstStyle/>
          <a:p>
            <a:fld id="{03805D93-7D4B-4CBC-BABC-3A8AC08CB7F4}" type="slidenum">
              <a:rPr lang="en-US" smtClean="0"/>
              <a:t>‹#›</a:t>
            </a:fld>
            <a:endParaRPr lang="en-US" dirty="0"/>
          </a:p>
        </p:txBody>
      </p:sp>
      <p:sp>
        <p:nvSpPr>
          <p:cNvPr id="7" name="TextBox 6">
            <a:extLst>
              <a:ext uri="{FF2B5EF4-FFF2-40B4-BE49-F238E27FC236}">
                <a16:creationId xmlns:a16="http://schemas.microsoft.com/office/drawing/2014/main" id="{57B99AAD-1C70-4066-97B8-7CB0AFCDBCB0}"/>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8" name="Multiply 45" descr="A large &quot;x&quot; indicating that this layout is not approved for use.">
            <a:extLst>
              <a:ext uri="{FF2B5EF4-FFF2-40B4-BE49-F238E27FC236}">
                <a16:creationId xmlns:a16="http://schemas.microsoft.com/office/drawing/2014/main" id="{CC7F2822-6E66-4825-AC91-8ACF317F5B78}"/>
              </a:ext>
              <a:ext uri="{C183D7F6-B498-43B3-948B-1728B52AA6E4}">
                <adec:decorative xmlns:adec="http://schemas.microsoft.com/office/drawing/2017/decorative" val="0"/>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dirty="0">
              <a:solidFill>
                <a:schemeClr val="bg2"/>
              </a:solidFill>
              <a:latin typeface="+mj-lt"/>
            </a:endParaRPr>
          </a:p>
        </p:txBody>
      </p:sp>
      <p:sp>
        <p:nvSpPr>
          <p:cNvPr id="2" name="Title 1">
            <a:extLst>
              <a:ext uri="{FF2B5EF4-FFF2-40B4-BE49-F238E27FC236}">
                <a16:creationId xmlns:a16="http://schemas.microsoft.com/office/drawing/2014/main" id="{B7568664-50C7-4DB8-8C47-CFB226FB188C}"/>
              </a:ext>
            </a:extLst>
          </p:cNvPr>
          <p:cNvSpPr>
            <a:spLocks noGrp="1"/>
          </p:cNvSpPr>
          <p:nvPr>
            <p:ph type="ctrTitle" hasCustomPrompt="1"/>
          </p:nvPr>
        </p:nvSpPr>
        <p:spPr bwMode="gray">
          <a:xfrm>
            <a:off x="1524000" y="2886715"/>
            <a:ext cx="9144000" cy="623248"/>
          </a:xfrm>
        </p:spPr>
        <p:txBody>
          <a:bodyPr anchor="b"/>
          <a:lstStyle>
            <a:lvl1pPr algn="ctr">
              <a:defRPr sz="4500"/>
            </a:lvl1pPr>
          </a:lstStyle>
          <a:p>
            <a:r>
              <a:rPr lang="en-US" dirty="0"/>
              <a:t>Not for use. Microsoft default.</a:t>
            </a:r>
          </a:p>
        </p:txBody>
      </p:sp>
    </p:spTree>
    <p:extLst>
      <p:ext uri="{BB962C8B-B14F-4D97-AF65-F5344CB8AC3E}">
        <p14:creationId xmlns:p14="http://schemas.microsoft.com/office/powerpoint/2010/main" val="4191430146"/>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32546DB0-88F2-4EC8-91FB-D7E51BBBDDDF}" type="datetime1">
              <a:rPr lang="en-US" smtClean="0"/>
              <a:t>9/14/2022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3" name="Picture 12">
            <a:extLst>
              <a:ext uri="{FF2B5EF4-FFF2-40B4-BE49-F238E27FC236}">
                <a16:creationId xmlns:a16="http://schemas.microsoft.com/office/drawing/2014/main" id="{BDE252CA-B7C1-4F2D-A934-EB57E92D84C6}"/>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spTree>
    <p:extLst>
      <p:ext uri="{BB962C8B-B14F-4D97-AF65-F5344CB8AC3E}">
        <p14:creationId xmlns:p14="http://schemas.microsoft.com/office/powerpoint/2010/main" val="1465427059"/>
      </p:ext>
    </p:extLst>
  </p:cSld>
  <p:clrMapOvr>
    <a:masterClrMapping/>
  </p:clrMapOvr>
  <p:extLst>
    <p:ext uri="{DCECCB84-F9BA-43D5-87BE-67443E8EF086}">
      <p15:sldGuideLst xmlns:p15="http://schemas.microsoft.com/office/powerpoint/2012/main">
        <p15:guide id="2" pos="3259" userDrawn="1">
          <p15:clr>
            <a:srgbClr val="FBAE40"/>
          </p15:clr>
        </p15:guide>
        <p15:guide id="3" orient="horz" pos="2722" userDrawn="1">
          <p15:clr>
            <a:srgbClr val="FBAE40"/>
          </p15:clr>
        </p15:guide>
        <p15:guide id="4" orient="horz" pos="2919"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14AA-3234-4FFB-B4D3-512ED6FA45CB}"/>
              </a:ext>
            </a:extLst>
          </p:cNvPr>
          <p:cNvSpPr>
            <a:spLocks noGrp="1"/>
          </p:cNvSpPr>
          <p:nvPr>
            <p:ph type="title" hasCustomPrompt="1"/>
          </p:nvPr>
        </p:nvSpPr>
        <p:spPr bwMode="gray">
          <a:xfrm>
            <a:off x="457199" y="555639"/>
            <a:ext cx="11274425" cy="304699"/>
          </a:xfrm>
        </p:spPr>
        <p:txBody>
          <a:bodyPr/>
          <a:lstStyle>
            <a:lvl1pPr>
              <a:defRPr/>
            </a:lvl1pPr>
          </a:lstStyle>
          <a:p>
            <a:r>
              <a:rPr lang="en-US" dirty="0"/>
              <a:t>Not for use. This is a Microsoft default.</a:t>
            </a:r>
          </a:p>
        </p:txBody>
      </p:sp>
      <p:sp>
        <p:nvSpPr>
          <p:cNvPr id="3" name="Content Placeholder 2">
            <a:extLst>
              <a:ext uri="{FF2B5EF4-FFF2-40B4-BE49-F238E27FC236}">
                <a16:creationId xmlns:a16="http://schemas.microsoft.com/office/drawing/2014/main" id="{4ABCB17D-A7A6-41F6-83CB-566500CE0480}"/>
              </a:ext>
            </a:extLst>
          </p:cNvPr>
          <p:cNvSpPr>
            <a:spLocks noGrp="1"/>
          </p:cNvSpPr>
          <p:nvPr>
            <p:ph sz="half" idx="1" hasCustomPrompt="1"/>
          </p:nvPr>
        </p:nvSpPr>
        <p:spPr bwMode="gray">
          <a:xfrm>
            <a:off x="838200" y="1469765"/>
            <a:ext cx="5181600" cy="4351338"/>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0EF25F9-31AF-45D7-90BD-D4D634628BC9}"/>
              </a:ext>
            </a:extLst>
          </p:cNvPr>
          <p:cNvSpPr>
            <a:spLocks noGrp="1"/>
          </p:cNvSpPr>
          <p:nvPr>
            <p:ph sz="half" idx="2" hasCustomPrompt="1"/>
          </p:nvPr>
        </p:nvSpPr>
        <p:spPr bwMode="gray">
          <a:xfrm>
            <a:off x="6172200" y="1469765"/>
            <a:ext cx="5181600" cy="4351338"/>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9A220815-B520-464A-809E-9A762EE28066}"/>
              </a:ext>
            </a:extLst>
          </p:cNvPr>
          <p:cNvSpPr>
            <a:spLocks noGrp="1"/>
          </p:cNvSpPr>
          <p:nvPr>
            <p:ph type="dt" sz="half" idx="10"/>
          </p:nvPr>
        </p:nvSpPr>
        <p:spPr bwMode="gray"/>
        <p:txBody>
          <a:bodyPr/>
          <a:lstStyle/>
          <a:p>
            <a:fld id="{DFC8DD5C-8FB7-4018-9662-98EAE87793EC}" type="datetime1">
              <a:rPr lang="en-US" smtClean="0"/>
              <a:t>9/14/2022</a:t>
            </a:fld>
            <a:endParaRPr lang="en-US" dirty="0"/>
          </a:p>
        </p:txBody>
      </p:sp>
      <p:sp>
        <p:nvSpPr>
          <p:cNvPr id="6" name="Footer Placeholder 5">
            <a:extLst>
              <a:ext uri="{FF2B5EF4-FFF2-40B4-BE49-F238E27FC236}">
                <a16:creationId xmlns:a16="http://schemas.microsoft.com/office/drawing/2014/main" id="{562DD608-68C8-4550-8B5B-0AD9AE479018}"/>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469831F6-C4D6-424D-B187-C11B57AE40DB}"/>
              </a:ext>
            </a:extLst>
          </p:cNvPr>
          <p:cNvSpPr>
            <a:spLocks noGrp="1"/>
          </p:cNvSpPr>
          <p:nvPr>
            <p:ph type="sldNum" sz="quarter" idx="12"/>
          </p:nvPr>
        </p:nvSpPr>
        <p:spPr bwMode="gray"/>
        <p:txBody>
          <a:bodyPr/>
          <a:lstStyle/>
          <a:p>
            <a:fld id="{03805D93-7D4B-4CBC-BABC-3A8AC08CB7F4}" type="slidenum">
              <a:rPr lang="en-US" smtClean="0"/>
              <a:t>‹#›</a:t>
            </a:fld>
            <a:endParaRPr lang="en-US" dirty="0"/>
          </a:p>
        </p:txBody>
      </p:sp>
      <p:sp>
        <p:nvSpPr>
          <p:cNvPr id="8" name="TextBox 7">
            <a:extLst>
              <a:ext uri="{FF2B5EF4-FFF2-40B4-BE49-F238E27FC236}">
                <a16:creationId xmlns:a16="http://schemas.microsoft.com/office/drawing/2014/main" id="{CD70083E-4733-4C8E-B27B-09B287FF1688}"/>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9" name="Multiply 45" descr="A large &quot;x&quot; indicating that this layout is not approved for use.">
            <a:extLst>
              <a:ext uri="{FF2B5EF4-FFF2-40B4-BE49-F238E27FC236}">
                <a16:creationId xmlns:a16="http://schemas.microsoft.com/office/drawing/2014/main" id="{E3B84647-6F26-4054-9D48-B442E97479F6}"/>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50800" cap="rnd"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dirty="0">
              <a:solidFill>
                <a:schemeClr val="bg2"/>
              </a:solidFill>
              <a:latin typeface="+mj-lt"/>
            </a:endParaRPr>
          </a:p>
        </p:txBody>
      </p:sp>
    </p:spTree>
    <p:extLst>
      <p:ext uri="{BB962C8B-B14F-4D97-AF65-F5344CB8AC3E}">
        <p14:creationId xmlns:p14="http://schemas.microsoft.com/office/powerpoint/2010/main" val="2711221741"/>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E2E3-6B30-46B0-B4B4-027D6D07175E}"/>
              </a:ext>
            </a:extLst>
          </p:cNvPr>
          <p:cNvSpPr>
            <a:spLocks noGrp="1"/>
          </p:cNvSpPr>
          <p:nvPr>
            <p:ph type="title" hasCustomPrompt="1"/>
          </p:nvPr>
        </p:nvSpPr>
        <p:spPr bwMode="gray">
          <a:xfrm>
            <a:off x="457199" y="555639"/>
            <a:ext cx="11274426" cy="304699"/>
          </a:xfrm>
        </p:spPr>
        <p:txBody>
          <a:bodyPr/>
          <a:lstStyle>
            <a:lvl1pPr>
              <a:defRPr/>
            </a:lvl1pPr>
          </a:lstStyle>
          <a:p>
            <a:r>
              <a:rPr lang="en-US" dirty="0"/>
              <a:t>Not for use. This is a Microsoft default.</a:t>
            </a:r>
          </a:p>
        </p:txBody>
      </p:sp>
      <p:sp>
        <p:nvSpPr>
          <p:cNvPr id="3" name="Text Placeholder 2">
            <a:extLst>
              <a:ext uri="{FF2B5EF4-FFF2-40B4-BE49-F238E27FC236}">
                <a16:creationId xmlns:a16="http://schemas.microsoft.com/office/drawing/2014/main" id="{FCE00B74-BF12-4966-8AA7-173AC3483119}"/>
              </a:ext>
            </a:extLst>
          </p:cNvPr>
          <p:cNvSpPr>
            <a:spLocks noGrp="1"/>
          </p:cNvSpPr>
          <p:nvPr>
            <p:ph type="body" idx="1"/>
          </p:nvPr>
        </p:nvSpPr>
        <p:spPr bwMode="gray">
          <a:xfrm>
            <a:off x="839787" y="1469346"/>
            <a:ext cx="5184132"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24F8A-D5E1-459D-8864-ECDE8305BEE3}"/>
              </a:ext>
            </a:extLst>
          </p:cNvPr>
          <p:cNvSpPr>
            <a:spLocks noGrp="1"/>
          </p:cNvSpPr>
          <p:nvPr>
            <p:ph sz="half" idx="2" hasCustomPrompt="1"/>
          </p:nvPr>
        </p:nvSpPr>
        <p:spPr bwMode="gray">
          <a:xfrm>
            <a:off x="839787" y="2293257"/>
            <a:ext cx="5184132" cy="3527845"/>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EAA130C-8D3A-4BEE-B54E-02D7DF9EEB6D}"/>
              </a:ext>
            </a:extLst>
          </p:cNvPr>
          <p:cNvSpPr>
            <a:spLocks noGrp="1"/>
          </p:cNvSpPr>
          <p:nvPr>
            <p:ph type="body" sz="quarter" idx="3"/>
          </p:nvPr>
        </p:nvSpPr>
        <p:spPr bwMode="gray">
          <a:xfrm>
            <a:off x="6172200" y="1469346"/>
            <a:ext cx="5183188"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75553-3346-44A6-9C9C-B79A3C596C9C}"/>
              </a:ext>
            </a:extLst>
          </p:cNvPr>
          <p:cNvSpPr>
            <a:spLocks noGrp="1"/>
          </p:cNvSpPr>
          <p:nvPr>
            <p:ph sz="quarter" idx="4" hasCustomPrompt="1"/>
          </p:nvPr>
        </p:nvSpPr>
        <p:spPr bwMode="gray">
          <a:xfrm>
            <a:off x="6172200" y="2293258"/>
            <a:ext cx="5183188" cy="3527844"/>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A31E6BBF-F3E7-49D2-A6BF-EC70F1823AB9}"/>
              </a:ext>
            </a:extLst>
          </p:cNvPr>
          <p:cNvSpPr>
            <a:spLocks noGrp="1"/>
          </p:cNvSpPr>
          <p:nvPr>
            <p:ph type="dt" sz="half" idx="10"/>
          </p:nvPr>
        </p:nvSpPr>
        <p:spPr bwMode="gray"/>
        <p:txBody>
          <a:bodyPr/>
          <a:lstStyle/>
          <a:p>
            <a:fld id="{BA550BF9-5CC0-45E0-A929-0C64F4DB7AB1}" type="datetime1">
              <a:rPr lang="en-US" smtClean="0"/>
              <a:t>9/14/2022</a:t>
            </a:fld>
            <a:endParaRPr lang="en-US" dirty="0"/>
          </a:p>
        </p:txBody>
      </p:sp>
      <p:sp>
        <p:nvSpPr>
          <p:cNvPr id="8" name="Footer Placeholder 7">
            <a:extLst>
              <a:ext uri="{FF2B5EF4-FFF2-40B4-BE49-F238E27FC236}">
                <a16:creationId xmlns:a16="http://schemas.microsoft.com/office/drawing/2014/main" id="{208D5CB4-1D71-40A2-9087-19CAB8292F65}"/>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64858ABD-186B-4697-ADA0-B1768243BB63}"/>
              </a:ext>
            </a:extLst>
          </p:cNvPr>
          <p:cNvSpPr>
            <a:spLocks noGrp="1"/>
          </p:cNvSpPr>
          <p:nvPr>
            <p:ph type="sldNum" sz="quarter" idx="12"/>
          </p:nvPr>
        </p:nvSpPr>
        <p:spPr bwMode="gray"/>
        <p:txBody>
          <a:bodyPr/>
          <a:lstStyle/>
          <a:p>
            <a:fld id="{03805D93-7D4B-4CBC-BABC-3A8AC08CB7F4}" type="slidenum">
              <a:rPr lang="en-US" smtClean="0"/>
              <a:t>‹#›</a:t>
            </a:fld>
            <a:endParaRPr lang="en-US" dirty="0"/>
          </a:p>
        </p:txBody>
      </p:sp>
      <p:sp>
        <p:nvSpPr>
          <p:cNvPr id="10" name="TextBox 9">
            <a:extLst>
              <a:ext uri="{FF2B5EF4-FFF2-40B4-BE49-F238E27FC236}">
                <a16:creationId xmlns:a16="http://schemas.microsoft.com/office/drawing/2014/main" id="{E00E51F3-FA16-4CC6-97C6-6EECCB9AFCB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11" name="Multiply 45" descr="A large &quot;x&quot; indicating that this layout is not approved for use.">
            <a:extLst>
              <a:ext uri="{FF2B5EF4-FFF2-40B4-BE49-F238E27FC236}">
                <a16:creationId xmlns:a16="http://schemas.microsoft.com/office/drawing/2014/main" id="{08AB274D-12CA-4F3C-A2F4-FCB00909EC9C}"/>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dirty="0">
              <a:solidFill>
                <a:schemeClr val="bg2"/>
              </a:solidFill>
              <a:latin typeface="+mj-lt"/>
            </a:endParaRPr>
          </a:p>
        </p:txBody>
      </p:sp>
    </p:spTree>
    <p:extLst>
      <p:ext uri="{BB962C8B-B14F-4D97-AF65-F5344CB8AC3E}">
        <p14:creationId xmlns:p14="http://schemas.microsoft.com/office/powerpoint/2010/main" val="488667748"/>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F8FED-F893-4202-9729-070B73F89088}"/>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dirty="0"/>
              <a:t>Not for use. This is a Microsoft default.</a:t>
            </a:r>
          </a:p>
        </p:txBody>
      </p:sp>
      <p:sp>
        <p:nvSpPr>
          <p:cNvPr id="3" name="Content Placeholder 2">
            <a:extLst>
              <a:ext uri="{FF2B5EF4-FFF2-40B4-BE49-F238E27FC236}">
                <a16:creationId xmlns:a16="http://schemas.microsoft.com/office/drawing/2014/main" id="{FAAB0851-1B55-4EF9-9DB6-030D02FC7FC5}"/>
              </a:ext>
            </a:extLst>
          </p:cNvPr>
          <p:cNvSpPr>
            <a:spLocks noGrp="1"/>
          </p:cNvSpPr>
          <p:nvPr>
            <p:ph idx="1" hasCustomPrompt="1"/>
          </p:nvPr>
        </p:nvSpPr>
        <p:spPr bwMode="gray">
          <a:xfrm>
            <a:off x="5183188" y="959471"/>
            <a:ext cx="6172200" cy="4531785"/>
          </a:xfrm>
        </p:spPr>
        <p:txBody>
          <a:bodyPr/>
          <a:lstStyle>
            <a:lvl1pPr>
              <a:defRPr sz="18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CCF252D-B8C8-459E-A3CF-ADE2DCB40929}"/>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This layout is not intended for use within Optum presentations.</a:t>
            </a:r>
          </a:p>
        </p:txBody>
      </p:sp>
      <p:sp>
        <p:nvSpPr>
          <p:cNvPr id="5" name="Date Placeholder 4">
            <a:extLst>
              <a:ext uri="{FF2B5EF4-FFF2-40B4-BE49-F238E27FC236}">
                <a16:creationId xmlns:a16="http://schemas.microsoft.com/office/drawing/2014/main" id="{B5E4B62D-C99F-4CC3-9E19-1114B3E55C1F}"/>
              </a:ext>
            </a:extLst>
          </p:cNvPr>
          <p:cNvSpPr>
            <a:spLocks noGrp="1"/>
          </p:cNvSpPr>
          <p:nvPr>
            <p:ph type="dt" sz="half" idx="10"/>
          </p:nvPr>
        </p:nvSpPr>
        <p:spPr bwMode="gray"/>
        <p:txBody>
          <a:bodyPr/>
          <a:lstStyle/>
          <a:p>
            <a:fld id="{49DC409E-992A-4539-8EF9-A32E9543A062}" type="datetime1">
              <a:rPr lang="en-US" smtClean="0"/>
              <a:t>9/14/2022</a:t>
            </a:fld>
            <a:endParaRPr lang="en-US" dirty="0"/>
          </a:p>
        </p:txBody>
      </p:sp>
      <p:sp>
        <p:nvSpPr>
          <p:cNvPr id="6" name="Footer Placeholder 5">
            <a:extLst>
              <a:ext uri="{FF2B5EF4-FFF2-40B4-BE49-F238E27FC236}">
                <a16:creationId xmlns:a16="http://schemas.microsoft.com/office/drawing/2014/main" id="{1F63B6A4-E537-4167-B34F-EDFE426E1E8F}"/>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D8D5DB69-D84E-44DD-8501-317F2D6B91BC}"/>
              </a:ext>
            </a:extLst>
          </p:cNvPr>
          <p:cNvSpPr>
            <a:spLocks noGrp="1"/>
          </p:cNvSpPr>
          <p:nvPr>
            <p:ph type="sldNum" sz="quarter" idx="12"/>
          </p:nvPr>
        </p:nvSpPr>
        <p:spPr bwMode="gray"/>
        <p:txBody>
          <a:bodyPr/>
          <a:lstStyle/>
          <a:p>
            <a:fld id="{03805D93-7D4B-4CBC-BABC-3A8AC08CB7F4}" type="slidenum">
              <a:rPr lang="en-US" smtClean="0"/>
              <a:t>‹#›</a:t>
            </a:fld>
            <a:endParaRPr lang="en-US" dirty="0"/>
          </a:p>
        </p:txBody>
      </p:sp>
      <p:sp>
        <p:nvSpPr>
          <p:cNvPr id="9" name="TextBox 8">
            <a:extLst>
              <a:ext uri="{FF2B5EF4-FFF2-40B4-BE49-F238E27FC236}">
                <a16:creationId xmlns:a16="http://schemas.microsoft.com/office/drawing/2014/main" id="{2A212493-ED92-4B1B-901F-F8694A916BC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10" name="Multiply 45" descr="A large &quot;x&quot; indicating that this layout is not approved for use.">
            <a:extLst>
              <a:ext uri="{FF2B5EF4-FFF2-40B4-BE49-F238E27FC236}">
                <a16:creationId xmlns:a16="http://schemas.microsoft.com/office/drawing/2014/main" id="{6CB82732-EB0E-440B-A61E-F00B16BF0965}"/>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dirty="0">
              <a:solidFill>
                <a:schemeClr val="bg2"/>
              </a:solidFill>
              <a:latin typeface="+mj-lt"/>
            </a:endParaRPr>
          </a:p>
        </p:txBody>
      </p:sp>
    </p:spTree>
    <p:extLst>
      <p:ext uri="{BB962C8B-B14F-4D97-AF65-F5344CB8AC3E}">
        <p14:creationId xmlns:p14="http://schemas.microsoft.com/office/powerpoint/2010/main" val="3119207609"/>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F256-EE8B-4C42-8A9F-D709E45FC9CE}"/>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dirty="0"/>
              <a:t>Not for use. This is a Microsoft default.</a:t>
            </a:r>
          </a:p>
        </p:txBody>
      </p:sp>
      <p:sp>
        <p:nvSpPr>
          <p:cNvPr id="3" name="Picture Placeholder 2">
            <a:extLst>
              <a:ext uri="{FF2B5EF4-FFF2-40B4-BE49-F238E27FC236}">
                <a16:creationId xmlns:a16="http://schemas.microsoft.com/office/drawing/2014/main" id="{F9491D2A-A402-47AC-9A86-6002422F21C9}"/>
              </a:ext>
            </a:extLst>
          </p:cNvPr>
          <p:cNvSpPr>
            <a:spLocks noGrp="1"/>
          </p:cNvSpPr>
          <p:nvPr>
            <p:ph type="pic" idx="1"/>
          </p:nvPr>
        </p:nvSpPr>
        <p:spPr bwMode="gray">
          <a:xfrm>
            <a:off x="5183188" y="959471"/>
            <a:ext cx="6172200" cy="453178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2DB0F51-CDD0-41D4-A559-624A4917070B}"/>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This layout is not intended for use within Optum presentations.</a:t>
            </a:r>
          </a:p>
        </p:txBody>
      </p:sp>
      <p:sp>
        <p:nvSpPr>
          <p:cNvPr id="5" name="Date Placeholder 4">
            <a:extLst>
              <a:ext uri="{FF2B5EF4-FFF2-40B4-BE49-F238E27FC236}">
                <a16:creationId xmlns:a16="http://schemas.microsoft.com/office/drawing/2014/main" id="{14CD89A7-8ADC-4D39-B15F-96B3FCC81854}"/>
              </a:ext>
            </a:extLst>
          </p:cNvPr>
          <p:cNvSpPr>
            <a:spLocks noGrp="1"/>
          </p:cNvSpPr>
          <p:nvPr>
            <p:ph type="dt" sz="half" idx="10"/>
          </p:nvPr>
        </p:nvSpPr>
        <p:spPr bwMode="gray"/>
        <p:txBody>
          <a:bodyPr/>
          <a:lstStyle/>
          <a:p>
            <a:fld id="{93CC6C9D-7D35-441A-8E7D-B481D2DC7F21}" type="datetime1">
              <a:rPr lang="en-US" smtClean="0"/>
              <a:t>9/14/2022</a:t>
            </a:fld>
            <a:endParaRPr lang="en-US" dirty="0"/>
          </a:p>
        </p:txBody>
      </p:sp>
      <p:sp>
        <p:nvSpPr>
          <p:cNvPr id="6" name="Footer Placeholder 5">
            <a:extLst>
              <a:ext uri="{FF2B5EF4-FFF2-40B4-BE49-F238E27FC236}">
                <a16:creationId xmlns:a16="http://schemas.microsoft.com/office/drawing/2014/main" id="{17F543A3-3277-40A0-B1C2-CADD5AB0387B}"/>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F13D95E8-D049-4386-B18A-005E76673283}"/>
              </a:ext>
            </a:extLst>
          </p:cNvPr>
          <p:cNvSpPr>
            <a:spLocks noGrp="1"/>
          </p:cNvSpPr>
          <p:nvPr>
            <p:ph type="sldNum" sz="quarter" idx="12"/>
          </p:nvPr>
        </p:nvSpPr>
        <p:spPr bwMode="gray"/>
        <p:txBody>
          <a:bodyPr/>
          <a:lstStyle/>
          <a:p>
            <a:fld id="{03805D93-7D4B-4CBC-BABC-3A8AC08CB7F4}" type="slidenum">
              <a:rPr lang="en-US" smtClean="0"/>
              <a:t>‹#›</a:t>
            </a:fld>
            <a:endParaRPr lang="en-US" dirty="0"/>
          </a:p>
        </p:txBody>
      </p:sp>
      <p:sp>
        <p:nvSpPr>
          <p:cNvPr id="9" name="TextBox 8">
            <a:extLst>
              <a:ext uri="{FF2B5EF4-FFF2-40B4-BE49-F238E27FC236}">
                <a16:creationId xmlns:a16="http://schemas.microsoft.com/office/drawing/2014/main" id="{349FD152-129D-41A4-81CE-BC9A8DCD0B3A}"/>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10" name="Multiply 45" descr="A large &quot;x&quot; indicating that this layout is not approved for use.">
            <a:extLst>
              <a:ext uri="{FF2B5EF4-FFF2-40B4-BE49-F238E27FC236}">
                <a16:creationId xmlns:a16="http://schemas.microsoft.com/office/drawing/2014/main" id="{66B6567B-A13A-474B-8D2F-ECF1267DF687}"/>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dirty="0">
              <a:solidFill>
                <a:schemeClr val="bg2"/>
              </a:solidFill>
              <a:latin typeface="+mj-lt"/>
            </a:endParaRPr>
          </a:p>
        </p:txBody>
      </p:sp>
    </p:spTree>
    <p:extLst>
      <p:ext uri="{BB962C8B-B14F-4D97-AF65-F5344CB8AC3E}">
        <p14:creationId xmlns:p14="http://schemas.microsoft.com/office/powerpoint/2010/main" val="103367083"/>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D853-E248-4BE3-8F8C-4FF1369CBDAE}"/>
              </a:ext>
            </a:extLst>
          </p:cNvPr>
          <p:cNvSpPr>
            <a:spLocks noGrp="1"/>
          </p:cNvSpPr>
          <p:nvPr>
            <p:ph type="title" hasCustomPrompt="1"/>
          </p:nvPr>
        </p:nvSpPr>
        <p:spPr bwMode="gray"/>
        <p:txBody>
          <a:bodyPr/>
          <a:lstStyle/>
          <a:p>
            <a:r>
              <a:rPr lang="en-US" dirty="0"/>
              <a:t>Not for use. This is a Microsoft default.</a:t>
            </a:r>
          </a:p>
        </p:txBody>
      </p:sp>
      <p:sp>
        <p:nvSpPr>
          <p:cNvPr id="3" name="Vertical Text Placeholder 2">
            <a:extLst>
              <a:ext uri="{FF2B5EF4-FFF2-40B4-BE49-F238E27FC236}">
                <a16:creationId xmlns:a16="http://schemas.microsoft.com/office/drawing/2014/main" id="{E7268BF8-16E9-442C-865D-E015BE37821F}"/>
              </a:ext>
            </a:extLst>
          </p:cNvPr>
          <p:cNvSpPr>
            <a:spLocks noGrp="1"/>
          </p:cNvSpPr>
          <p:nvPr>
            <p:ph type="body" orient="vert" idx="1" hasCustomPrompt="1"/>
          </p:nvPr>
        </p:nvSpPr>
        <p:spPr bwMode="gray">
          <a:xfrm>
            <a:off x="1524000" y="1468197"/>
            <a:ext cx="9144000" cy="3930085"/>
          </a:xfrm>
        </p:spPr>
        <p:txBody>
          <a:bodyPr vert="eaVert"/>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B24B87-31C9-4BD9-B6CB-469EE19051A3}"/>
              </a:ext>
            </a:extLst>
          </p:cNvPr>
          <p:cNvSpPr>
            <a:spLocks noGrp="1"/>
          </p:cNvSpPr>
          <p:nvPr>
            <p:ph type="dt" sz="half" idx="10"/>
          </p:nvPr>
        </p:nvSpPr>
        <p:spPr bwMode="gray"/>
        <p:txBody>
          <a:bodyPr/>
          <a:lstStyle/>
          <a:p>
            <a:fld id="{BA27F08E-62AF-4984-9352-B1BF15FE0584}" type="datetime1">
              <a:rPr lang="en-US" smtClean="0"/>
              <a:t>9/14/2022</a:t>
            </a:fld>
            <a:endParaRPr lang="en-US" dirty="0"/>
          </a:p>
        </p:txBody>
      </p:sp>
      <p:sp>
        <p:nvSpPr>
          <p:cNvPr id="5" name="Footer Placeholder 4">
            <a:extLst>
              <a:ext uri="{FF2B5EF4-FFF2-40B4-BE49-F238E27FC236}">
                <a16:creationId xmlns:a16="http://schemas.microsoft.com/office/drawing/2014/main" id="{0765FB1D-8B17-4CDB-BAAD-56DCBE7C6507}"/>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A563E8E-48A6-4825-9CB7-1E5880454802}"/>
              </a:ext>
            </a:extLst>
          </p:cNvPr>
          <p:cNvSpPr>
            <a:spLocks noGrp="1"/>
          </p:cNvSpPr>
          <p:nvPr>
            <p:ph type="sldNum" sz="quarter" idx="12"/>
          </p:nvPr>
        </p:nvSpPr>
        <p:spPr bwMode="gray"/>
        <p:txBody>
          <a:bodyPr/>
          <a:lstStyle/>
          <a:p>
            <a:fld id="{03805D93-7D4B-4CBC-BABC-3A8AC08CB7F4}" type="slidenum">
              <a:rPr lang="en-US" smtClean="0"/>
              <a:t>‹#›</a:t>
            </a:fld>
            <a:endParaRPr lang="en-US" dirty="0"/>
          </a:p>
        </p:txBody>
      </p:sp>
      <p:sp>
        <p:nvSpPr>
          <p:cNvPr id="7" name="TextBox 6">
            <a:extLst>
              <a:ext uri="{FF2B5EF4-FFF2-40B4-BE49-F238E27FC236}">
                <a16:creationId xmlns:a16="http://schemas.microsoft.com/office/drawing/2014/main" id="{C2B6F59F-8687-492F-A2D4-E8EBFECAC4AB}"/>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8" name="Multiply 45" descr="A large &quot;x&quot; indicating that this layout is not approved for use.">
            <a:extLst>
              <a:ext uri="{FF2B5EF4-FFF2-40B4-BE49-F238E27FC236}">
                <a16:creationId xmlns:a16="http://schemas.microsoft.com/office/drawing/2014/main" id="{340CE423-4A52-449C-9C78-E284D9A049E1}"/>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dirty="0">
              <a:solidFill>
                <a:schemeClr val="bg2"/>
              </a:solidFill>
              <a:latin typeface="+mj-lt"/>
            </a:endParaRPr>
          </a:p>
        </p:txBody>
      </p:sp>
    </p:spTree>
    <p:extLst>
      <p:ext uri="{BB962C8B-B14F-4D97-AF65-F5344CB8AC3E}">
        <p14:creationId xmlns:p14="http://schemas.microsoft.com/office/powerpoint/2010/main" val="1500397949"/>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B8F935-64F2-4650-80FF-CFD09440797C}"/>
              </a:ext>
            </a:extLst>
          </p:cNvPr>
          <p:cNvSpPr>
            <a:spLocks noGrp="1"/>
          </p:cNvSpPr>
          <p:nvPr>
            <p:ph type="title" orient="vert" hasCustomPrompt="1"/>
          </p:nvPr>
        </p:nvSpPr>
        <p:spPr bwMode="gray">
          <a:xfrm>
            <a:off x="10945256" y="546100"/>
            <a:ext cx="786369" cy="5297292"/>
          </a:xfrm>
        </p:spPr>
        <p:txBody>
          <a:bodyPr vert="eaVert"/>
          <a:lstStyle/>
          <a:p>
            <a:r>
              <a:rPr lang="en-US" dirty="0"/>
              <a:t>Not for use. This is a Microsoft default.</a:t>
            </a:r>
          </a:p>
        </p:txBody>
      </p:sp>
      <p:sp>
        <p:nvSpPr>
          <p:cNvPr id="3" name="Vertical Text Placeholder 2">
            <a:extLst>
              <a:ext uri="{FF2B5EF4-FFF2-40B4-BE49-F238E27FC236}">
                <a16:creationId xmlns:a16="http://schemas.microsoft.com/office/drawing/2014/main" id="{1A0DAF3A-9FF6-438D-AEE6-0F69D361006E}"/>
              </a:ext>
            </a:extLst>
          </p:cNvPr>
          <p:cNvSpPr>
            <a:spLocks noGrp="1"/>
          </p:cNvSpPr>
          <p:nvPr>
            <p:ph type="body" orient="vert" idx="1" hasCustomPrompt="1"/>
          </p:nvPr>
        </p:nvSpPr>
        <p:spPr bwMode="gray">
          <a:xfrm>
            <a:off x="3058556" y="546100"/>
            <a:ext cx="7734300" cy="5297292"/>
          </a:xfrm>
        </p:spPr>
        <p:txBody>
          <a:bodyPr vert="eaVert"/>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D08046B-162A-46A6-A5E8-53242F87888E}"/>
              </a:ext>
            </a:extLst>
          </p:cNvPr>
          <p:cNvSpPr>
            <a:spLocks noGrp="1"/>
          </p:cNvSpPr>
          <p:nvPr>
            <p:ph type="dt" sz="half" idx="10"/>
          </p:nvPr>
        </p:nvSpPr>
        <p:spPr bwMode="gray"/>
        <p:txBody>
          <a:bodyPr/>
          <a:lstStyle/>
          <a:p>
            <a:fld id="{64BD37AA-1D3A-4134-B436-1DCEC1BAB4B1}" type="datetime1">
              <a:rPr lang="en-US" smtClean="0"/>
              <a:t>9/14/2022</a:t>
            </a:fld>
            <a:endParaRPr lang="en-US" dirty="0"/>
          </a:p>
        </p:txBody>
      </p:sp>
      <p:sp>
        <p:nvSpPr>
          <p:cNvPr id="5" name="Footer Placeholder 4">
            <a:extLst>
              <a:ext uri="{FF2B5EF4-FFF2-40B4-BE49-F238E27FC236}">
                <a16:creationId xmlns:a16="http://schemas.microsoft.com/office/drawing/2014/main" id="{9D3EA6C7-F505-4DA8-9747-410A859FC904}"/>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8DD75DA2-D743-4167-8A0F-F9B035E62107}"/>
              </a:ext>
            </a:extLst>
          </p:cNvPr>
          <p:cNvSpPr>
            <a:spLocks noGrp="1"/>
          </p:cNvSpPr>
          <p:nvPr>
            <p:ph type="sldNum" sz="quarter" idx="12"/>
          </p:nvPr>
        </p:nvSpPr>
        <p:spPr bwMode="gray"/>
        <p:txBody>
          <a:bodyPr/>
          <a:lstStyle/>
          <a:p>
            <a:fld id="{03805D93-7D4B-4CBC-BABC-3A8AC08CB7F4}" type="slidenum">
              <a:rPr lang="en-US" smtClean="0"/>
              <a:t>‹#›</a:t>
            </a:fld>
            <a:endParaRPr lang="en-US" dirty="0"/>
          </a:p>
        </p:txBody>
      </p:sp>
      <p:sp>
        <p:nvSpPr>
          <p:cNvPr id="7" name="TextBox 6">
            <a:extLst>
              <a:ext uri="{FF2B5EF4-FFF2-40B4-BE49-F238E27FC236}">
                <a16:creationId xmlns:a16="http://schemas.microsoft.com/office/drawing/2014/main" id="{C05104E2-CEF6-4BD8-B7C0-2C8692A17794}"/>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8" name="Multiply 45" descr="A large &quot;x&quot; indicating that this layout is not approved for use.">
            <a:extLst>
              <a:ext uri="{FF2B5EF4-FFF2-40B4-BE49-F238E27FC236}">
                <a16:creationId xmlns:a16="http://schemas.microsoft.com/office/drawing/2014/main" id="{D8807564-3DF6-491D-A764-145269B5B371}"/>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dirty="0">
              <a:solidFill>
                <a:schemeClr val="bg2"/>
              </a:solidFill>
              <a:latin typeface="+mj-lt"/>
            </a:endParaRPr>
          </a:p>
        </p:txBody>
      </p:sp>
    </p:spTree>
    <p:extLst>
      <p:ext uri="{BB962C8B-B14F-4D97-AF65-F5344CB8AC3E}">
        <p14:creationId xmlns:p14="http://schemas.microsoft.com/office/powerpoint/2010/main" val="1334358615"/>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02">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9/14/2022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24" name="Picture 23">
            <a:extLst>
              <a:ext uri="{FF2B5EF4-FFF2-40B4-BE49-F238E27FC236}">
                <a16:creationId xmlns:a16="http://schemas.microsoft.com/office/drawing/2014/main" id="{0FC9DEF5-8784-475B-B82B-3A69645F62EA}"/>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spTree>
    <p:extLst>
      <p:ext uri="{BB962C8B-B14F-4D97-AF65-F5344CB8AC3E}">
        <p14:creationId xmlns:p14="http://schemas.microsoft.com/office/powerpoint/2010/main" val="3141611383"/>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9/14/2022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2" name="Picture 11">
            <a:extLst>
              <a:ext uri="{FF2B5EF4-FFF2-40B4-BE49-F238E27FC236}">
                <a16:creationId xmlns:a16="http://schemas.microsoft.com/office/drawing/2014/main" id="{12FF9B2B-62EB-453D-883A-F3D1C5D129E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49" y="0"/>
            <a:ext cx="6175248" cy="6858000"/>
          </a:xfrm>
          <a:prstGeom prst="rect">
            <a:avLst/>
          </a:prstGeom>
        </p:spPr>
      </p:pic>
    </p:spTree>
    <p:extLst>
      <p:ext uri="{BB962C8B-B14F-4D97-AF65-F5344CB8AC3E}">
        <p14:creationId xmlns:p14="http://schemas.microsoft.com/office/powerpoint/2010/main" val="3413202921"/>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04">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9/14/2022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2" name="Picture 11">
            <a:extLst>
              <a:ext uri="{FF2B5EF4-FFF2-40B4-BE49-F238E27FC236}">
                <a16:creationId xmlns:a16="http://schemas.microsoft.com/office/drawing/2014/main" id="{F8836543-6FF7-41D0-B888-CCACA6E60FE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52" y="-1"/>
            <a:ext cx="6175247" cy="6857999"/>
          </a:xfrm>
          <a:prstGeom prst="rect">
            <a:avLst/>
          </a:prstGeom>
        </p:spPr>
      </p:pic>
    </p:spTree>
    <p:extLst>
      <p:ext uri="{BB962C8B-B14F-4D97-AF65-F5344CB8AC3E}">
        <p14:creationId xmlns:p14="http://schemas.microsoft.com/office/powerpoint/2010/main" val="1481580915"/>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05">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9/14/2022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3" name="Picture 12">
            <a:extLst>
              <a:ext uri="{FF2B5EF4-FFF2-40B4-BE49-F238E27FC236}">
                <a16:creationId xmlns:a16="http://schemas.microsoft.com/office/drawing/2014/main" id="{998D147F-F514-40D3-9F83-705EE8693EF2}"/>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9486" y="6071"/>
            <a:ext cx="6169779" cy="6851927"/>
          </a:xfrm>
          <a:prstGeom prst="rect">
            <a:avLst/>
          </a:prstGeom>
        </p:spPr>
      </p:pic>
    </p:spTree>
    <p:extLst>
      <p:ext uri="{BB962C8B-B14F-4D97-AF65-F5344CB8AC3E}">
        <p14:creationId xmlns:p14="http://schemas.microsoft.com/office/powerpoint/2010/main" val="132518447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06">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B7117D9-92EC-4145-9CC6-3498381960D2}" type="datetime1">
              <a:rPr lang="en-US" smtClean="0"/>
              <a:t>9/14/2022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4" name="Picture Placeholder 3">
            <a:extLst>
              <a:ext uri="{FF2B5EF4-FFF2-40B4-BE49-F238E27FC236}">
                <a16:creationId xmlns:a16="http://schemas.microsoft.com/office/drawing/2014/main" id="{8CD0ED72-F2BF-4DE5-8A8E-A97770B1058A}"/>
              </a:ext>
            </a:extLst>
          </p:cNvPr>
          <p:cNvSpPr>
            <a:spLocks noGrp="1"/>
          </p:cNvSpPr>
          <p:nvPr>
            <p:ph type="pic" sz="quarter" idx="15" hasCustomPrompt="1"/>
          </p:nvPr>
        </p:nvSpPr>
        <p:spPr bwMode="gray">
          <a:xfrm>
            <a:off x="6019800" y="0"/>
            <a:ext cx="6172200" cy="6858000"/>
          </a:xfrm>
          <a:solidFill>
            <a:schemeClr val="bg1"/>
          </a:solidFill>
        </p:spPr>
        <p:txBody>
          <a:bodyPr lIns="914400" rIns="914400">
            <a:normAutofit/>
          </a:bodyPr>
          <a:lstStyle>
            <a:lvl1pPr algn="ctr">
              <a:defRPr sz="1400"/>
            </a:lvl1pPr>
          </a:lstStyle>
          <a:p>
            <a:br>
              <a:rPr lang="en-US" dirty="0"/>
            </a:br>
            <a:br>
              <a:rPr lang="en-US" dirty="0"/>
            </a:br>
            <a:r>
              <a:rPr lang="en-US" dirty="0"/>
              <a:t>An image should be inserted into this region, but the dimensions should remain unchanged. To access brand approved photography, visit: library.optum.com.</a:t>
            </a:r>
            <a:br>
              <a:rPr lang="en-US" dirty="0"/>
            </a:br>
            <a:br>
              <a:rPr lang="en-US" dirty="0"/>
            </a:br>
            <a:r>
              <a:rPr lang="en-US" dirty="0"/>
              <a:t>Accessing the above library requires users to be a part of a SECURE group: Optum_Library_Access_Photography.</a:t>
            </a:r>
            <a:br>
              <a:rPr lang="en-US" dirty="0"/>
            </a:br>
            <a:br>
              <a:rPr lang="en-US" dirty="0"/>
            </a:br>
            <a:r>
              <a:rPr lang="en-US" dirty="0"/>
              <a:t>Request access via Secure if necessary.</a:t>
            </a:r>
          </a:p>
        </p:txBody>
      </p:sp>
    </p:spTree>
    <p:extLst>
      <p:ext uri="{BB962C8B-B14F-4D97-AF65-F5344CB8AC3E}">
        <p14:creationId xmlns:p14="http://schemas.microsoft.com/office/powerpoint/2010/main" val="2554000509"/>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Promise">
    <p:bg>
      <p:bgPr>
        <a:solidFill>
          <a:schemeClr val="bg1"/>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9/14/2022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518883"/>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5" name="Picture 8" descr="Icon&#10;&#10;Description automatically generated">
            <a:extLst>
              <a:ext uri="{FF2B5EF4-FFF2-40B4-BE49-F238E27FC236}">
                <a16:creationId xmlns:a16="http://schemas.microsoft.com/office/drawing/2014/main" id="{548F7AB9-C07C-44D3-A45A-509D3091F2E3}"/>
              </a:ext>
            </a:extLst>
          </p:cNvPr>
          <p:cNvPicPr>
            <a:picLocks noChangeAspect="1"/>
          </p:cNvPicPr>
          <p:nvPr userDrawn="1"/>
        </p:nvPicPr>
        <p:blipFill rotWithShape="1">
          <a:blip r:embed="rId4"/>
          <a:srcRect l="24691" r="24691"/>
          <a:stretch/>
        </p:blipFill>
        <p:spPr bwMode="gray">
          <a:xfrm>
            <a:off x="6019800" y="0"/>
            <a:ext cx="6172200" cy="6858000"/>
          </a:xfrm>
          <a:prstGeom prst="rect">
            <a:avLst/>
          </a:prstGeom>
          <a:solidFill>
            <a:schemeClr val="bg2"/>
          </a:solidFill>
        </p:spPr>
      </p:pic>
      <p:sp>
        <p:nvSpPr>
          <p:cNvPr id="10" name="TextBox 9">
            <a:extLst>
              <a:ext uri="{FF2B5EF4-FFF2-40B4-BE49-F238E27FC236}">
                <a16:creationId xmlns:a16="http://schemas.microsoft.com/office/drawing/2014/main" id="{AAF8C1F7-0FC5-4BD5-896B-5EB9642D0AC1}"/>
              </a:ext>
            </a:extLst>
          </p:cNvPr>
          <p:cNvSpPr txBox="1"/>
          <p:nvPr userDrawn="1"/>
        </p:nvSpPr>
        <p:spPr bwMode="gray">
          <a:xfrm>
            <a:off x="463462" y="3592370"/>
            <a:ext cx="4015946" cy="623248"/>
          </a:xfrm>
          <a:prstGeom prst="rect">
            <a:avLst/>
          </a:prstGeom>
          <a:noFill/>
        </p:spPr>
        <p:txBody>
          <a:bodyPr vert="horz" wrap="square" lIns="0" tIns="0" rIns="0" bIns="0" rtlCol="0">
            <a:spAutoFit/>
          </a:bodyPr>
          <a:lstStyle/>
          <a:p>
            <a:pPr algn="l">
              <a:lnSpc>
                <a:spcPct val="90000"/>
              </a:lnSpc>
              <a:spcBef>
                <a:spcPts val="600"/>
              </a:spcBef>
            </a:pPr>
            <a:r>
              <a:rPr lang="en-US" sz="4500" b="1" dirty="0">
                <a:solidFill>
                  <a:schemeClr val="accent6"/>
                </a:solidFill>
              </a:rPr>
              <a:t>Better, for you</a:t>
            </a:r>
          </a:p>
        </p:txBody>
      </p:sp>
    </p:spTree>
    <p:extLst>
      <p:ext uri="{BB962C8B-B14F-4D97-AF65-F5344CB8AC3E}">
        <p14:creationId xmlns:p14="http://schemas.microsoft.com/office/powerpoint/2010/main" val="782659486"/>
      </p:ext>
    </p:extLst>
  </p:cSld>
  <p:clrMapOvr>
    <a:masterClrMapping/>
  </p:clrMapOvr>
  <p:extLst>
    <p:ext uri="{DCECCB84-F9BA-43D5-87BE-67443E8EF086}">
      <p15:sldGuideLst xmlns:p15="http://schemas.microsoft.com/office/powerpoint/2012/main">
        <p15:guide id="2" pos="3259">
          <p15:clr>
            <a:srgbClr val="FBAE40"/>
          </p15:clr>
        </p15:guide>
        <p15:guide id="4" orient="horz" pos="284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36062A-1655-4530-ACBD-3C58ED2B33A6}"/>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F05F61D3-6EEE-4B43-A90B-FDAB6329CC17}" type="datetime1">
              <a:rPr lang="en-US" smtClean="0"/>
              <a:t>9/14/2022</a:t>
            </a:fld>
            <a:endParaRPr lang="en-US" dirty="0"/>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dirty="0"/>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dirty="0"/>
              <a:t>Confidential property of Optum. Do not distribute or reproduce without express permission from Optum.</a:t>
            </a: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dirty="0">
                <a:solidFill>
                  <a:schemeClr val="tx1"/>
                </a:solidFill>
              </a:rPr>
              <a:t>© 2022 Optum, Inc. All rights reserved.</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dirty="0">
              <a:solidFill>
                <a:schemeClr val="tx1"/>
              </a:solidFill>
            </a:endParaRP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endParaRPr lang="en-US" dirty="0"/>
          </a:p>
        </p:txBody>
      </p:sp>
      <p:pic>
        <p:nvPicPr>
          <p:cNvPr id="13" name="Optum logo" descr="Optum logo">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bwMode="gray">
          <a:xfrm>
            <a:off x="461961" y="6343650"/>
            <a:ext cx="773055" cy="223837"/>
          </a:xfrm>
          <a:prstGeom prst="rect">
            <a:avLst/>
          </a:prstGeom>
        </p:spPr>
      </p:pic>
    </p:spTree>
    <p:extLst>
      <p:ext uri="{BB962C8B-B14F-4D97-AF65-F5344CB8AC3E}">
        <p14:creationId xmlns:p14="http://schemas.microsoft.com/office/powerpoint/2010/main" val="3529229862"/>
      </p:ext>
    </p:extLst>
  </p:cSld>
  <p:clrMap bg1="lt1" tx1="dk1" bg2="lt2" tx2="dk2" accent1="accent1" accent2="accent2" accent3="accent3" accent4="accent4" accent5="accent5" accent6="accent6" hlink="hlink" folHlink="folHlink"/>
  <p:sldLayoutIdLst>
    <p:sldLayoutId id="2147483670" r:id="rId1"/>
    <p:sldLayoutId id="2147483675" r:id="rId2"/>
    <p:sldLayoutId id="2147483667" r:id="rId3"/>
    <p:sldLayoutId id="2147483694" r:id="rId4"/>
    <p:sldLayoutId id="2147483699" r:id="rId5"/>
    <p:sldLayoutId id="2147483700" r:id="rId6"/>
    <p:sldLayoutId id="2147483701" r:id="rId7"/>
    <p:sldLayoutId id="2147483688" r:id="rId8"/>
    <p:sldLayoutId id="2147483703" r:id="rId9"/>
    <p:sldLayoutId id="2147483676" r:id="rId10"/>
    <p:sldLayoutId id="2147483685" r:id="rId11"/>
    <p:sldLayoutId id="2147483684" r:id="rId12"/>
    <p:sldLayoutId id="2147483677" r:id="rId13"/>
    <p:sldLayoutId id="2147483654" r:id="rId14"/>
    <p:sldLayoutId id="2147483662" r:id="rId15"/>
    <p:sldLayoutId id="2147483683" r:id="rId16"/>
    <p:sldLayoutId id="2147483650" r:id="rId17"/>
    <p:sldLayoutId id="2147483655" r:id="rId18"/>
    <p:sldLayoutId id="2147483678" r:id="rId19"/>
    <p:sldLayoutId id="2147483664" r:id="rId20"/>
    <p:sldLayoutId id="2147483696" r:id="rId21"/>
    <p:sldLayoutId id="2147483695" r:id="rId22"/>
    <p:sldLayoutId id="2147483697" r:id="rId23"/>
    <p:sldLayoutId id="2147483692" r:id="rId24"/>
    <p:sldLayoutId id="2147483698" r:id="rId25"/>
    <p:sldLayoutId id="2147483680" r:id="rId26"/>
    <p:sldLayoutId id="2147483663" r:id="rId27"/>
    <p:sldLayoutId id="2147483660" r:id="rId28"/>
    <p:sldLayoutId id="2147483649" r:id="rId29"/>
    <p:sldLayoutId id="2147483652" r:id="rId30"/>
    <p:sldLayoutId id="2147483653" r:id="rId31"/>
    <p:sldLayoutId id="2147483656" r:id="rId32"/>
    <p:sldLayoutId id="2147483657" r:id="rId33"/>
    <p:sldLayoutId id="2147483658" r:id="rId34"/>
    <p:sldLayoutId id="2147483659" r:id="rId35"/>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userDrawn="1">
          <p15:clr>
            <a:srgbClr val="C35EA4"/>
          </p15:clr>
        </p15:guide>
        <p15:guide id="4" pos="7390"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png"/><Relationship Id="rId1" Type="http://schemas.openxmlformats.org/officeDocument/2006/relationships/slideLayout" Target="../slideLayouts/slideLayout14.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svg"/></Relationships>
</file>

<file path=ppt/slides/_rels/slide4.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png"/><Relationship Id="rId1" Type="http://schemas.openxmlformats.org/officeDocument/2006/relationships/slideLayout" Target="../slideLayouts/slideLayout14.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ED9A9B-0AA2-450E-AFA5-AA9834197A5A}"/>
              </a:ext>
            </a:extLst>
          </p:cNvPr>
          <p:cNvSpPr>
            <a:spLocks noGrp="1"/>
          </p:cNvSpPr>
          <p:nvPr>
            <p:ph type="title"/>
          </p:nvPr>
        </p:nvSpPr>
        <p:spPr>
          <a:xfrm>
            <a:off x="294785" y="3131506"/>
            <a:ext cx="5209369" cy="1573659"/>
          </a:xfrm>
        </p:spPr>
        <p:txBody>
          <a:bodyPr>
            <a:normAutofit/>
          </a:bodyPr>
          <a:lstStyle/>
          <a:p>
            <a:r>
              <a:rPr lang="en-US" dirty="0"/>
              <a:t>Provider Profiling Using GNN</a:t>
            </a:r>
            <a:endParaRPr lang="en-US" i="1" dirty="0"/>
          </a:p>
        </p:txBody>
      </p:sp>
    </p:spTree>
    <p:extLst>
      <p:ext uri="{BB962C8B-B14F-4D97-AF65-F5344CB8AC3E}">
        <p14:creationId xmlns:p14="http://schemas.microsoft.com/office/powerpoint/2010/main" val="1273377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B645283F-6816-48E2-A6F4-FC7B45CFA988}"/>
              </a:ext>
            </a:extLst>
          </p:cNvPr>
          <p:cNvSpPr/>
          <p:nvPr/>
        </p:nvSpPr>
        <p:spPr bwMode="gray">
          <a:xfrm>
            <a:off x="4212660" y="264079"/>
            <a:ext cx="64008" cy="5994400"/>
          </a:xfrm>
          <a:prstGeom prst="round2SameRect">
            <a:avLst>
              <a:gd name="adj1" fmla="val 16667"/>
              <a:gd name="adj2" fmla="val 50000"/>
            </a:avLst>
          </a:pr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5" name="TextBox 4">
            <a:extLst>
              <a:ext uri="{FF2B5EF4-FFF2-40B4-BE49-F238E27FC236}">
                <a16:creationId xmlns:a16="http://schemas.microsoft.com/office/drawing/2014/main" id="{5A6139C8-9FA9-4583-9B04-3691C68D2514}"/>
              </a:ext>
            </a:extLst>
          </p:cNvPr>
          <p:cNvSpPr txBox="1"/>
          <p:nvPr/>
        </p:nvSpPr>
        <p:spPr bwMode="gray">
          <a:xfrm>
            <a:off x="1082073" y="1393371"/>
            <a:ext cx="2401077" cy="615553"/>
          </a:xfrm>
          <a:prstGeom prst="rect">
            <a:avLst/>
          </a:prstGeom>
          <a:noFill/>
        </p:spPr>
        <p:txBody>
          <a:bodyPr vert="horz" wrap="square" lIns="0" tIns="0" rIns="0" bIns="0" rtlCol="0">
            <a:spAutoFit/>
          </a:bodyPr>
          <a:lstStyle/>
          <a:p>
            <a:pPr algn="r">
              <a:spcBef>
                <a:spcPts val="600"/>
              </a:spcBef>
            </a:pPr>
            <a:r>
              <a:rPr lang="en-US" sz="4000" b="1" dirty="0">
                <a:solidFill>
                  <a:schemeClr val="accent6"/>
                </a:solidFill>
              </a:rPr>
              <a:t>Agenda</a:t>
            </a:r>
          </a:p>
        </p:txBody>
      </p:sp>
      <p:sp>
        <p:nvSpPr>
          <p:cNvPr id="21" name="Oval 20">
            <a:extLst>
              <a:ext uri="{FF2B5EF4-FFF2-40B4-BE49-F238E27FC236}">
                <a16:creationId xmlns:a16="http://schemas.microsoft.com/office/drawing/2014/main" id="{17D65919-9F48-4157-8A7D-EC4CF6FF8FC1}"/>
              </a:ext>
            </a:extLst>
          </p:cNvPr>
          <p:cNvSpPr>
            <a:spLocks noChangeAspect="1"/>
          </p:cNvSpPr>
          <p:nvPr/>
        </p:nvSpPr>
        <p:spPr bwMode="gray">
          <a:xfrm>
            <a:off x="5615707" y="844731"/>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2100" b="1" dirty="0">
                <a:solidFill>
                  <a:schemeClr val="accent6"/>
                </a:solidFill>
              </a:rPr>
              <a:t>1</a:t>
            </a:r>
          </a:p>
        </p:txBody>
      </p:sp>
      <p:sp>
        <p:nvSpPr>
          <p:cNvPr id="22" name="Oval 21">
            <a:extLst>
              <a:ext uri="{FF2B5EF4-FFF2-40B4-BE49-F238E27FC236}">
                <a16:creationId xmlns:a16="http://schemas.microsoft.com/office/drawing/2014/main" id="{E074A987-B7C0-4D1B-BFB7-32E64CA63162}"/>
              </a:ext>
            </a:extLst>
          </p:cNvPr>
          <p:cNvSpPr>
            <a:spLocks noChangeAspect="1"/>
          </p:cNvSpPr>
          <p:nvPr/>
        </p:nvSpPr>
        <p:spPr bwMode="gray">
          <a:xfrm>
            <a:off x="5615707" y="1891403"/>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2100" b="1" dirty="0">
                <a:solidFill>
                  <a:schemeClr val="accent6"/>
                </a:solidFill>
              </a:rPr>
              <a:t>2</a:t>
            </a:r>
          </a:p>
        </p:txBody>
      </p:sp>
      <p:sp>
        <p:nvSpPr>
          <p:cNvPr id="23" name="Oval 22">
            <a:extLst>
              <a:ext uri="{FF2B5EF4-FFF2-40B4-BE49-F238E27FC236}">
                <a16:creationId xmlns:a16="http://schemas.microsoft.com/office/drawing/2014/main" id="{4DA12F0C-46B8-4748-A25B-772EAC7CBAB1}"/>
              </a:ext>
            </a:extLst>
          </p:cNvPr>
          <p:cNvSpPr>
            <a:spLocks noChangeAspect="1"/>
          </p:cNvSpPr>
          <p:nvPr/>
        </p:nvSpPr>
        <p:spPr bwMode="gray">
          <a:xfrm>
            <a:off x="5615707" y="2938074"/>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2100" b="1" dirty="0">
                <a:solidFill>
                  <a:schemeClr val="accent6"/>
                </a:solidFill>
              </a:rPr>
              <a:t>3</a:t>
            </a:r>
          </a:p>
        </p:txBody>
      </p:sp>
      <p:sp>
        <p:nvSpPr>
          <p:cNvPr id="24" name="Oval 23">
            <a:extLst>
              <a:ext uri="{FF2B5EF4-FFF2-40B4-BE49-F238E27FC236}">
                <a16:creationId xmlns:a16="http://schemas.microsoft.com/office/drawing/2014/main" id="{BE09548F-1202-4400-B8B3-0CB0AB348AD7}"/>
              </a:ext>
            </a:extLst>
          </p:cNvPr>
          <p:cNvSpPr>
            <a:spLocks noChangeAspect="1"/>
          </p:cNvSpPr>
          <p:nvPr/>
        </p:nvSpPr>
        <p:spPr bwMode="gray">
          <a:xfrm>
            <a:off x="5615707" y="3984745"/>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2100" b="1" dirty="0">
                <a:solidFill>
                  <a:schemeClr val="accent6"/>
                </a:solidFill>
              </a:rPr>
              <a:t>4</a:t>
            </a:r>
          </a:p>
        </p:txBody>
      </p:sp>
      <p:sp>
        <p:nvSpPr>
          <p:cNvPr id="25" name="Oval 24">
            <a:extLst>
              <a:ext uri="{FF2B5EF4-FFF2-40B4-BE49-F238E27FC236}">
                <a16:creationId xmlns:a16="http://schemas.microsoft.com/office/drawing/2014/main" id="{040C717F-5A47-4951-9E08-86690AE4E2E6}"/>
              </a:ext>
            </a:extLst>
          </p:cNvPr>
          <p:cNvSpPr>
            <a:spLocks noChangeAspect="1"/>
          </p:cNvSpPr>
          <p:nvPr/>
        </p:nvSpPr>
        <p:spPr bwMode="gray">
          <a:xfrm>
            <a:off x="5615707" y="5031417"/>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2100" b="1" dirty="0">
                <a:solidFill>
                  <a:schemeClr val="accent6"/>
                </a:solidFill>
              </a:rPr>
              <a:t>5</a:t>
            </a:r>
          </a:p>
        </p:txBody>
      </p:sp>
      <p:sp>
        <p:nvSpPr>
          <p:cNvPr id="26" name="TextBox 25">
            <a:extLst>
              <a:ext uri="{FF2B5EF4-FFF2-40B4-BE49-F238E27FC236}">
                <a16:creationId xmlns:a16="http://schemas.microsoft.com/office/drawing/2014/main" id="{6D3ADE95-EFF5-48BA-AED8-D1208E9707D1}"/>
              </a:ext>
            </a:extLst>
          </p:cNvPr>
          <p:cNvSpPr txBox="1"/>
          <p:nvPr/>
        </p:nvSpPr>
        <p:spPr bwMode="gray">
          <a:xfrm>
            <a:off x="6550089" y="900889"/>
            <a:ext cx="4310744" cy="230832"/>
          </a:xfrm>
          <a:prstGeom prst="rect">
            <a:avLst/>
          </a:prstGeom>
          <a:noFill/>
        </p:spPr>
        <p:txBody>
          <a:bodyPr vert="horz" wrap="square" lIns="0" tIns="0" rIns="0" bIns="0" rtlCol="0">
            <a:spAutoFit/>
          </a:bodyPr>
          <a:lstStyle/>
          <a:p>
            <a:pPr algn="l"/>
            <a:r>
              <a:rPr lang="en-US" sz="1500" b="1" dirty="0"/>
              <a:t>Topic#1</a:t>
            </a:r>
          </a:p>
        </p:txBody>
      </p:sp>
      <p:sp>
        <p:nvSpPr>
          <p:cNvPr id="27" name="TextBox 26">
            <a:extLst>
              <a:ext uri="{FF2B5EF4-FFF2-40B4-BE49-F238E27FC236}">
                <a16:creationId xmlns:a16="http://schemas.microsoft.com/office/drawing/2014/main" id="{398E70DC-CB05-4004-BA40-39DE665557B4}"/>
              </a:ext>
            </a:extLst>
          </p:cNvPr>
          <p:cNvSpPr txBox="1"/>
          <p:nvPr/>
        </p:nvSpPr>
        <p:spPr bwMode="gray">
          <a:xfrm>
            <a:off x="6550089" y="1167935"/>
            <a:ext cx="4310744" cy="169277"/>
          </a:xfrm>
          <a:prstGeom prst="rect">
            <a:avLst/>
          </a:prstGeom>
          <a:noFill/>
        </p:spPr>
        <p:txBody>
          <a:bodyPr vert="horz" wrap="square" lIns="0" tIns="0" rIns="0" bIns="0" rtlCol="0">
            <a:spAutoFit/>
          </a:bodyPr>
          <a:lstStyle/>
          <a:p>
            <a:pPr algn="l"/>
            <a:r>
              <a:rPr lang="en-US" sz="1100" dirty="0"/>
              <a:t>2 minutes</a:t>
            </a:r>
          </a:p>
        </p:txBody>
      </p:sp>
      <p:sp>
        <p:nvSpPr>
          <p:cNvPr id="28" name="TextBox 27">
            <a:extLst>
              <a:ext uri="{FF2B5EF4-FFF2-40B4-BE49-F238E27FC236}">
                <a16:creationId xmlns:a16="http://schemas.microsoft.com/office/drawing/2014/main" id="{92953373-20AC-4155-948C-10BAB611140C}"/>
              </a:ext>
            </a:extLst>
          </p:cNvPr>
          <p:cNvSpPr txBox="1"/>
          <p:nvPr/>
        </p:nvSpPr>
        <p:spPr bwMode="gray">
          <a:xfrm>
            <a:off x="6550089" y="1947562"/>
            <a:ext cx="4310744" cy="230832"/>
          </a:xfrm>
          <a:prstGeom prst="rect">
            <a:avLst/>
          </a:prstGeom>
          <a:noFill/>
        </p:spPr>
        <p:txBody>
          <a:bodyPr vert="horz" wrap="square" lIns="0" tIns="0" rIns="0" bIns="0" rtlCol="0">
            <a:spAutoFit/>
          </a:bodyPr>
          <a:lstStyle/>
          <a:p>
            <a:pPr algn="l"/>
            <a:r>
              <a:rPr lang="en-US" sz="1500" b="1" dirty="0"/>
              <a:t>Topic#2</a:t>
            </a:r>
          </a:p>
        </p:txBody>
      </p:sp>
      <p:sp>
        <p:nvSpPr>
          <p:cNvPr id="29" name="TextBox 28">
            <a:extLst>
              <a:ext uri="{FF2B5EF4-FFF2-40B4-BE49-F238E27FC236}">
                <a16:creationId xmlns:a16="http://schemas.microsoft.com/office/drawing/2014/main" id="{616B349E-C2C2-40FC-8382-42DF8C26C642}"/>
              </a:ext>
            </a:extLst>
          </p:cNvPr>
          <p:cNvSpPr txBox="1"/>
          <p:nvPr/>
        </p:nvSpPr>
        <p:spPr bwMode="gray">
          <a:xfrm>
            <a:off x="6560597" y="2214608"/>
            <a:ext cx="4291357" cy="169277"/>
          </a:xfrm>
          <a:prstGeom prst="rect">
            <a:avLst/>
          </a:prstGeom>
          <a:noFill/>
        </p:spPr>
        <p:txBody>
          <a:bodyPr vert="horz" wrap="square" lIns="0" tIns="0" rIns="0" bIns="0" rtlCol="0">
            <a:spAutoFit/>
          </a:bodyPr>
          <a:lstStyle/>
          <a:p>
            <a:pPr algn="l"/>
            <a:r>
              <a:rPr lang="en-US" sz="1100" dirty="0"/>
              <a:t>5 minutes</a:t>
            </a:r>
          </a:p>
        </p:txBody>
      </p:sp>
      <p:sp>
        <p:nvSpPr>
          <p:cNvPr id="32" name="TextBox 31">
            <a:extLst>
              <a:ext uri="{FF2B5EF4-FFF2-40B4-BE49-F238E27FC236}">
                <a16:creationId xmlns:a16="http://schemas.microsoft.com/office/drawing/2014/main" id="{7FA8DBD1-4260-4F7E-94ED-269C2B74F06E}"/>
              </a:ext>
            </a:extLst>
          </p:cNvPr>
          <p:cNvSpPr txBox="1"/>
          <p:nvPr/>
        </p:nvSpPr>
        <p:spPr bwMode="gray">
          <a:xfrm>
            <a:off x="6550089" y="2994233"/>
            <a:ext cx="4310744" cy="230832"/>
          </a:xfrm>
          <a:prstGeom prst="rect">
            <a:avLst/>
          </a:prstGeom>
          <a:noFill/>
        </p:spPr>
        <p:txBody>
          <a:bodyPr vert="horz" wrap="square" lIns="0" tIns="0" rIns="0" bIns="0" rtlCol="0">
            <a:spAutoFit/>
          </a:bodyPr>
          <a:lstStyle/>
          <a:p>
            <a:r>
              <a:rPr lang="en-US" sz="1500" b="1" dirty="0"/>
              <a:t>Topic#3</a:t>
            </a:r>
          </a:p>
        </p:txBody>
      </p:sp>
      <p:sp>
        <p:nvSpPr>
          <p:cNvPr id="33" name="TextBox 32">
            <a:extLst>
              <a:ext uri="{FF2B5EF4-FFF2-40B4-BE49-F238E27FC236}">
                <a16:creationId xmlns:a16="http://schemas.microsoft.com/office/drawing/2014/main" id="{04B96A35-192D-4523-9317-98E4DA500DE6}"/>
              </a:ext>
            </a:extLst>
          </p:cNvPr>
          <p:cNvSpPr txBox="1"/>
          <p:nvPr/>
        </p:nvSpPr>
        <p:spPr bwMode="gray">
          <a:xfrm>
            <a:off x="6550089" y="3261279"/>
            <a:ext cx="4310744" cy="169277"/>
          </a:xfrm>
          <a:prstGeom prst="rect">
            <a:avLst/>
          </a:prstGeom>
          <a:noFill/>
        </p:spPr>
        <p:txBody>
          <a:bodyPr vert="horz" wrap="square" lIns="0" tIns="0" rIns="0" bIns="0" rtlCol="0">
            <a:spAutoFit/>
          </a:bodyPr>
          <a:lstStyle/>
          <a:p>
            <a:pPr algn="l"/>
            <a:r>
              <a:rPr lang="en-US" sz="1100" dirty="0"/>
              <a:t>5 minutes</a:t>
            </a:r>
          </a:p>
        </p:txBody>
      </p:sp>
      <p:sp>
        <p:nvSpPr>
          <p:cNvPr id="35" name="TextBox 34">
            <a:extLst>
              <a:ext uri="{FF2B5EF4-FFF2-40B4-BE49-F238E27FC236}">
                <a16:creationId xmlns:a16="http://schemas.microsoft.com/office/drawing/2014/main" id="{070B7F5D-4190-4B25-85FC-C421598A2C71}"/>
              </a:ext>
            </a:extLst>
          </p:cNvPr>
          <p:cNvSpPr txBox="1"/>
          <p:nvPr/>
        </p:nvSpPr>
        <p:spPr bwMode="gray">
          <a:xfrm>
            <a:off x="6550089" y="4040904"/>
            <a:ext cx="4310744" cy="230832"/>
          </a:xfrm>
          <a:prstGeom prst="rect">
            <a:avLst/>
          </a:prstGeom>
          <a:noFill/>
        </p:spPr>
        <p:txBody>
          <a:bodyPr vert="horz" wrap="square" lIns="0" tIns="0" rIns="0" bIns="0" rtlCol="0">
            <a:spAutoFit/>
          </a:bodyPr>
          <a:lstStyle/>
          <a:p>
            <a:r>
              <a:rPr lang="en-US" sz="1500" b="1" dirty="0"/>
              <a:t>Topic#4</a:t>
            </a:r>
          </a:p>
        </p:txBody>
      </p:sp>
      <p:sp>
        <p:nvSpPr>
          <p:cNvPr id="36" name="TextBox 35">
            <a:extLst>
              <a:ext uri="{FF2B5EF4-FFF2-40B4-BE49-F238E27FC236}">
                <a16:creationId xmlns:a16="http://schemas.microsoft.com/office/drawing/2014/main" id="{43D0389A-3C8F-4B2C-B445-8EF9C7DEF764}"/>
              </a:ext>
            </a:extLst>
          </p:cNvPr>
          <p:cNvSpPr txBox="1"/>
          <p:nvPr/>
        </p:nvSpPr>
        <p:spPr bwMode="gray">
          <a:xfrm>
            <a:off x="6550089" y="4307950"/>
            <a:ext cx="4310744" cy="169277"/>
          </a:xfrm>
          <a:prstGeom prst="rect">
            <a:avLst/>
          </a:prstGeom>
          <a:noFill/>
        </p:spPr>
        <p:txBody>
          <a:bodyPr vert="horz" wrap="square" lIns="0" tIns="0" rIns="0" bIns="0" rtlCol="0">
            <a:spAutoFit/>
          </a:bodyPr>
          <a:lstStyle/>
          <a:p>
            <a:pPr algn="l"/>
            <a:r>
              <a:rPr lang="en-US" sz="1100" dirty="0"/>
              <a:t>8 minutes</a:t>
            </a:r>
          </a:p>
        </p:txBody>
      </p:sp>
      <p:sp>
        <p:nvSpPr>
          <p:cNvPr id="38" name="TextBox 37">
            <a:extLst>
              <a:ext uri="{FF2B5EF4-FFF2-40B4-BE49-F238E27FC236}">
                <a16:creationId xmlns:a16="http://schemas.microsoft.com/office/drawing/2014/main" id="{A3D1CD07-6B26-4FD9-ABAE-A97362B06229}"/>
              </a:ext>
            </a:extLst>
          </p:cNvPr>
          <p:cNvSpPr txBox="1"/>
          <p:nvPr/>
        </p:nvSpPr>
        <p:spPr bwMode="gray">
          <a:xfrm>
            <a:off x="6550089" y="5087576"/>
            <a:ext cx="4310744" cy="230832"/>
          </a:xfrm>
          <a:prstGeom prst="rect">
            <a:avLst/>
          </a:prstGeom>
          <a:noFill/>
        </p:spPr>
        <p:txBody>
          <a:bodyPr vert="horz" wrap="square" lIns="0" tIns="0" rIns="0" bIns="0" rtlCol="0">
            <a:spAutoFit/>
          </a:bodyPr>
          <a:lstStyle/>
          <a:p>
            <a:pPr algn="l"/>
            <a:r>
              <a:rPr lang="en-US" sz="1500" b="1" dirty="0"/>
              <a:t>Topic#5</a:t>
            </a:r>
          </a:p>
        </p:txBody>
      </p:sp>
      <p:sp>
        <p:nvSpPr>
          <p:cNvPr id="39" name="TextBox 38">
            <a:extLst>
              <a:ext uri="{FF2B5EF4-FFF2-40B4-BE49-F238E27FC236}">
                <a16:creationId xmlns:a16="http://schemas.microsoft.com/office/drawing/2014/main" id="{ADC1663E-0B3E-41FD-B332-91D2BB41BD3A}"/>
              </a:ext>
            </a:extLst>
          </p:cNvPr>
          <p:cNvSpPr txBox="1"/>
          <p:nvPr/>
        </p:nvSpPr>
        <p:spPr bwMode="gray">
          <a:xfrm>
            <a:off x="6550089" y="5354622"/>
            <a:ext cx="4310744" cy="169277"/>
          </a:xfrm>
          <a:prstGeom prst="rect">
            <a:avLst/>
          </a:prstGeom>
          <a:noFill/>
        </p:spPr>
        <p:txBody>
          <a:bodyPr vert="horz" wrap="square" lIns="0" tIns="0" rIns="0" bIns="0" rtlCol="0">
            <a:spAutoFit/>
          </a:bodyPr>
          <a:lstStyle/>
          <a:p>
            <a:pPr algn="l"/>
            <a:r>
              <a:rPr lang="en-US" sz="1100" dirty="0"/>
              <a:t>10 minutes</a:t>
            </a:r>
          </a:p>
        </p:txBody>
      </p:sp>
    </p:spTree>
    <p:extLst>
      <p:ext uri="{BB962C8B-B14F-4D97-AF65-F5344CB8AC3E}">
        <p14:creationId xmlns:p14="http://schemas.microsoft.com/office/powerpoint/2010/main" val="71730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Rounded Corners 40">
            <a:extLst>
              <a:ext uri="{FF2B5EF4-FFF2-40B4-BE49-F238E27FC236}">
                <a16:creationId xmlns:a16="http://schemas.microsoft.com/office/drawing/2014/main" id="{9617D5F0-4125-434D-ABD1-594D6132FCF2}"/>
              </a:ext>
            </a:extLst>
          </p:cNvPr>
          <p:cNvSpPr/>
          <p:nvPr/>
        </p:nvSpPr>
        <p:spPr bwMode="gray">
          <a:xfrm>
            <a:off x="3116546" y="1130014"/>
            <a:ext cx="8730563" cy="4960056"/>
          </a:xfrm>
          <a:prstGeom prst="round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2" name="Title 1">
            <a:extLst>
              <a:ext uri="{FF2B5EF4-FFF2-40B4-BE49-F238E27FC236}">
                <a16:creationId xmlns:a16="http://schemas.microsoft.com/office/drawing/2014/main" id="{880E20EB-CF02-4B5C-AF63-24D075ADEF5D}"/>
              </a:ext>
            </a:extLst>
          </p:cNvPr>
          <p:cNvSpPr>
            <a:spLocks noGrp="1"/>
          </p:cNvSpPr>
          <p:nvPr>
            <p:ph type="title"/>
          </p:nvPr>
        </p:nvSpPr>
        <p:spPr bwMode="gray">
          <a:xfrm>
            <a:off x="278111" y="201293"/>
            <a:ext cx="9601200" cy="443198"/>
          </a:xfrm>
        </p:spPr>
        <p:txBody>
          <a:bodyPr/>
          <a:lstStyle/>
          <a:p>
            <a:r>
              <a:rPr lang="en-US" sz="3200" dirty="0"/>
              <a:t>Graph Neural Network Using Referral Database</a:t>
            </a:r>
          </a:p>
        </p:txBody>
      </p:sp>
      <p:pic>
        <p:nvPicPr>
          <p:cNvPr id="14" name="Picture 13" descr="A picture containing text, iPod, vector graphics&#10;&#10;Description automatically generated">
            <a:extLst>
              <a:ext uri="{FF2B5EF4-FFF2-40B4-BE49-F238E27FC236}">
                <a16:creationId xmlns:a16="http://schemas.microsoft.com/office/drawing/2014/main" id="{B9F9DDE2-D225-4D76-8601-286EE5BE8F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614" y="2581085"/>
            <a:ext cx="1859699" cy="2392484"/>
          </a:xfrm>
          <a:prstGeom prst="rect">
            <a:avLst/>
          </a:prstGeom>
        </p:spPr>
      </p:pic>
      <p:sp>
        <p:nvSpPr>
          <p:cNvPr id="39" name="Rectangle 38">
            <a:extLst>
              <a:ext uri="{FF2B5EF4-FFF2-40B4-BE49-F238E27FC236}">
                <a16:creationId xmlns:a16="http://schemas.microsoft.com/office/drawing/2014/main" id="{D0E5B446-314C-4141-AC35-54EF019C94B7}"/>
              </a:ext>
            </a:extLst>
          </p:cNvPr>
          <p:cNvSpPr/>
          <p:nvPr/>
        </p:nvSpPr>
        <p:spPr>
          <a:xfrm>
            <a:off x="3169991" y="1887644"/>
            <a:ext cx="1066269" cy="312998"/>
          </a:xfrm>
          <a:prstGeom prst="rect">
            <a:avLst/>
          </a:prstGeom>
          <a:solidFill>
            <a:srgbClr val="6FC1B1"/>
          </a:solidFill>
          <a:effectLst>
            <a:glow rad="63500">
              <a:schemeClr val="accent2">
                <a:satMod val="175000"/>
                <a:alpha val="40000"/>
              </a:schemeClr>
            </a:glow>
            <a:outerShdw blurRad="57150" dist="19050" dir="5400000" algn="ctr" rotWithShape="0">
              <a:srgbClr val="000000">
                <a:alpha val="63000"/>
              </a:srgb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100" dirty="0" err="1"/>
              <a:t>Py-tigergraph</a:t>
            </a:r>
            <a:endParaRPr lang="en-US" sz="1100" dirty="0"/>
          </a:p>
        </p:txBody>
      </p:sp>
      <p:sp>
        <p:nvSpPr>
          <p:cNvPr id="40" name="Arrow: Right 39">
            <a:extLst>
              <a:ext uri="{FF2B5EF4-FFF2-40B4-BE49-F238E27FC236}">
                <a16:creationId xmlns:a16="http://schemas.microsoft.com/office/drawing/2014/main" id="{6D3643FC-55C1-4851-B312-ECC3A81DBD53}"/>
              </a:ext>
            </a:extLst>
          </p:cNvPr>
          <p:cNvSpPr/>
          <p:nvPr/>
        </p:nvSpPr>
        <p:spPr>
          <a:xfrm rot="5400000">
            <a:off x="5318187" y="2729908"/>
            <a:ext cx="496056" cy="284086"/>
          </a:xfrm>
          <a:prstGeom prst="rightArrow">
            <a:avLst/>
          </a:prstGeom>
          <a:solidFill>
            <a:srgbClr val="F5B7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5B700"/>
              </a:solidFill>
            </a:endParaRPr>
          </a:p>
        </p:txBody>
      </p:sp>
      <p:sp>
        <p:nvSpPr>
          <p:cNvPr id="4" name="TextBox 3">
            <a:extLst>
              <a:ext uri="{FF2B5EF4-FFF2-40B4-BE49-F238E27FC236}">
                <a16:creationId xmlns:a16="http://schemas.microsoft.com/office/drawing/2014/main" id="{A9FB1883-B042-4021-98BE-52150BCDCFB7}"/>
              </a:ext>
            </a:extLst>
          </p:cNvPr>
          <p:cNvSpPr txBox="1"/>
          <p:nvPr/>
        </p:nvSpPr>
        <p:spPr bwMode="gray">
          <a:xfrm>
            <a:off x="961078" y="4920594"/>
            <a:ext cx="1859699" cy="215444"/>
          </a:xfrm>
          <a:prstGeom prst="rect">
            <a:avLst/>
          </a:prstGeom>
          <a:gradFill flip="none" rotWithShape="1">
            <a:gsLst>
              <a:gs pos="0">
                <a:srgbClr val="6FC1B1">
                  <a:tint val="66000"/>
                  <a:satMod val="160000"/>
                </a:srgbClr>
              </a:gs>
              <a:gs pos="50000">
                <a:srgbClr val="6FC1B1">
                  <a:tint val="44500"/>
                  <a:satMod val="160000"/>
                </a:srgbClr>
              </a:gs>
              <a:gs pos="100000">
                <a:srgbClr val="6FC1B1">
                  <a:tint val="23500"/>
                  <a:satMod val="160000"/>
                </a:srgbClr>
              </a:gs>
            </a:gsLst>
            <a:lin ang="5400000" scaled="1"/>
            <a:tileRect/>
          </a:gradFill>
          <a:ln>
            <a:noFill/>
          </a:ln>
        </p:spPr>
        <p:style>
          <a:lnRef idx="1">
            <a:schemeClr val="accent6"/>
          </a:lnRef>
          <a:fillRef idx="2">
            <a:schemeClr val="accent6"/>
          </a:fillRef>
          <a:effectRef idx="1">
            <a:schemeClr val="accent6"/>
          </a:effectRef>
          <a:fontRef idx="minor">
            <a:schemeClr val="dk1"/>
          </a:fontRef>
        </p:style>
        <p:txBody>
          <a:bodyPr vert="horz" wrap="square" lIns="0" tIns="0" rIns="0" bIns="0" rtlCol="0">
            <a:spAutoFit/>
          </a:bodyPr>
          <a:lstStyle/>
          <a:p>
            <a:pPr algn="ctr">
              <a:spcBef>
                <a:spcPts val="600"/>
              </a:spcBef>
            </a:pPr>
            <a:r>
              <a:rPr lang="en-US" sz="1400" dirty="0" err="1"/>
              <a:t>TigerGraph</a:t>
            </a:r>
            <a:r>
              <a:rPr lang="en-US" sz="1400" dirty="0"/>
              <a:t> DB</a:t>
            </a:r>
          </a:p>
        </p:txBody>
      </p:sp>
      <p:grpSp>
        <p:nvGrpSpPr>
          <p:cNvPr id="42" name="Group 41">
            <a:extLst>
              <a:ext uri="{FF2B5EF4-FFF2-40B4-BE49-F238E27FC236}">
                <a16:creationId xmlns:a16="http://schemas.microsoft.com/office/drawing/2014/main" id="{AC6C4AA9-648D-44E9-A3C5-035CFF4E333D}"/>
              </a:ext>
            </a:extLst>
          </p:cNvPr>
          <p:cNvGrpSpPr/>
          <p:nvPr/>
        </p:nvGrpSpPr>
        <p:grpSpPr>
          <a:xfrm>
            <a:off x="3149403" y="2671869"/>
            <a:ext cx="686821" cy="405272"/>
            <a:chOff x="1747510" y="5220070"/>
            <a:chExt cx="1029810" cy="818226"/>
          </a:xfrm>
        </p:grpSpPr>
        <p:sp>
          <p:nvSpPr>
            <p:cNvPr id="43" name="Oval 42">
              <a:extLst>
                <a:ext uri="{FF2B5EF4-FFF2-40B4-BE49-F238E27FC236}">
                  <a16:creationId xmlns:a16="http://schemas.microsoft.com/office/drawing/2014/main" id="{61053689-3C2F-4238-A85C-B398757FCADD}"/>
                </a:ext>
              </a:extLst>
            </p:cNvPr>
            <p:cNvSpPr/>
            <p:nvPr/>
          </p:nvSpPr>
          <p:spPr>
            <a:xfrm>
              <a:off x="1747510" y="5549785"/>
              <a:ext cx="106593" cy="130916"/>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94EA8577-FF09-4546-8CCF-B090309B8F16}"/>
                </a:ext>
              </a:extLst>
            </p:cNvPr>
            <p:cNvSpPr/>
            <p:nvPr/>
          </p:nvSpPr>
          <p:spPr>
            <a:xfrm>
              <a:off x="2063808" y="5495379"/>
              <a:ext cx="106593" cy="13091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40F5F20-E5DB-4440-BC39-BB03A488E191}"/>
                </a:ext>
              </a:extLst>
            </p:cNvPr>
            <p:cNvSpPr/>
            <p:nvPr/>
          </p:nvSpPr>
          <p:spPr>
            <a:xfrm>
              <a:off x="2238123" y="5907380"/>
              <a:ext cx="106593" cy="130916"/>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AB8C3C7D-325D-46BC-B21E-E6E9B2CEF56A}"/>
                </a:ext>
              </a:extLst>
            </p:cNvPr>
            <p:cNvSpPr/>
            <p:nvPr/>
          </p:nvSpPr>
          <p:spPr>
            <a:xfrm>
              <a:off x="2198897" y="5220070"/>
              <a:ext cx="106593" cy="1309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B6EB3FC4-F2B3-419A-87A2-14A332989811}"/>
                </a:ext>
              </a:extLst>
            </p:cNvPr>
            <p:cNvSpPr/>
            <p:nvPr/>
          </p:nvSpPr>
          <p:spPr>
            <a:xfrm>
              <a:off x="2670727" y="5826163"/>
              <a:ext cx="106593" cy="1309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4482304-B8D1-4E99-9BC4-B0FFD80FDE1B}"/>
                </a:ext>
              </a:extLst>
            </p:cNvPr>
            <p:cNvSpPr/>
            <p:nvPr/>
          </p:nvSpPr>
          <p:spPr>
            <a:xfrm>
              <a:off x="2577754" y="5343713"/>
              <a:ext cx="106593" cy="13091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FF6DF5C1-1EC5-4C10-9BFB-5D8EA4F5486F}"/>
                </a:ext>
              </a:extLst>
            </p:cNvPr>
            <p:cNvCxnSpPr>
              <a:cxnSpLocks/>
              <a:stCxn id="43" idx="6"/>
              <a:endCxn id="44" idx="2"/>
            </p:cNvCxnSpPr>
            <p:nvPr/>
          </p:nvCxnSpPr>
          <p:spPr>
            <a:xfrm flipV="1">
              <a:off x="1854103" y="5560837"/>
              <a:ext cx="209705" cy="54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ABF8F4-F168-4519-B98E-E52FCDE7F5A2}"/>
                </a:ext>
              </a:extLst>
            </p:cNvPr>
            <p:cNvCxnSpPr>
              <a:cxnSpLocks/>
              <a:stCxn id="43" idx="5"/>
              <a:endCxn id="45" idx="1"/>
            </p:cNvCxnSpPr>
            <p:nvPr/>
          </p:nvCxnSpPr>
          <p:spPr>
            <a:xfrm>
              <a:off x="1838493" y="5661529"/>
              <a:ext cx="415240" cy="265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6C2AC42-1917-4F56-8921-13E607D53622}"/>
                </a:ext>
              </a:extLst>
            </p:cNvPr>
            <p:cNvCxnSpPr>
              <a:cxnSpLocks/>
              <a:stCxn id="46" idx="5"/>
              <a:endCxn id="48" idx="1"/>
            </p:cNvCxnSpPr>
            <p:nvPr/>
          </p:nvCxnSpPr>
          <p:spPr>
            <a:xfrm>
              <a:off x="2289880" y="5331814"/>
              <a:ext cx="303485" cy="31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376A69E-E1B4-4BDB-BE3C-60D9DC20195C}"/>
                </a:ext>
              </a:extLst>
            </p:cNvPr>
            <p:cNvCxnSpPr>
              <a:cxnSpLocks/>
              <a:stCxn id="46" idx="5"/>
              <a:endCxn id="47" idx="2"/>
            </p:cNvCxnSpPr>
            <p:nvPr/>
          </p:nvCxnSpPr>
          <p:spPr>
            <a:xfrm>
              <a:off x="2289880" y="5331814"/>
              <a:ext cx="380847" cy="5598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E481FCF-5954-42CC-80A4-8E4714E288C7}"/>
                </a:ext>
              </a:extLst>
            </p:cNvPr>
            <p:cNvCxnSpPr>
              <a:cxnSpLocks/>
              <a:stCxn id="45" idx="6"/>
              <a:endCxn id="47" idx="2"/>
            </p:cNvCxnSpPr>
            <p:nvPr/>
          </p:nvCxnSpPr>
          <p:spPr>
            <a:xfrm flipV="1">
              <a:off x="2344716" y="5891621"/>
              <a:ext cx="326011" cy="81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3DA5CD8-F12A-4408-B130-2665FBD69454}"/>
                </a:ext>
              </a:extLst>
            </p:cNvPr>
            <p:cNvCxnSpPr>
              <a:cxnSpLocks/>
              <a:stCxn id="46" idx="5"/>
              <a:endCxn id="45" idx="7"/>
            </p:cNvCxnSpPr>
            <p:nvPr/>
          </p:nvCxnSpPr>
          <p:spPr>
            <a:xfrm>
              <a:off x="2289880" y="5331814"/>
              <a:ext cx="39226" cy="594739"/>
            </a:xfrm>
            <a:prstGeom prst="line">
              <a:avLst/>
            </a:prstGeom>
          </p:spPr>
          <p:style>
            <a:lnRef idx="1">
              <a:schemeClr val="accent1"/>
            </a:lnRef>
            <a:fillRef idx="0">
              <a:schemeClr val="accent1"/>
            </a:fillRef>
            <a:effectRef idx="0">
              <a:schemeClr val="accent1"/>
            </a:effectRef>
            <a:fontRef idx="minor">
              <a:schemeClr val="tx1"/>
            </a:fontRef>
          </p:style>
        </p:cxnSp>
      </p:grpSp>
      <p:sp>
        <p:nvSpPr>
          <p:cNvPr id="55" name="Rectangle: Rounded Corners 54">
            <a:extLst>
              <a:ext uri="{FF2B5EF4-FFF2-40B4-BE49-F238E27FC236}">
                <a16:creationId xmlns:a16="http://schemas.microsoft.com/office/drawing/2014/main" id="{E0C7C264-059C-4EEC-8F4E-05F06C994C8D}"/>
              </a:ext>
            </a:extLst>
          </p:cNvPr>
          <p:cNvSpPr/>
          <p:nvPr/>
        </p:nvSpPr>
        <p:spPr bwMode="gray">
          <a:xfrm>
            <a:off x="3127084" y="3131139"/>
            <a:ext cx="1809424" cy="622063"/>
          </a:xfrm>
          <a:prstGeom prst="roundRect">
            <a:avLst>
              <a:gd name="adj" fmla="val 40932"/>
            </a:avLst>
          </a:prstGeom>
          <a:solidFill>
            <a:srgbClr val="6FC1B1"/>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solidFill>
                  <a:srgbClr val="FFFFFF"/>
                </a:solidFill>
              </a:rPr>
              <a:t>Pytorch- Geometric</a:t>
            </a:r>
          </a:p>
        </p:txBody>
      </p:sp>
      <p:sp>
        <p:nvSpPr>
          <p:cNvPr id="56" name="Arrow: Right 55">
            <a:extLst>
              <a:ext uri="{FF2B5EF4-FFF2-40B4-BE49-F238E27FC236}">
                <a16:creationId xmlns:a16="http://schemas.microsoft.com/office/drawing/2014/main" id="{073A99E1-39B4-4BA2-8734-70ED8B586C20}"/>
              </a:ext>
            </a:extLst>
          </p:cNvPr>
          <p:cNvSpPr/>
          <p:nvPr/>
        </p:nvSpPr>
        <p:spPr>
          <a:xfrm rot="5400000">
            <a:off x="3341464" y="2284066"/>
            <a:ext cx="320538" cy="284086"/>
          </a:xfrm>
          <a:prstGeom prst="rightArrow">
            <a:avLst/>
          </a:prstGeom>
          <a:solidFill>
            <a:srgbClr val="F5B7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5B700"/>
              </a:solidFill>
            </a:endParaRPr>
          </a:p>
        </p:txBody>
      </p:sp>
      <p:pic>
        <p:nvPicPr>
          <p:cNvPr id="60" name="Picture 59">
            <a:extLst>
              <a:ext uri="{FF2B5EF4-FFF2-40B4-BE49-F238E27FC236}">
                <a16:creationId xmlns:a16="http://schemas.microsoft.com/office/drawing/2014/main" id="{C6E98191-9463-4487-A1D4-D7098E06D095}"/>
              </a:ext>
            </a:extLst>
          </p:cNvPr>
          <p:cNvPicPr>
            <a:picLocks noChangeAspect="1"/>
          </p:cNvPicPr>
          <p:nvPr/>
        </p:nvPicPr>
        <p:blipFill>
          <a:blip r:embed="rId3"/>
          <a:stretch>
            <a:fillRect/>
          </a:stretch>
        </p:blipFill>
        <p:spPr>
          <a:xfrm>
            <a:off x="5036389" y="1655225"/>
            <a:ext cx="1239613" cy="929710"/>
          </a:xfrm>
          <a:prstGeom prst="rect">
            <a:avLst/>
          </a:prstGeom>
        </p:spPr>
      </p:pic>
      <p:pic>
        <p:nvPicPr>
          <p:cNvPr id="62" name="Picture 61">
            <a:extLst>
              <a:ext uri="{FF2B5EF4-FFF2-40B4-BE49-F238E27FC236}">
                <a16:creationId xmlns:a16="http://schemas.microsoft.com/office/drawing/2014/main" id="{A5008805-1AE2-4FC0-914E-16B52BF704EA}"/>
              </a:ext>
            </a:extLst>
          </p:cNvPr>
          <p:cNvPicPr>
            <a:picLocks noChangeAspect="1"/>
          </p:cNvPicPr>
          <p:nvPr/>
        </p:nvPicPr>
        <p:blipFill>
          <a:blip r:embed="rId4"/>
          <a:stretch>
            <a:fillRect/>
          </a:stretch>
        </p:blipFill>
        <p:spPr>
          <a:xfrm>
            <a:off x="5036389" y="3169648"/>
            <a:ext cx="2373581" cy="1599748"/>
          </a:xfrm>
          <a:prstGeom prst="rect">
            <a:avLst/>
          </a:prstGeom>
        </p:spPr>
      </p:pic>
      <p:pic>
        <p:nvPicPr>
          <p:cNvPr id="64" name="Picture 63">
            <a:extLst>
              <a:ext uri="{FF2B5EF4-FFF2-40B4-BE49-F238E27FC236}">
                <a16:creationId xmlns:a16="http://schemas.microsoft.com/office/drawing/2014/main" id="{DBDABF5A-8AF4-427D-A640-FE86D24F62F7}"/>
              </a:ext>
            </a:extLst>
          </p:cNvPr>
          <p:cNvPicPr>
            <a:picLocks noChangeAspect="1"/>
          </p:cNvPicPr>
          <p:nvPr/>
        </p:nvPicPr>
        <p:blipFill>
          <a:blip r:embed="rId5"/>
          <a:stretch>
            <a:fillRect/>
          </a:stretch>
        </p:blipFill>
        <p:spPr>
          <a:xfrm>
            <a:off x="1213871" y="3672859"/>
            <a:ext cx="1247448" cy="743231"/>
          </a:xfrm>
          <a:prstGeom prst="rect">
            <a:avLst/>
          </a:prstGeom>
        </p:spPr>
      </p:pic>
      <p:sp>
        <p:nvSpPr>
          <p:cNvPr id="65" name="Rectangle: Rounded Corners 64">
            <a:extLst>
              <a:ext uri="{FF2B5EF4-FFF2-40B4-BE49-F238E27FC236}">
                <a16:creationId xmlns:a16="http://schemas.microsoft.com/office/drawing/2014/main" id="{E166D61C-7971-402A-AD19-8AFB59FBF12A}"/>
              </a:ext>
            </a:extLst>
          </p:cNvPr>
          <p:cNvSpPr/>
          <p:nvPr/>
        </p:nvSpPr>
        <p:spPr bwMode="gray">
          <a:xfrm>
            <a:off x="7791972" y="3632332"/>
            <a:ext cx="828245" cy="528018"/>
          </a:xfrm>
          <a:prstGeom prst="roundRect">
            <a:avLst>
              <a:gd name="adj" fmla="val 0"/>
            </a:avLst>
          </a:prstGeom>
          <a:solidFill>
            <a:srgbClr val="6FC1B1"/>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solidFill>
                  <a:srgbClr val="FFFFFF"/>
                </a:solidFill>
              </a:rPr>
              <a:t>GMM –</a:t>
            </a:r>
          </a:p>
          <a:p>
            <a:pPr algn="ctr" rtl="0" eaLnBrk="1" fontAlgn="auto" hangingPunct="1">
              <a:lnSpc>
                <a:spcPct val="100000"/>
              </a:lnSpc>
              <a:spcBef>
                <a:spcPts val="600"/>
              </a:spcBef>
              <a:spcAft>
                <a:spcPts val="0"/>
              </a:spcAft>
            </a:pPr>
            <a:r>
              <a:rPr lang="en-US" sz="1400" dirty="0" err="1">
                <a:solidFill>
                  <a:srgbClr val="FFFFFF"/>
                </a:solidFill>
              </a:rPr>
              <a:t>Sklearn</a:t>
            </a:r>
            <a:endParaRPr lang="en-US" sz="1400" b="0" i="0" u="none" baseline="0" dirty="0">
              <a:solidFill>
                <a:srgbClr val="FFFFFF"/>
              </a:solidFill>
            </a:endParaRPr>
          </a:p>
        </p:txBody>
      </p:sp>
      <p:sp>
        <p:nvSpPr>
          <p:cNvPr id="66" name="AutoShape 2">
            <a:extLst>
              <a:ext uri="{FF2B5EF4-FFF2-40B4-BE49-F238E27FC236}">
                <a16:creationId xmlns:a16="http://schemas.microsoft.com/office/drawing/2014/main" id="{13AB8987-80F0-4137-A272-3E324736DD6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a:extLst>
              <a:ext uri="{FF2B5EF4-FFF2-40B4-BE49-F238E27FC236}">
                <a16:creationId xmlns:a16="http://schemas.microsoft.com/office/drawing/2014/main" id="{97AAFC09-88FB-4847-BA75-EC4FF9B38D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9095" y="2192620"/>
            <a:ext cx="1119695" cy="884520"/>
          </a:xfrm>
          <a:prstGeom prst="rect">
            <a:avLst/>
          </a:prstGeom>
          <a:noFill/>
          <a:extLst>
            <a:ext uri="{909E8E84-426E-40DD-AFC4-6F175D3DCCD1}">
              <a14:hiddenFill xmlns:a14="http://schemas.microsoft.com/office/drawing/2010/main">
                <a:solidFill>
                  <a:srgbClr val="FFFFFF"/>
                </a:solidFill>
              </a14:hiddenFill>
            </a:ext>
          </a:extLst>
        </p:spPr>
      </p:pic>
      <p:sp>
        <p:nvSpPr>
          <p:cNvPr id="68" name="Arrow: Left-Right 67">
            <a:extLst>
              <a:ext uri="{FF2B5EF4-FFF2-40B4-BE49-F238E27FC236}">
                <a16:creationId xmlns:a16="http://schemas.microsoft.com/office/drawing/2014/main" id="{DC8128E3-6B8A-4D54-95CD-BEE3A1463476}"/>
              </a:ext>
            </a:extLst>
          </p:cNvPr>
          <p:cNvSpPr/>
          <p:nvPr/>
        </p:nvSpPr>
        <p:spPr bwMode="gray">
          <a:xfrm>
            <a:off x="3570218" y="4900244"/>
            <a:ext cx="7334783" cy="1189826"/>
          </a:xfrm>
          <a:prstGeom prst="leftRightArrow">
            <a:avLst>
              <a:gd name="adj1" fmla="val 50000"/>
              <a:gd name="adj2" fmla="val 34018"/>
            </a:avLst>
          </a:prstGeom>
          <a:solidFill>
            <a:srgbClr val="0070C0"/>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solidFill>
                  <a:srgbClr val="FFFFFF"/>
                </a:solidFill>
              </a:rPr>
              <a:t>Conda Environment (Python 3.7.9)</a:t>
            </a:r>
          </a:p>
        </p:txBody>
      </p:sp>
      <p:sp>
        <p:nvSpPr>
          <p:cNvPr id="70" name="Arrow: Right 69">
            <a:extLst>
              <a:ext uri="{FF2B5EF4-FFF2-40B4-BE49-F238E27FC236}">
                <a16:creationId xmlns:a16="http://schemas.microsoft.com/office/drawing/2014/main" id="{DB490DEB-B490-459E-B806-A992FD735E6A}"/>
              </a:ext>
            </a:extLst>
          </p:cNvPr>
          <p:cNvSpPr/>
          <p:nvPr/>
        </p:nvSpPr>
        <p:spPr>
          <a:xfrm rot="5400000">
            <a:off x="9048500" y="3241945"/>
            <a:ext cx="528018" cy="284086"/>
          </a:xfrm>
          <a:prstGeom prst="rightArrow">
            <a:avLst/>
          </a:prstGeom>
          <a:solidFill>
            <a:srgbClr val="F5B7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5B700"/>
              </a:solidFill>
            </a:endParaRPr>
          </a:p>
        </p:txBody>
      </p:sp>
      <p:sp>
        <p:nvSpPr>
          <p:cNvPr id="71" name="Arrow: Right 70">
            <a:extLst>
              <a:ext uri="{FF2B5EF4-FFF2-40B4-BE49-F238E27FC236}">
                <a16:creationId xmlns:a16="http://schemas.microsoft.com/office/drawing/2014/main" id="{47FB8D74-0EE6-4F44-9229-E6DD2B810946}"/>
              </a:ext>
            </a:extLst>
          </p:cNvPr>
          <p:cNvSpPr/>
          <p:nvPr/>
        </p:nvSpPr>
        <p:spPr>
          <a:xfrm>
            <a:off x="7453028" y="3719985"/>
            <a:ext cx="301702" cy="284086"/>
          </a:xfrm>
          <a:prstGeom prst="rightArrow">
            <a:avLst/>
          </a:prstGeom>
          <a:solidFill>
            <a:srgbClr val="F5B7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5B700"/>
              </a:solidFill>
            </a:endParaRPr>
          </a:p>
        </p:txBody>
      </p:sp>
      <p:sp>
        <p:nvSpPr>
          <p:cNvPr id="5" name="Arrow: Bent 4">
            <a:extLst>
              <a:ext uri="{FF2B5EF4-FFF2-40B4-BE49-F238E27FC236}">
                <a16:creationId xmlns:a16="http://schemas.microsoft.com/office/drawing/2014/main" id="{BA8471AC-B0B4-4F0A-AF6F-8BFE26A5D8C5}"/>
              </a:ext>
            </a:extLst>
          </p:cNvPr>
          <p:cNvSpPr/>
          <p:nvPr/>
        </p:nvSpPr>
        <p:spPr bwMode="gray">
          <a:xfrm>
            <a:off x="4484397" y="2127868"/>
            <a:ext cx="594314" cy="992111"/>
          </a:xfrm>
          <a:prstGeom prst="bentArrow">
            <a:avLst>
              <a:gd name="adj1" fmla="val 15094"/>
              <a:gd name="adj2" fmla="val 15713"/>
              <a:gd name="adj3" fmla="val 25000"/>
              <a:gd name="adj4" fmla="val 8325"/>
            </a:avLst>
          </a:prstGeom>
          <a:solidFill>
            <a:srgbClr val="F5B7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5B700"/>
              </a:solidFill>
            </a:endParaRPr>
          </a:p>
        </p:txBody>
      </p:sp>
      <p:sp>
        <p:nvSpPr>
          <p:cNvPr id="35" name="Arrow: Bent 34">
            <a:extLst>
              <a:ext uri="{FF2B5EF4-FFF2-40B4-BE49-F238E27FC236}">
                <a16:creationId xmlns:a16="http://schemas.microsoft.com/office/drawing/2014/main" id="{84C4D98E-35D3-4592-82C4-4BE13B0B5B19}"/>
              </a:ext>
            </a:extLst>
          </p:cNvPr>
          <p:cNvSpPr/>
          <p:nvPr/>
        </p:nvSpPr>
        <p:spPr bwMode="gray">
          <a:xfrm>
            <a:off x="8001338" y="2581085"/>
            <a:ext cx="594314" cy="992111"/>
          </a:xfrm>
          <a:prstGeom prst="bentArrow">
            <a:avLst>
              <a:gd name="adj1" fmla="val 15094"/>
              <a:gd name="adj2" fmla="val 15713"/>
              <a:gd name="adj3" fmla="val 25000"/>
              <a:gd name="adj4" fmla="val 8325"/>
            </a:avLst>
          </a:prstGeom>
          <a:solidFill>
            <a:srgbClr val="F5B7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5B700"/>
              </a:solidFill>
            </a:endParaRPr>
          </a:p>
        </p:txBody>
      </p:sp>
      <p:sp>
        <p:nvSpPr>
          <p:cNvPr id="36" name="Rectangle: Rounded Corners 35">
            <a:extLst>
              <a:ext uri="{FF2B5EF4-FFF2-40B4-BE49-F238E27FC236}">
                <a16:creationId xmlns:a16="http://schemas.microsoft.com/office/drawing/2014/main" id="{31F06F8C-97FD-4556-8296-4B360AB01C10}"/>
              </a:ext>
            </a:extLst>
          </p:cNvPr>
          <p:cNvSpPr/>
          <p:nvPr/>
        </p:nvSpPr>
        <p:spPr bwMode="gray">
          <a:xfrm>
            <a:off x="8902840" y="3665485"/>
            <a:ext cx="1040150" cy="528018"/>
          </a:xfrm>
          <a:prstGeom prst="roundRect">
            <a:avLst>
              <a:gd name="adj" fmla="val 0"/>
            </a:avLst>
          </a:prstGeom>
          <a:solidFill>
            <a:srgbClr val="6FC1B1"/>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solidFill>
                  <a:srgbClr val="FFFFFF"/>
                </a:solidFill>
              </a:rPr>
              <a:t>Functional Analysis</a:t>
            </a:r>
          </a:p>
        </p:txBody>
      </p:sp>
      <p:grpSp>
        <p:nvGrpSpPr>
          <p:cNvPr id="16" name="Group 15">
            <a:extLst>
              <a:ext uri="{FF2B5EF4-FFF2-40B4-BE49-F238E27FC236}">
                <a16:creationId xmlns:a16="http://schemas.microsoft.com/office/drawing/2014/main" id="{27532A2A-A1E6-4376-957A-3A3213D1E965}"/>
              </a:ext>
            </a:extLst>
          </p:cNvPr>
          <p:cNvGrpSpPr/>
          <p:nvPr/>
        </p:nvGrpSpPr>
        <p:grpSpPr>
          <a:xfrm>
            <a:off x="10724284" y="2521800"/>
            <a:ext cx="562299" cy="571936"/>
            <a:chOff x="10459231" y="2547788"/>
            <a:chExt cx="562299" cy="571936"/>
          </a:xfrm>
        </p:grpSpPr>
        <p:pic>
          <p:nvPicPr>
            <p:cNvPr id="10" name="Graphic 9" descr="Office worker female outline">
              <a:extLst>
                <a:ext uri="{FF2B5EF4-FFF2-40B4-BE49-F238E27FC236}">
                  <a16:creationId xmlns:a16="http://schemas.microsoft.com/office/drawing/2014/main" id="{771951D4-A08F-4F9D-8796-AA4801BABD5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59231" y="2547788"/>
              <a:ext cx="313004" cy="313004"/>
            </a:xfrm>
            <a:prstGeom prst="rect">
              <a:avLst/>
            </a:prstGeom>
          </p:spPr>
        </p:pic>
        <p:pic>
          <p:nvPicPr>
            <p:cNvPr id="15" name="Graphic 14" descr="Office worker male outline">
              <a:extLst>
                <a:ext uri="{FF2B5EF4-FFF2-40B4-BE49-F238E27FC236}">
                  <a16:creationId xmlns:a16="http://schemas.microsoft.com/office/drawing/2014/main" id="{C2217919-FB66-4740-BF0F-1E95B12000E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707052" y="2547788"/>
              <a:ext cx="313004" cy="313004"/>
            </a:xfrm>
            <a:prstGeom prst="rect">
              <a:avLst/>
            </a:prstGeom>
          </p:spPr>
        </p:pic>
        <p:pic>
          <p:nvPicPr>
            <p:cNvPr id="57" name="Graphic 56" descr="Office worker female outline">
              <a:extLst>
                <a:ext uri="{FF2B5EF4-FFF2-40B4-BE49-F238E27FC236}">
                  <a16:creationId xmlns:a16="http://schemas.microsoft.com/office/drawing/2014/main" id="{694AD0DD-9B08-4F37-BA45-3E033540ADE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60705" y="2806720"/>
              <a:ext cx="313004" cy="313004"/>
            </a:xfrm>
            <a:prstGeom prst="rect">
              <a:avLst/>
            </a:prstGeom>
          </p:spPr>
        </p:pic>
        <p:pic>
          <p:nvPicPr>
            <p:cNvPr id="58" name="Graphic 57" descr="Office worker male outline">
              <a:extLst>
                <a:ext uri="{FF2B5EF4-FFF2-40B4-BE49-F238E27FC236}">
                  <a16:creationId xmlns:a16="http://schemas.microsoft.com/office/drawing/2014/main" id="{92153B7F-4843-40E0-A128-03ACC9BBA86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708526" y="2806720"/>
              <a:ext cx="313004" cy="313004"/>
            </a:xfrm>
            <a:prstGeom prst="rect">
              <a:avLst/>
            </a:prstGeom>
          </p:spPr>
        </p:pic>
      </p:grpSp>
      <p:grpSp>
        <p:nvGrpSpPr>
          <p:cNvPr id="30" name="Group 29">
            <a:extLst>
              <a:ext uri="{FF2B5EF4-FFF2-40B4-BE49-F238E27FC236}">
                <a16:creationId xmlns:a16="http://schemas.microsoft.com/office/drawing/2014/main" id="{604C12A6-DF06-4851-9FDF-8ED18A1172DF}"/>
              </a:ext>
            </a:extLst>
          </p:cNvPr>
          <p:cNvGrpSpPr/>
          <p:nvPr/>
        </p:nvGrpSpPr>
        <p:grpSpPr>
          <a:xfrm>
            <a:off x="10724284" y="4838913"/>
            <a:ext cx="582893" cy="297125"/>
            <a:chOff x="9815717" y="4500978"/>
            <a:chExt cx="582893" cy="297125"/>
          </a:xfrm>
        </p:grpSpPr>
        <p:pic>
          <p:nvPicPr>
            <p:cNvPr id="63" name="Graphic 62" descr="Office worker female with solid fill">
              <a:extLst>
                <a:ext uri="{FF2B5EF4-FFF2-40B4-BE49-F238E27FC236}">
                  <a16:creationId xmlns:a16="http://schemas.microsoft.com/office/drawing/2014/main" id="{B890DF9B-AEE1-4434-9612-85B6A28BBBA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085606" y="4513576"/>
              <a:ext cx="313004" cy="284527"/>
            </a:xfrm>
            <a:prstGeom prst="rect">
              <a:avLst/>
            </a:prstGeom>
          </p:spPr>
        </p:pic>
        <p:pic>
          <p:nvPicPr>
            <p:cNvPr id="67" name="Graphic 66" descr="Office worker male with solid fill">
              <a:extLst>
                <a:ext uri="{FF2B5EF4-FFF2-40B4-BE49-F238E27FC236}">
                  <a16:creationId xmlns:a16="http://schemas.microsoft.com/office/drawing/2014/main" id="{62B86543-79E1-4749-8AD8-1723B0617E5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815717" y="4500978"/>
              <a:ext cx="313004" cy="284527"/>
            </a:xfrm>
            <a:prstGeom prst="rect">
              <a:avLst/>
            </a:prstGeom>
          </p:spPr>
        </p:pic>
      </p:grpSp>
      <p:grpSp>
        <p:nvGrpSpPr>
          <p:cNvPr id="29" name="Group 28">
            <a:extLst>
              <a:ext uri="{FF2B5EF4-FFF2-40B4-BE49-F238E27FC236}">
                <a16:creationId xmlns:a16="http://schemas.microsoft.com/office/drawing/2014/main" id="{F8DD3C43-4672-477F-B10B-7D4906A80A1E}"/>
              </a:ext>
            </a:extLst>
          </p:cNvPr>
          <p:cNvGrpSpPr/>
          <p:nvPr/>
        </p:nvGrpSpPr>
        <p:grpSpPr>
          <a:xfrm>
            <a:off x="10693568" y="4500978"/>
            <a:ext cx="560825" cy="313004"/>
            <a:chOff x="9840749" y="4725779"/>
            <a:chExt cx="560825" cy="313004"/>
          </a:xfrm>
        </p:grpSpPr>
        <p:pic>
          <p:nvPicPr>
            <p:cNvPr id="69" name="Graphic 68" descr="Office worker female outline">
              <a:extLst>
                <a:ext uri="{FF2B5EF4-FFF2-40B4-BE49-F238E27FC236}">
                  <a16:creationId xmlns:a16="http://schemas.microsoft.com/office/drawing/2014/main" id="{850050B5-49C9-46D5-A65C-FBB1F9A22C7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40749" y="4725779"/>
              <a:ext cx="313004" cy="313004"/>
            </a:xfrm>
            <a:prstGeom prst="rect">
              <a:avLst/>
            </a:prstGeom>
          </p:spPr>
        </p:pic>
        <p:pic>
          <p:nvPicPr>
            <p:cNvPr id="72" name="Graphic 71" descr="Office worker male outline">
              <a:extLst>
                <a:ext uri="{FF2B5EF4-FFF2-40B4-BE49-F238E27FC236}">
                  <a16:creationId xmlns:a16="http://schemas.microsoft.com/office/drawing/2014/main" id="{7766AD15-1F9D-4CBD-8CEF-67B39A628F9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88570" y="4725779"/>
              <a:ext cx="313004" cy="313004"/>
            </a:xfrm>
            <a:prstGeom prst="rect">
              <a:avLst/>
            </a:prstGeom>
          </p:spPr>
        </p:pic>
      </p:grpSp>
      <p:grpSp>
        <p:nvGrpSpPr>
          <p:cNvPr id="28" name="Group 27">
            <a:extLst>
              <a:ext uri="{FF2B5EF4-FFF2-40B4-BE49-F238E27FC236}">
                <a16:creationId xmlns:a16="http://schemas.microsoft.com/office/drawing/2014/main" id="{D2E037A7-BE02-4B24-8DC8-C87056D61BF3}"/>
              </a:ext>
            </a:extLst>
          </p:cNvPr>
          <p:cNvGrpSpPr/>
          <p:nvPr/>
        </p:nvGrpSpPr>
        <p:grpSpPr>
          <a:xfrm>
            <a:off x="10784364" y="3921633"/>
            <a:ext cx="475314" cy="270206"/>
            <a:chOff x="10518989" y="4278780"/>
            <a:chExt cx="475314" cy="270206"/>
          </a:xfrm>
        </p:grpSpPr>
        <p:grpSp>
          <p:nvGrpSpPr>
            <p:cNvPr id="24" name="Graphic 60" descr="Office worker male with solid fill">
              <a:extLst>
                <a:ext uri="{FF2B5EF4-FFF2-40B4-BE49-F238E27FC236}">
                  <a16:creationId xmlns:a16="http://schemas.microsoft.com/office/drawing/2014/main" id="{F75D7EAB-B77B-4EA3-829E-948BBDF6CDE1}"/>
                </a:ext>
              </a:extLst>
            </p:cNvPr>
            <p:cNvGrpSpPr/>
            <p:nvPr/>
          </p:nvGrpSpPr>
          <p:grpSpPr>
            <a:xfrm>
              <a:off x="10518989" y="4278780"/>
              <a:ext cx="208656" cy="257289"/>
              <a:chOff x="10518989" y="4278780"/>
              <a:chExt cx="208656" cy="257289"/>
            </a:xfrm>
            <a:solidFill>
              <a:srgbClr val="000000"/>
            </a:solidFill>
          </p:grpSpPr>
          <p:sp>
            <p:nvSpPr>
              <p:cNvPr id="25" name="Freeform: Shape 24">
                <a:extLst>
                  <a:ext uri="{FF2B5EF4-FFF2-40B4-BE49-F238E27FC236}">
                    <a16:creationId xmlns:a16="http://schemas.microsoft.com/office/drawing/2014/main" id="{DF6BF32F-0C1F-4ED9-AA8A-A5F05FC89D6C}"/>
                  </a:ext>
                </a:extLst>
              </p:cNvPr>
              <p:cNvSpPr/>
              <p:nvPr/>
            </p:nvSpPr>
            <p:spPr>
              <a:xfrm>
                <a:off x="10607022" y="4425500"/>
                <a:ext cx="32604" cy="19562"/>
              </a:xfrm>
              <a:custGeom>
                <a:avLst/>
                <a:gdLst>
                  <a:gd name="connsiteX0" fmla="*/ 6325 w 32604"/>
                  <a:gd name="connsiteY0" fmla="*/ 19563 h 19562"/>
                  <a:gd name="connsiteX1" fmla="*/ 26279 w 32604"/>
                  <a:gd name="connsiteY1" fmla="*/ 19563 h 19562"/>
                  <a:gd name="connsiteX2" fmla="*/ 32605 w 32604"/>
                  <a:gd name="connsiteY2" fmla="*/ 0 h 19562"/>
                  <a:gd name="connsiteX3" fmla="*/ 0 w 32604"/>
                  <a:gd name="connsiteY3" fmla="*/ 0 h 19562"/>
                  <a:gd name="connsiteX4" fmla="*/ 6325 w 32604"/>
                  <a:gd name="connsiteY4" fmla="*/ 19563 h 19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04" h="19562">
                    <a:moveTo>
                      <a:pt x="6325" y="19563"/>
                    </a:moveTo>
                    <a:lnTo>
                      <a:pt x="26279" y="19563"/>
                    </a:lnTo>
                    <a:lnTo>
                      <a:pt x="32605" y="0"/>
                    </a:lnTo>
                    <a:lnTo>
                      <a:pt x="0" y="0"/>
                    </a:lnTo>
                    <a:lnTo>
                      <a:pt x="6325" y="19563"/>
                    </a:lnTo>
                    <a:close/>
                  </a:path>
                </a:pathLst>
              </a:custGeom>
              <a:solidFill>
                <a:srgbClr val="000000"/>
              </a:solidFill>
              <a:ln w="317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9B2EB60-397C-498B-BA2B-93820E69B55A}"/>
                  </a:ext>
                </a:extLst>
              </p:cNvPr>
              <p:cNvSpPr/>
              <p:nvPr/>
            </p:nvSpPr>
            <p:spPr>
              <a:xfrm>
                <a:off x="10609402" y="4451584"/>
                <a:ext cx="27844" cy="78251"/>
              </a:xfrm>
              <a:custGeom>
                <a:avLst/>
                <a:gdLst>
                  <a:gd name="connsiteX0" fmla="*/ 4434 w 27844"/>
                  <a:gd name="connsiteY0" fmla="*/ 0 h 78251"/>
                  <a:gd name="connsiteX1" fmla="*/ 0 w 27844"/>
                  <a:gd name="connsiteY1" fmla="*/ 64329 h 78251"/>
                  <a:gd name="connsiteX2" fmla="*/ 13922 w 27844"/>
                  <a:gd name="connsiteY2" fmla="*/ 78251 h 78251"/>
                  <a:gd name="connsiteX3" fmla="*/ 27844 w 27844"/>
                  <a:gd name="connsiteY3" fmla="*/ 64329 h 78251"/>
                  <a:gd name="connsiteX4" fmla="*/ 23410 w 27844"/>
                  <a:gd name="connsiteY4" fmla="*/ 0 h 78251"/>
                  <a:gd name="connsiteX5" fmla="*/ 4434 w 27844"/>
                  <a:gd name="connsiteY5" fmla="*/ 0 h 7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44" h="78251">
                    <a:moveTo>
                      <a:pt x="4434" y="0"/>
                    </a:moveTo>
                    <a:lnTo>
                      <a:pt x="0" y="64329"/>
                    </a:lnTo>
                    <a:lnTo>
                      <a:pt x="13922" y="78251"/>
                    </a:lnTo>
                    <a:lnTo>
                      <a:pt x="27844" y="64329"/>
                    </a:lnTo>
                    <a:lnTo>
                      <a:pt x="23410" y="0"/>
                    </a:lnTo>
                    <a:lnTo>
                      <a:pt x="4434" y="0"/>
                    </a:lnTo>
                    <a:close/>
                  </a:path>
                </a:pathLst>
              </a:custGeom>
              <a:solidFill>
                <a:srgbClr val="000000"/>
              </a:solidFill>
              <a:ln w="317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4271AF25-02A0-49C1-82FF-FF3CBAEA2EEE}"/>
                  </a:ext>
                </a:extLst>
              </p:cNvPr>
              <p:cNvSpPr/>
              <p:nvPr/>
            </p:nvSpPr>
            <p:spPr>
              <a:xfrm>
                <a:off x="10518989" y="4278780"/>
                <a:ext cx="208656" cy="257289"/>
              </a:xfrm>
              <a:custGeom>
                <a:avLst/>
                <a:gdLst>
                  <a:gd name="connsiteX0" fmla="*/ 208650 w 208656"/>
                  <a:gd name="connsiteY0" fmla="*/ 182455 h 257289"/>
                  <a:gd name="connsiteX1" fmla="*/ 196475 w 208656"/>
                  <a:gd name="connsiteY1" fmla="*/ 158002 h 257289"/>
                  <a:gd name="connsiteX2" fmla="*/ 154950 w 208656"/>
                  <a:gd name="connsiteY2" fmla="*/ 136502 h 257289"/>
                  <a:gd name="connsiteX3" fmla="*/ 138957 w 208656"/>
                  <a:gd name="connsiteY3" fmla="*/ 129939 h 257289"/>
                  <a:gd name="connsiteX4" fmla="*/ 136936 w 208656"/>
                  <a:gd name="connsiteY4" fmla="*/ 126923 h 257289"/>
                  <a:gd name="connsiteX5" fmla="*/ 136936 w 208656"/>
                  <a:gd name="connsiteY5" fmla="*/ 118922 h 257289"/>
                  <a:gd name="connsiteX6" fmla="*/ 156453 w 208656"/>
                  <a:gd name="connsiteY6" fmla="*/ 79265 h 257289"/>
                  <a:gd name="connsiteX7" fmla="*/ 164761 w 208656"/>
                  <a:gd name="connsiteY7" fmla="*/ 65014 h 257289"/>
                  <a:gd name="connsiteX8" fmla="*/ 166215 w 208656"/>
                  <a:gd name="connsiteY8" fmla="*/ 55698 h 257289"/>
                  <a:gd name="connsiteX9" fmla="*/ 132075 w 208656"/>
                  <a:gd name="connsiteY9" fmla="*/ 6139 h 257289"/>
                  <a:gd name="connsiteX10" fmla="*/ 127295 w 208656"/>
                  <a:gd name="connsiteY10" fmla="*/ 6567 h 257289"/>
                  <a:gd name="connsiteX11" fmla="*/ 124002 w 208656"/>
                  <a:gd name="connsiteY11" fmla="*/ 8849 h 257289"/>
                  <a:gd name="connsiteX12" fmla="*/ 120360 w 208656"/>
                  <a:gd name="connsiteY12" fmla="*/ 3870 h 257289"/>
                  <a:gd name="connsiteX13" fmla="*/ 115655 w 208656"/>
                  <a:gd name="connsiteY13" fmla="*/ 874 h 257289"/>
                  <a:gd name="connsiteX14" fmla="*/ 105385 w 208656"/>
                  <a:gd name="connsiteY14" fmla="*/ 0 h 257289"/>
                  <a:gd name="connsiteX15" fmla="*/ 45359 w 208656"/>
                  <a:gd name="connsiteY15" fmla="*/ 49755 h 257289"/>
                  <a:gd name="connsiteX16" fmla="*/ 45229 w 208656"/>
                  <a:gd name="connsiteY16" fmla="*/ 50465 h 257289"/>
                  <a:gd name="connsiteX17" fmla="*/ 35591 w 208656"/>
                  <a:gd name="connsiteY17" fmla="*/ 74159 h 257289"/>
                  <a:gd name="connsiteX18" fmla="*/ 52180 w 208656"/>
                  <a:gd name="connsiteY18" fmla="*/ 74159 h 257289"/>
                  <a:gd name="connsiteX19" fmla="*/ 52180 w 208656"/>
                  <a:gd name="connsiteY19" fmla="*/ 78251 h 257289"/>
                  <a:gd name="connsiteX20" fmla="*/ 71711 w 208656"/>
                  <a:gd name="connsiteY20" fmla="*/ 118899 h 257289"/>
                  <a:gd name="connsiteX21" fmla="*/ 71711 w 208656"/>
                  <a:gd name="connsiteY21" fmla="*/ 126907 h 257289"/>
                  <a:gd name="connsiteX22" fmla="*/ 69689 w 208656"/>
                  <a:gd name="connsiteY22" fmla="*/ 129923 h 257289"/>
                  <a:gd name="connsiteX23" fmla="*/ 53713 w 208656"/>
                  <a:gd name="connsiteY23" fmla="*/ 136473 h 257289"/>
                  <a:gd name="connsiteX24" fmla="*/ 12259 w 208656"/>
                  <a:gd name="connsiteY24" fmla="*/ 157898 h 257289"/>
                  <a:gd name="connsiteX25" fmla="*/ 0 w 208656"/>
                  <a:gd name="connsiteY25" fmla="*/ 182586 h 257289"/>
                  <a:gd name="connsiteX26" fmla="*/ 0 w 208656"/>
                  <a:gd name="connsiteY26" fmla="*/ 239644 h 257289"/>
                  <a:gd name="connsiteX27" fmla="*/ 2608 w 208656"/>
                  <a:gd name="connsiteY27" fmla="*/ 241600 h 257289"/>
                  <a:gd name="connsiteX28" fmla="*/ 75969 w 208656"/>
                  <a:gd name="connsiteY28" fmla="*/ 256885 h 257289"/>
                  <a:gd name="connsiteX29" fmla="*/ 83641 w 208656"/>
                  <a:gd name="connsiteY29" fmla="*/ 257283 h 257289"/>
                  <a:gd name="connsiteX30" fmla="*/ 70951 w 208656"/>
                  <a:gd name="connsiteY30" fmla="*/ 143493 h 257289"/>
                  <a:gd name="connsiteX31" fmla="*/ 74638 w 208656"/>
                  <a:gd name="connsiteY31" fmla="*/ 141980 h 257289"/>
                  <a:gd name="connsiteX32" fmla="*/ 84752 w 208656"/>
                  <a:gd name="connsiteY32" fmla="*/ 126907 h 257289"/>
                  <a:gd name="connsiteX33" fmla="*/ 84752 w 208656"/>
                  <a:gd name="connsiteY33" fmla="*/ 126581 h 257289"/>
                  <a:gd name="connsiteX34" fmla="*/ 123897 w 208656"/>
                  <a:gd name="connsiteY34" fmla="*/ 126581 h 257289"/>
                  <a:gd name="connsiteX35" fmla="*/ 123897 w 208656"/>
                  <a:gd name="connsiteY35" fmla="*/ 126907 h 257289"/>
                  <a:gd name="connsiteX36" fmla="*/ 134005 w 208656"/>
                  <a:gd name="connsiteY36" fmla="*/ 141986 h 257289"/>
                  <a:gd name="connsiteX37" fmla="*/ 137692 w 208656"/>
                  <a:gd name="connsiteY37" fmla="*/ 143499 h 257289"/>
                  <a:gd name="connsiteX38" fmla="*/ 124999 w 208656"/>
                  <a:gd name="connsiteY38" fmla="*/ 257289 h 257289"/>
                  <a:gd name="connsiteX39" fmla="*/ 132668 w 208656"/>
                  <a:gd name="connsiteY39" fmla="*/ 256892 h 257289"/>
                  <a:gd name="connsiteX40" fmla="*/ 206048 w 208656"/>
                  <a:gd name="connsiteY40" fmla="*/ 241607 h 257289"/>
                  <a:gd name="connsiteX41" fmla="*/ 208656 w 208656"/>
                  <a:gd name="connsiteY41" fmla="*/ 239650 h 257289"/>
                  <a:gd name="connsiteX42" fmla="*/ 65222 w 208656"/>
                  <a:gd name="connsiteY42" fmla="*/ 78251 h 257289"/>
                  <a:gd name="connsiteX43" fmla="*/ 65222 w 208656"/>
                  <a:gd name="connsiteY43" fmla="*/ 74159 h 257289"/>
                  <a:gd name="connsiteX44" fmla="*/ 87944 w 208656"/>
                  <a:gd name="connsiteY44" fmla="*/ 74159 h 257289"/>
                  <a:gd name="connsiteX45" fmla="*/ 131569 w 208656"/>
                  <a:gd name="connsiteY45" fmla="*/ 43622 h 257289"/>
                  <a:gd name="connsiteX46" fmla="*/ 143473 w 208656"/>
                  <a:gd name="connsiteY46" fmla="*/ 45154 h 257289"/>
                  <a:gd name="connsiteX47" fmla="*/ 143473 w 208656"/>
                  <a:gd name="connsiteY47" fmla="*/ 78251 h 257289"/>
                  <a:gd name="connsiteX48" fmla="*/ 104348 w 208656"/>
                  <a:gd name="connsiteY48" fmla="*/ 117377 h 257289"/>
                  <a:gd name="connsiteX49" fmla="*/ 65222 w 208656"/>
                  <a:gd name="connsiteY49" fmla="*/ 78251 h 257289"/>
                  <a:gd name="connsiteX50" fmla="*/ 182582 w 208656"/>
                  <a:gd name="connsiteY50" fmla="*/ 198888 h 257289"/>
                  <a:gd name="connsiteX51" fmla="*/ 153238 w 208656"/>
                  <a:gd name="connsiteY51" fmla="*/ 198888 h 257289"/>
                  <a:gd name="connsiteX52" fmla="*/ 153238 w 208656"/>
                  <a:gd name="connsiteY52" fmla="*/ 192367 h 257289"/>
                  <a:gd name="connsiteX53" fmla="*/ 182582 w 208656"/>
                  <a:gd name="connsiteY53" fmla="*/ 192367 h 25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08656" h="257289">
                    <a:moveTo>
                      <a:pt x="208650" y="182455"/>
                    </a:moveTo>
                    <a:cubicBezTo>
                      <a:pt x="208467" y="172890"/>
                      <a:pt x="203997" y="163913"/>
                      <a:pt x="196475" y="158002"/>
                    </a:cubicBezTo>
                    <a:cubicBezTo>
                      <a:pt x="184294" y="148031"/>
                      <a:pt x="169977" y="141876"/>
                      <a:pt x="154950" y="136502"/>
                    </a:cubicBezTo>
                    <a:lnTo>
                      <a:pt x="138957" y="129939"/>
                    </a:lnTo>
                    <a:cubicBezTo>
                      <a:pt x="137734" y="129437"/>
                      <a:pt x="136936" y="128245"/>
                      <a:pt x="136936" y="126923"/>
                    </a:cubicBezTo>
                    <a:lnTo>
                      <a:pt x="136936" y="118922"/>
                    </a:lnTo>
                    <a:cubicBezTo>
                      <a:pt x="149010" y="109259"/>
                      <a:pt x="156162" y="94727"/>
                      <a:pt x="156453" y="79265"/>
                    </a:cubicBezTo>
                    <a:lnTo>
                      <a:pt x="164761" y="65014"/>
                    </a:lnTo>
                    <a:cubicBezTo>
                      <a:pt x="166005" y="62076"/>
                      <a:pt x="166504" y="58876"/>
                      <a:pt x="166215" y="55698"/>
                    </a:cubicBezTo>
                    <a:cubicBezTo>
                      <a:pt x="164325" y="34331"/>
                      <a:pt x="151366" y="15519"/>
                      <a:pt x="132075" y="6139"/>
                    </a:cubicBezTo>
                    <a:cubicBezTo>
                      <a:pt x="130521" y="5410"/>
                      <a:pt x="128695" y="5573"/>
                      <a:pt x="127295" y="6567"/>
                    </a:cubicBezTo>
                    <a:lnTo>
                      <a:pt x="124002" y="8849"/>
                    </a:lnTo>
                    <a:lnTo>
                      <a:pt x="120360" y="3870"/>
                    </a:lnTo>
                    <a:cubicBezTo>
                      <a:pt x="119239" y="2300"/>
                      <a:pt x="117552" y="1226"/>
                      <a:pt x="115655" y="874"/>
                    </a:cubicBezTo>
                    <a:cubicBezTo>
                      <a:pt x="112263" y="288"/>
                      <a:pt x="108827" y="-4"/>
                      <a:pt x="105385" y="0"/>
                    </a:cubicBezTo>
                    <a:cubicBezTo>
                      <a:pt x="76019" y="4"/>
                      <a:pt x="50810" y="20899"/>
                      <a:pt x="45359" y="49755"/>
                    </a:cubicBezTo>
                    <a:lnTo>
                      <a:pt x="45229" y="50465"/>
                    </a:lnTo>
                    <a:cubicBezTo>
                      <a:pt x="43646" y="58932"/>
                      <a:pt x="40368" y="66991"/>
                      <a:pt x="35591" y="74159"/>
                    </a:cubicBezTo>
                    <a:lnTo>
                      <a:pt x="52180" y="74159"/>
                    </a:lnTo>
                    <a:lnTo>
                      <a:pt x="52180" y="78251"/>
                    </a:lnTo>
                    <a:cubicBezTo>
                      <a:pt x="52181" y="94063"/>
                      <a:pt x="59367" y="109018"/>
                      <a:pt x="71711" y="118899"/>
                    </a:cubicBezTo>
                    <a:lnTo>
                      <a:pt x="71711" y="126907"/>
                    </a:lnTo>
                    <a:cubicBezTo>
                      <a:pt x="71711" y="128229"/>
                      <a:pt x="70912" y="129420"/>
                      <a:pt x="69689" y="129923"/>
                    </a:cubicBezTo>
                    <a:lnTo>
                      <a:pt x="53713" y="136473"/>
                    </a:lnTo>
                    <a:cubicBezTo>
                      <a:pt x="38676" y="141850"/>
                      <a:pt x="24369" y="147996"/>
                      <a:pt x="12259" y="157898"/>
                    </a:cubicBezTo>
                    <a:cubicBezTo>
                      <a:pt x="4653" y="163852"/>
                      <a:pt x="147" y="172927"/>
                      <a:pt x="0" y="182586"/>
                    </a:cubicBezTo>
                    <a:lnTo>
                      <a:pt x="0" y="239644"/>
                    </a:lnTo>
                    <a:lnTo>
                      <a:pt x="2608" y="241600"/>
                    </a:lnTo>
                    <a:cubicBezTo>
                      <a:pt x="16905" y="252324"/>
                      <a:pt x="54717" y="255780"/>
                      <a:pt x="75969" y="256885"/>
                    </a:cubicBezTo>
                    <a:lnTo>
                      <a:pt x="83641" y="257283"/>
                    </a:lnTo>
                    <a:lnTo>
                      <a:pt x="70951" y="143493"/>
                    </a:lnTo>
                    <a:lnTo>
                      <a:pt x="74638" y="141980"/>
                    </a:lnTo>
                    <a:cubicBezTo>
                      <a:pt x="80764" y="139483"/>
                      <a:pt x="84764" y="133522"/>
                      <a:pt x="84752" y="126907"/>
                    </a:cubicBezTo>
                    <a:lnTo>
                      <a:pt x="84752" y="126581"/>
                    </a:lnTo>
                    <a:cubicBezTo>
                      <a:pt x="97298" y="131704"/>
                      <a:pt x="111352" y="131704"/>
                      <a:pt x="123897" y="126581"/>
                    </a:cubicBezTo>
                    <a:lnTo>
                      <a:pt x="123897" y="126907"/>
                    </a:lnTo>
                    <a:cubicBezTo>
                      <a:pt x="123882" y="133522"/>
                      <a:pt x="127880" y="139487"/>
                      <a:pt x="134005" y="141986"/>
                    </a:cubicBezTo>
                    <a:lnTo>
                      <a:pt x="137692" y="143499"/>
                    </a:lnTo>
                    <a:lnTo>
                      <a:pt x="124999" y="257289"/>
                    </a:lnTo>
                    <a:lnTo>
                      <a:pt x="132668" y="256892"/>
                    </a:lnTo>
                    <a:cubicBezTo>
                      <a:pt x="153936" y="255786"/>
                      <a:pt x="191748" y="252327"/>
                      <a:pt x="206048" y="241607"/>
                    </a:cubicBezTo>
                    <a:lnTo>
                      <a:pt x="208656" y="239650"/>
                    </a:lnTo>
                    <a:close/>
                    <a:moveTo>
                      <a:pt x="65222" y="78251"/>
                    </a:moveTo>
                    <a:lnTo>
                      <a:pt x="65222" y="74159"/>
                    </a:lnTo>
                    <a:lnTo>
                      <a:pt x="87944" y="74159"/>
                    </a:lnTo>
                    <a:cubicBezTo>
                      <a:pt x="121462" y="74159"/>
                      <a:pt x="116904" y="47446"/>
                      <a:pt x="131569" y="43622"/>
                    </a:cubicBezTo>
                    <a:cubicBezTo>
                      <a:pt x="135600" y="42871"/>
                      <a:pt x="139764" y="43407"/>
                      <a:pt x="143473" y="45154"/>
                    </a:cubicBezTo>
                    <a:lnTo>
                      <a:pt x="143473" y="78251"/>
                    </a:lnTo>
                    <a:cubicBezTo>
                      <a:pt x="143473" y="99859"/>
                      <a:pt x="125956" y="117377"/>
                      <a:pt x="104348" y="117377"/>
                    </a:cubicBezTo>
                    <a:cubicBezTo>
                      <a:pt x="82739" y="117377"/>
                      <a:pt x="65222" y="99859"/>
                      <a:pt x="65222" y="78251"/>
                    </a:cubicBezTo>
                    <a:close/>
                    <a:moveTo>
                      <a:pt x="182582" y="198888"/>
                    </a:moveTo>
                    <a:lnTo>
                      <a:pt x="153238" y="198888"/>
                    </a:lnTo>
                    <a:lnTo>
                      <a:pt x="153238" y="192367"/>
                    </a:lnTo>
                    <a:lnTo>
                      <a:pt x="182582" y="192367"/>
                    </a:lnTo>
                    <a:close/>
                  </a:path>
                </a:pathLst>
              </a:custGeom>
              <a:solidFill>
                <a:srgbClr val="000000"/>
              </a:solidFill>
              <a:ln w="3175" cap="flat">
                <a:noFill/>
                <a:prstDash val="solid"/>
                <a:miter/>
              </a:ln>
            </p:spPr>
            <p:txBody>
              <a:bodyPr rtlCol="0" anchor="ctr"/>
              <a:lstStyle/>
              <a:p>
                <a:endParaRPr lang="en-US"/>
              </a:p>
            </p:txBody>
          </p:sp>
        </p:grpSp>
        <p:sp>
          <p:nvSpPr>
            <p:cNvPr id="23" name="Freeform: Shape 22">
              <a:extLst>
                <a:ext uri="{FF2B5EF4-FFF2-40B4-BE49-F238E27FC236}">
                  <a16:creationId xmlns:a16="http://schemas.microsoft.com/office/drawing/2014/main" id="{956E5070-6B0C-4324-BF20-3BD8014DCBEC}"/>
                </a:ext>
              </a:extLst>
            </p:cNvPr>
            <p:cNvSpPr/>
            <p:nvPr/>
          </p:nvSpPr>
          <p:spPr>
            <a:xfrm>
              <a:off x="10792155" y="4291181"/>
              <a:ext cx="202148" cy="257805"/>
            </a:xfrm>
            <a:custGeom>
              <a:avLst/>
              <a:gdLst>
                <a:gd name="connsiteX0" fmla="*/ 202113 w 202148"/>
                <a:gd name="connsiteY0" fmla="*/ 182651 h 257805"/>
                <a:gd name="connsiteX1" fmla="*/ 190049 w 202148"/>
                <a:gd name="connsiteY1" fmla="*/ 158257 h 257805"/>
                <a:gd name="connsiteX2" fmla="*/ 146254 w 202148"/>
                <a:gd name="connsiteY2" fmla="*/ 134856 h 257805"/>
                <a:gd name="connsiteX3" fmla="*/ 166287 w 202148"/>
                <a:gd name="connsiteY3" fmla="*/ 129868 h 257805"/>
                <a:gd name="connsiteX4" fmla="*/ 154344 w 202148"/>
                <a:gd name="connsiteY4" fmla="*/ 107403 h 257805"/>
                <a:gd name="connsiteX5" fmla="*/ 162632 w 202148"/>
                <a:gd name="connsiteY5" fmla="*/ 47737 h 257805"/>
                <a:gd name="connsiteX6" fmla="*/ 149525 w 202148"/>
                <a:gd name="connsiteY6" fmla="*/ 19756 h 257805"/>
                <a:gd name="connsiteX7" fmla="*/ 133170 w 202148"/>
                <a:gd name="connsiteY7" fmla="*/ 19537 h 257805"/>
                <a:gd name="connsiteX8" fmla="*/ 107559 w 202148"/>
                <a:gd name="connsiteY8" fmla="*/ 2224 h 257805"/>
                <a:gd name="connsiteX9" fmla="*/ 59468 w 202148"/>
                <a:gd name="connsiteY9" fmla="*/ 8370 h 257805"/>
                <a:gd name="connsiteX10" fmla="*/ 41095 w 202148"/>
                <a:gd name="connsiteY10" fmla="*/ 54721 h 257805"/>
                <a:gd name="connsiteX11" fmla="*/ 42862 w 202148"/>
                <a:gd name="connsiteY11" fmla="*/ 117739 h 257805"/>
                <a:gd name="connsiteX12" fmla="*/ 35865 w 202148"/>
                <a:gd name="connsiteY12" fmla="*/ 135228 h 257805"/>
                <a:gd name="connsiteX13" fmla="*/ 53902 w 202148"/>
                <a:gd name="connsiteY13" fmla="*/ 135616 h 257805"/>
                <a:gd name="connsiteX14" fmla="*/ 12080 w 202148"/>
                <a:gd name="connsiteY14" fmla="*/ 158257 h 257805"/>
                <a:gd name="connsiteX15" fmla="*/ 0 w 202148"/>
                <a:gd name="connsiteY15" fmla="*/ 182782 h 257805"/>
                <a:gd name="connsiteX16" fmla="*/ 26 w 202148"/>
                <a:gd name="connsiteY16" fmla="*/ 240068 h 257805"/>
                <a:gd name="connsiteX17" fmla="*/ 2928 w 202148"/>
                <a:gd name="connsiteY17" fmla="*/ 242005 h 257805"/>
                <a:gd name="connsiteX18" fmla="*/ 84514 w 202148"/>
                <a:gd name="connsiteY18" fmla="*/ 257456 h 257805"/>
                <a:gd name="connsiteX19" fmla="*/ 92887 w 202148"/>
                <a:gd name="connsiteY19" fmla="*/ 257772 h 257805"/>
                <a:gd name="connsiteX20" fmla="*/ 71508 w 202148"/>
                <a:gd name="connsiteY20" fmla="*/ 158981 h 257805"/>
                <a:gd name="connsiteX21" fmla="*/ 101068 w 202148"/>
                <a:gd name="connsiteY21" fmla="*/ 163219 h 257805"/>
                <a:gd name="connsiteX22" fmla="*/ 130614 w 202148"/>
                <a:gd name="connsiteY22" fmla="*/ 158981 h 257805"/>
                <a:gd name="connsiteX23" fmla="*/ 109212 w 202148"/>
                <a:gd name="connsiteY23" fmla="*/ 257805 h 257805"/>
                <a:gd name="connsiteX24" fmla="*/ 117549 w 202148"/>
                <a:gd name="connsiteY24" fmla="*/ 257547 h 257805"/>
                <a:gd name="connsiteX25" fmla="*/ 199540 w 202148"/>
                <a:gd name="connsiteY25" fmla="*/ 241803 h 257805"/>
                <a:gd name="connsiteX26" fmla="*/ 202148 w 202148"/>
                <a:gd name="connsiteY26" fmla="*/ 239846 h 257805"/>
                <a:gd name="connsiteX27" fmla="*/ 61942 w 202148"/>
                <a:gd name="connsiteY27" fmla="*/ 78447 h 257805"/>
                <a:gd name="connsiteX28" fmla="*/ 61942 w 202148"/>
                <a:gd name="connsiteY28" fmla="*/ 61953 h 257805"/>
                <a:gd name="connsiteX29" fmla="*/ 66683 w 202148"/>
                <a:gd name="connsiteY29" fmla="*/ 61382 h 257805"/>
                <a:gd name="connsiteX30" fmla="*/ 98381 w 202148"/>
                <a:gd name="connsiteY30" fmla="*/ 52465 h 257805"/>
                <a:gd name="connsiteX31" fmla="*/ 125625 w 202148"/>
                <a:gd name="connsiteY31" fmla="*/ 35448 h 257805"/>
                <a:gd name="connsiteX32" fmla="*/ 130084 w 202148"/>
                <a:gd name="connsiteY32" fmla="*/ 35490 h 257805"/>
                <a:gd name="connsiteX33" fmla="*/ 130950 w 202148"/>
                <a:gd name="connsiteY33" fmla="*/ 37215 h 257805"/>
                <a:gd name="connsiteX34" fmla="*/ 136245 w 202148"/>
                <a:gd name="connsiteY34" fmla="*/ 58356 h 257805"/>
                <a:gd name="connsiteX35" fmla="*/ 140196 w 202148"/>
                <a:gd name="connsiteY35" fmla="*/ 64809 h 257805"/>
                <a:gd name="connsiteX36" fmla="*/ 140196 w 202148"/>
                <a:gd name="connsiteY36" fmla="*/ 78447 h 257805"/>
                <a:gd name="connsiteX37" fmla="*/ 101071 w 202148"/>
                <a:gd name="connsiteY37" fmla="*/ 117573 h 257805"/>
                <a:gd name="connsiteX38" fmla="*/ 101071 w 202148"/>
                <a:gd name="connsiteY38" fmla="*/ 117573 h 257805"/>
                <a:gd name="connsiteX39" fmla="*/ 61942 w 202148"/>
                <a:gd name="connsiteY39" fmla="*/ 78447 h 257805"/>
                <a:gd name="connsiteX40" fmla="*/ 101068 w 202148"/>
                <a:gd name="connsiteY40" fmla="*/ 150177 h 257805"/>
                <a:gd name="connsiteX41" fmla="*/ 68541 w 202148"/>
                <a:gd name="connsiteY41" fmla="*/ 143744 h 257805"/>
                <a:gd name="connsiteX42" fmla="*/ 71368 w 202148"/>
                <a:gd name="connsiteY42" fmla="*/ 142584 h 257805"/>
                <a:gd name="connsiteX43" fmla="*/ 81476 w 202148"/>
                <a:gd name="connsiteY43" fmla="*/ 127507 h 257805"/>
                <a:gd name="connsiteX44" fmla="*/ 81476 w 202148"/>
                <a:gd name="connsiteY44" fmla="*/ 126774 h 257805"/>
                <a:gd name="connsiteX45" fmla="*/ 120621 w 202148"/>
                <a:gd name="connsiteY45" fmla="*/ 126774 h 257805"/>
                <a:gd name="connsiteX46" fmla="*/ 120621 w 202148"/>
                <a:gd name="connsiteY46" fmla="*/ 127498 h 257805"/>
                <a:gd name="connsiteX47" fmla="*/ 130728 w 202148"/>
                <a:gd name="connsiteY47" fmla="*/ 142580 h 257805"/>
                <a:gd name="connsiteX48" fmla="*/ 133568 w 202148"/>
                <a:gd name="connsiteY48" fmla="*/ 143748 h 257805"/>
                <a:gd name="connsiteX49" fmla="*/ 101068 w 202148"/>
                <a:gd name="connsiteY49" fmla="*/ 150177 h 25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02148" h="257805">
                  <a:moveTo>
                    <a:pt x="202113" y="182651"/>
                  </a:moveTo>
                  <a:cubicBezTo>
                    <a:pt x="201755" y="173171"/>
                    <a:pt x="197365" y="164295"/>
                    <a:pt x="190049" y="158257"/>
                  </a:cubicBezTo>
                  <a:cubicBezTo>
                    <a:pt x="179827" y="149581"/>
                    <a:pt x="165817" y="142114"/>
                    <a:pt x="146254" y="134856"/>
                  </a:cubicBezTo>
                  <a:cubicBezTo>
                    <a:pt x="153127" y="134109"/>
                    <a:pt x="159866" y="132431"/>
                    <a:pt x="166287" y="129868"/>
                  </a:cubicBezTo>
                  <a:cubicBezTo>
                    <a:pt x="166287" y="129868"/>
                    <a:pt x="158915" y="125457"/>
                    <a:pt x="154344" y="107403"/>
                  </a:cubicBezTo>
                  <a:cubicBezTo>
                    <a:pt x="151445" y="96060"/>
                    <a:pt x="162537" y="67701"/>
                    <a:pt x="162632" y="47737"/>
                  </a:cubicBezTo>
                  <a:cubicBezTo>
                    <a:pt x="162632" y="31761"/>
                    <a:pt x="158093" y="24611"/>
                    <a:pt x="149525" y="19756"/>
                  </a:cubicBezTo>
                  <a:cubicBezTo>
                    <a:pt x="144575" y="16952"/>
                    <a:pt x="133170" y="19537"/>
                    <a:pt x="133170" y="19537"/>
                  </a:cubicBezTo>
                  <a:cubicBezTo>
                    <a:pt x="133170" y="19537"/>
                    <a:pt x="127275" y="8370"/>
                    <a:pt x="107559" y="2224"/>
                  </a:cubicBezTo>
                  <a:cubicBezTo>
                    <a:pt x="91348" y="-2190"/>
                    <a:pt x="74047" y="21"/>
                    <a:pt x="59468" y="8370"/>
                  </a:cubicBezTo>
                  <a:cubicBezTo>
                    <a:pt x="47273" y="16247"/>
                    <a:pt x="41378" y="24911"/>
                    <a:pt x="41095" y="54721"/>
                  </a:cubicBezTo>
                  <a:cubicBezTo>
                    <a:pt x="40844" y="82037"/>
                    <a:pt x="44593" y="106301"/>
                    <a:pt x="42862" y="117739"/>
                  </a:cubicBezTo>
                  <a:cubicBezTo>
                    <a:pt x="42063" y="124071"/>
                    <a:pt x="39653" y="130092"/>
                    <a:pt x="35865" y="135228"/>
                  </a:cubicBezTo>
                  <a:cubicBezTo>
                    <a:pt x="41864" y="135730"/>
                    <a:pt x="47887" y="135860"/>
                    <a:pt x="53902" y="135616"/>
                  </a:cubicBezTo>
                  <a:cubicBezTo>
                    <a:pt x="35386" y="142639"/>
                    <a:pt x="21949" y="149884"/>
                    <a:pt x="12080" y="158257"/>
                  </a:cubicBezTo>
                  <a:cubicBezTo>
                    <a:pt x="4726" y="164324"/>
                    <a:pt x="328" y="173254"/>
                    <a:pt x="0" y="182782"/>
                  </a:cubicBezTo>
                  <a:lnTo>
                    <a:pt x="26" y="240068"/>
                  </a:lnTo>
                  <a:lnTo>
                    <a:pt x="2928" y="242005"/>
                  </a:lnTo>
                  <a:cubicBezTo>
                    <a:pt x="20860" y="253961"/>
                    <a:pt x="65959" y="256794"/>
                    <a:pt x="84514" y="257456"/>
                  </a:cubicBezTo>
                  <a:lnTo>
                    <a:pt x="92887" y="257772"/>
                  </a:lnTo>
                  <a:lnTo>
                    <a:pt x="71508" y="158981"/>
                  </a:lnTo>
                  <a:cubicBezTo>
                    <a:pt x="81088" y="161889"/>
                    <a:pt x="91056" y="163319"/>
                    <a:pt x="101068" y="163219"/>
                  </a:cubicBezTo>
                  <a:cubicBezTo>
                    <a:pt x="111075" y="163318"/>
                    <a:pt x="121038" y="161889"/>
                    <a:pt x="130614" y="158981"/>
                  </a:cubicBezTo>
                  <a:lnTo>
                    <a:pt x="109212" y="257805"/>
                  </a:lnTo>
                  <a:lnTo>
                    <a:pt x="117549" y="257547"/>
                  </a:lnTo>
                  <a:cubicBezTo>
                    <a:pt x="136675" y="256961"/>
                    <a:pt x="182941" y="254254"/>
                    <a:pt x="199540" y="241803"/>
                  </a:cubicBezTo>
                  <a:lnTo>
                    <a:pt x="202148" y="239846"/>
                  </a:lnTo>
                  <a:close/>
                  <a:moveTo>
                    <a:pt x="61942" y="78447"/>
                  </a:moveTo>
                  <a:lnTo>
                    <a:pt x="61942" y="61953"/>
                  </a:lnTo>
                  <a:cubicBezTo>
                    <a:pt x="63532" y="61857"/>
                    <a:pt x="65115" y="61666"/>
                    <a:pt x="66683" y="61382"/>
                  </a:cubicBezTo>
                  <a:cubicBezTo>
                    <a:pt x="77621" y="59941"/>
                    <a:pt x="88296" y="56938"/>
                    <a:pt x="98381" y="52465"/>
                  </a:cubicBezTo>
                  <a:cubicBezTo>
                    <a:pt x="109718" y="46765"/>
                    <a:pt x="116219" y="43968"/>
                    <a:pt x="125625" y="35448"/>
                  </a:cubicBezTo>
                  <a:cubicBezTo>
                    <a:pt x="126868" y="34229"/>
                    <a:pt x="128864" y="34247"/>
                    <a:pt x="130084" y="35490"/>
                  </a:cubicBezTo>
                  <a:cubicBezTo>
                    <a:pt x="130546" y="35960"/>
                    <a:pt x="130849" y="36564"/>
                    <a:pt x="130950" y="37215"/>
                  </a:cubicBezTo>
                  <a:cubicBezTo>
                    <a:pt x="131700" y="42396"/>
                    <a:pt x="133649" y="53805"/>
                    <a:pt x="136245" y="58356"/>
                  </a:cubicBezTo>
                  <a:cubicBezTo>
                    <a:pt x="137415" y="60594"/>
                    <a:pt x="138735" y="62750"/>
                    <a:pt x="140196" y="64809"/>
                  </a:cubicBezTo>
                  <a:lnTo>
                    <a:pt x="140196" y="78447"/>
                  </a:lnTo>
                  <a:cubicBezTo>
                    <a:pt x="140173" y="100046"/>
                    <a:pt x="122670" y="117549"/>
                    <a:pt x="101071" y="117573"/>
                  </a:cubicBezTo>
                  <a:lnTo>
                    <a:pt x="101071" y="117573"/>
                  </a:lnTo>
                  <a:cubicBezTo>
                    <a:pt x="79471" y="117551"/>
                    <a:pt x="61966" y="100047"/>
                    <a:pt x="61942" y="78447"/>
                  </a:cubicBezTo>
                  <a:close/>
                  <a:moveTo>
                    <a:pt x="101068" y="150177"/>
                  </a:moveTo>
                  <a:cubicBezTo>
                    <a:pt x="89880" y="150501"/>
                    <a:pt x="78763" y="148303"/>
                    <a:pt x="68541" y="143744"/>
                  </a:cubicBezTo>
                  <a:lnTo>
                    <a:pt x="71368" y="142584"/>
                  </a:lnTo>
                  <a:cubicBezTo>
                    <a:pt x="77492" y="140084"/>
                    <a:pt x="81490" y="134122"/>
                    <a:pt x="81476" y="127507"/>
                  </a:cubicBezTo>
                  <a:lnTo>
                    <a:pt x="81476" y="126774"/>
                  </a:lnTo>
                  <a:cubicBezTo>
                    <a:pt x="94021" y="131897"/>
                    <a:pt x="108075" y="131897"/>
                    <a:pt x="120621" y="126774"/>
                  </a:cubicBezTo>
                  <a:lnTo>
                    <a:pt x="120621" y="127498"/>
                  </a:lnTo>
                  <a:cubicBezTo>
                    <a:pt x="120604" y="134114"/>
                    <a:pt x="124602" y="140080"/>
                    <a:pt x="130728" y="142580"/>
                  </a:cubicBezTo>
                  <a:lnTo>
                    <a:pt x="133568" y="143748"/>
                  </a:lnTo>
                  <a:cubicBezTo>
                    <a:pt x="123354" y="148301"/>
                    <a:pt x="112246" y="150498"/>
                    <a:pt x="101068" y="150177"/>
                  </a:cubicBezTo>
                  <a:close/>
                </a:path>
              </a:pathLst>
            </a:custGeom>
            <a:solidFill>
              <a:srgbClr val="000000"/>
            </a:solidFill>
            <a:ln w="3175" cap="flat">
              <a:noFill/>
              <a:prstDash val="solid"/>
              <a:miter/>
            </a:ln>
          </p:spPr>
          <p:txBody>
            <a:bodyPr rtlCol="0" anchor="ctr"/>
            <a:lstStyle/>
            <a:p>
              <a:endParaRPr lang="en-US"/>
            </a:p>
          </p:txBody>
        </p:sp>
      </p:grpSp>
      <p:grpSp>
        <p:nvGrpSpPr>
          <p:cNvPr id="73" name="Group 72">
            <a:extLst>
              <a:ext uri="{FF2B5EF4-FFF2-40B4-BE49-F238E27FC236}">
                <a16:creationId xmlns:a16="http://schemas.microsoft.com/office/drawing/2014/main" id="{258DA4AD-F216-4F99-98EB-57AA3F705DF1}"/>
              </a:ext>
            </a:extLst>
          </p:cNvPr>
          <p:cNvGrpSpPr/>
          <p:nvPr/>
        </p:nvGrpSpPr>
        <p:grpSpPr>
          <a:xfrm>
            <a:off x="10793228" y="3576676"/>
            <a:ext cx="475314" cy="270206"/>
            <a:chOff x="10518989" y="4278780"/>
            <a:chExt cx="475314" cy="270206"/>
          </a:xfrm>
        </p:grpSpPr>
        <p:grpSp>
          <p:nvGrpSpPr>
            <p:cNvPr id="74" name="Graphic 60" descr="Office worker male with solid fill">
              <a:extLst>
                <a:ext uri="{FF2B5EF4-FFF2-40B4-BE49-F238E27FC236}">
                  <a16:creationId xmlns:a16="http://schemas.microsoft.com/office/drawing/2014/main" id="{056AA0AF-9704-4791-AD80-7277DA2191BF}"/>
                </a:ext>
              </a:extLst>
            </p:cNvPr>
            <p:cNvGrpSpPr/>
            <p:nvPr/>
          </p:nvGrpSpPr>
          <p:grpSpPr>
            <a:xfrm>
              <a:off x="10518989" y="4278780"/>
              <a:ext cx="208656" cy="257289"/>
              <a:chOff x="10518989" y="4278780"/>
              <a:chExt cx="208656" cy="257289"/>
            </a:xfrm>
            <a:solidFill>
              <a:srgbClr val="000000"/>
            </a:solidFill>
          </p:grpSpPr>
          <p:sp>
            <p:nvSpPr>
              <p:cNvPr id="76" name="Freeform: Shape 75">
                <a:extLst>
                  <a:ext uri="{FF2B5EF4-FFF2-40B4-BE49-F238E27FC236}">
                    <a16:creationId xmlns:a16="http://schemas.microsoft.com/office/drawing/2014/main" id="{858CCAE7-8CCC-4E11-B602-A6B54FA77C8F}"/>
                  </a:ext>
                </a:extLst>
              </p:cNvPr>
              <p:cNvSpPr/>
              <p:nvPr/>
            </p:nvSpPr>
            <p:spPr>
              <a:xfrm>
                <a:off x="10607022" y="4425500"/>
                <a:ext cx="32604" cy="19562"/>
              </a:xfrm>
              <a:custGeom>
                <a:avLst/>
                <a:gdLst>
                  <a:gd name="connsiteX0" fmla="*/ 6325 w 32604"/>
                  <a:gd name="connsiteY0" fmla="*/ 19563 h 19562"/>
                  <a:gd name="connsiteX1" fmla="*/ 26279 w 32604"/>
                  <a:gd name="connsiteY1" fmla="*/ 19563 h 19562"/>
                  <a:gd name="connsiteX2" fmla="*/ 32605 w 32604"/>
                  <a:gd name="connsiteY2" fmla="*/ 0 h 19562"/>
                  <a:gd name="connsiteX3" fmla="*/ 0 w 32604"/>
                  <a:gd name="connsiteY3" fmla="*/ 0 h 19562"/>
                  <a:gd name="connsiteX4" fmla="*/ 6325 w 32604"/>
                  <a:gd name="connsiteY4" fmla="*/ 19563 h 19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04" h="19562">
                    <a:moveTo>
                      <a:pt x="6325" y="19563"/>
                    </a:moveTo>
                    <a:lnTo>
                      <a:pt x="26279" y="19563"/>
                    </a:lnTo>
                    <a:lnTo>
                      <a:pt x="32605" y="0"/>
                    </a:lnTo>
                    <a:lnTo>
                      <a:pt x="0" y="0"/>
                    </a:lnTo>
                    <a:lnTo>
                      <a:pt x="6325" y="19563"/>
                    </a:lnTo>
                    <a:close/>
                  </a:path>
                </a:pathLst>
              </a:custGeom>
              <a:solidFill>
                <a:srgbClr val="000000"/>
              </a:solidFill>
              <a:ln w="317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6838E10E-BCB5-40BD-BC11-74F25DA909B7}"/>
                  </a:ext>
                </a:extLst>
              </p:cNvPr>
              <p:cNvSpPr/>
              <p:nvPr/>
            </p:nvSpPr>
            <p:spPr>
              <a:xfrm>
                <a:off x="10609402" y="4451584"/>
                <a:ext cx="27844" cy="78251"/>
              </a:xfrm>
              <a:custGeom>
                <a:avLst/>
                <a:gdLst>
                  <a:gd name="connsiteX0" fmla="*/ 4434 w 27844"/>
                  <a:gd name="connsiteY0" fmla="*/ 0 h 78251"/>
                  <a:gd name="connsiteX1" fmla="*/ 0 w 27844"/>
                  <a:gd name="connsiteY1" fmla="*/ 64329 h 78251"/>
                  <a:gd name="connsiteX2" fmla="*/ 13922 w 27844"/>
                  <a:gd name="connsiteY2" fmla="*/ 78251 h 78251"/>
                  <a:gd name="connsiteX3" fmla="*/ 27844 w 27844"/>
                  <a:gd name="connsiteY3" fmla="*/ 64329 h 78251"/>
                  <a:gd name="connsiteX4" fmla="*/ 23410 w 27844"/>
                  <a:gd name="connsiteY4" fmla="*/ 0 h 78251"/>
                  <a:gd name="connsiteX5" fmla="*/ 4434 w 27844"/>
                  <a:gd name="connsiteY5" fmla="*/ 0 h 7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44" h="78251">
                    <a:moveTo>
                      <a:pt x="4434" y="0"/>
                    </a:moveTo>
                    <a:lnTo>
                      <a:pt x="0" y="64329"/>
                    </a:lnTo>
                    <a:lnTo>
                      <a:pt x="13922" y="78251"/>
                    </a:lnTo>
                    <a:lnTo>
                      <a:pt x="27844" y="64329"/>
                    </a:lnTo>
                    <a:lnTo>
                      <a:pt x="23410" y="0"/>
                    </a:lnTo>
                    <a:lnTo>
                      <a:pt x="4434" y="0"/>
                    </a:lnTo>
                    <a:close/>
                  </a:path>
                </a:pathLst>
              </a:custGeom>
              <a:solidFill>
                <a:srgbClr val="000000"/>
              </a:solidFill>
              <a:ln w="317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0874434-AC75-454F-B1A3-CC0E29D748B1}"/>
                  </a:ext>
                </a:extLst>
              </p:cNvPr>
              <p:cNvSpPr/>
              <p:nvPr/>
            </p:nvSpPr>
            <p:spPr>
              <a:xfrm>
                <a:off x="10518989" y="4278780"/>
                <a:ext cx="208656" cy="257289"/>
              </a:xfrm>
              <a:custGeom>
                <a:avLst/>
                <a:gdLst>
                  <a:gd name="connsiteX0" fmla="*/ 208650 w 208656"/>
                  <a:gd name="connsiteY0" fmla="*/ 182455 h 257289"/>
                  <a:gd name="connsiteX1" fmla="*/ 196475 w 208656"/>
                  <a:gd name="connsiteY1" fmla="*/ 158002 h 257289"/>
                  <a:gd name="connsiteX2" fmla="*/ 154950 w 208656"/>
                  <a:gd name="connsiteY2" fmla="*/ 136502 h 257289"/>
                  <a:gd name="connsiteX3" fmla="*/ 138957 w 208656"/>
                  <a:gd name="connsiteY3" fmla="*/ 129939 h 257289"/>
                  <a:gd name="connsiteX4" fmla="*/ 136936 w 208656"/>
                  <a:gd name="connsiteY4" fmla="*/ 126923 h 257289"/>
                  <a:gd name="connsiteX5" fmla="*/ 136936 w 208656"/>
                  <a:gd name="connsiteY5" fmla="*/ 118922 h 257289"/>
                  <a:gd name="connsiteX6" fmla="*/ 156453 w 208656"/>
                  <a:gd name="connsiteY6" fmla="*/ 79265 h 257289"/>
                  <a:gd name="connsiteX7" fmla="*/ 164761 w 208656"/>
                  <a:gd name="connsiteY7" fmla="*/ 65014 h 257289"/>
                  <a:gd name="connsiteX8" fmla="*/ 166215 w 208656"/>
                  <a:gd name="connsiteY8" fmla="*/ 55698 h 257289"/>
                  <a:gd name="connsiteX9" fmla="*/ 132075 w 208656"/>
                  <a:gd name="connsiteY9" fmla="*/ 6139 h 257289"/>
                  <a:gd name="connsiteX10" fmla="*/ 127295 w 208656"/>
                  <a:gd name="connsiteY10" fmla="*/ 6567 h 257289"/>
                  <a:gd name="connsiteX11" fmla="*/ 124002 w 208656"/>
                  <a:gd name="connsiteY11" fmla="*/ 8849 h 257289"/>
                  <a:gd name="connsiteX12" fmla="*/ 120360 w 208656"/>
                  <a:gd name="connsiteY12" fmla="*/ 3870 h 257289"/>
                  <a:gd name="connsiteX13" fmla="*/ 115655 w 208656"/>
                  <a:gd name="connsiteY13" fmla="*/ 874 h 257289"/>
                  <a:gd name="connsiteX14" fmla="*/ 105385 w 208656"/>
                  <a:gd name="connsiteY14" fmla="*/ 0 h 257289"/>
                  <a:gd name="connsiteX15" fmla="*/ 45359 w 208656"/>
                  <a:gd name="connsiteY15" fmla="*/ 49755 h 257289"/>
                  <a:gd name="connsiteX16" fmla="*/ 45229 w 208656"/>
                  <a:gd name="connsiteY16" fmla="*/ 50465 h 257289"/>
                  <a:gd name="connsiteX17" fmla="*/ 35591 w 208656"/>
                  <a:gd name="connsiteY17" fmla="*/ 74159 h 257289"/>
                  <a:gd name="connsiteX18" fmla="*/ 52180 w 208656"/>
                  <a:gd name="connsiteY18" fmla="*/ 74159 h 257289"/>
                  <a:gd name="connsiteX19" fmla="*/ 52180 w 208656"/>
                  <a:gd name="connsiteY19" fmla="*/ 78251 h 257289"/>
                  <a:gd name="connsiteX20" fmla="*/ 71711 w 208656"/>
                  <a:gd name="connsiteY20" fmla="*/ 118899 h 257289"/>
                  <a:gd name="connsiteX21" fmla="*/ 71711 w 208656"/>
                  <a:gd name="connsiteY21" fmla="*/ 126907 h 257289"/>
                  <a:gd name="connsiteX22" fmla="*/ 69689 w 208656"/>
                  <a:gd name="connsiteY22" fmla="*/ 129923 h 257289"/>
                  <a:gd name="connsiteX23" fmla="*/ 53713 w 208656"/>
                  <a:gd name="connsiteY23" fmla="*/ 136473 h 257289"/>
                  <a:gd name="connsiteX24" fmla="*/ 12259 w 208656"/>
                  <a:gd name="connsiteY24" fmla="*/ 157898 h 257289"/>
                  <a:gd name="connsiteX25" fmla="*/ 0 w 208656"/>
                  <a:gd name="connsiteY25" fmla="*/ 182586 h 257289"/>
                  <a:gd name="connsiteX26" fmla="*/ 0 w 208656"/>
                  <a:gd name="connsiteY26" fmla="*/ 239644 h 257289"/>
                  <a:gd name="connsiteX27" fmla="*/ 2608 w 208656"/>
                  <a:gd name="connsiteY27" fmla="*/ 241600 h 257289"/>
                  <a:gd name="connsiteX28" fmla="*/ 75969 w 208656"/>
                  <a:gd name="connsiteY28" fmla="*/ 256885 h 257289"/>
                  <a:gd name="connsiteX29" fmla="*/ 83641 w 208656"/>
                  <a:gd name="connsiteY29" fmla="*/ 257283 h 257289"/>
                  <a:gd name="connsiteX30" fmla="*/ 70951 w 208656"/>
                  <a:gd name="connsiteY30" fmla="*/ 143493 h 257289"/>
                  <a:gd name="connsiteX31" fmla="*/ 74638 w 208656"/>
                  <a:gd name="connsiteY31" fmla="*/ 141980 h 257289"/>
                  <a:gd name="connsiteX32" fmla="*/ 84752 w 208656"/>
                  <a:gd name="connsiteY32" fmla="*/ 126907 h 257289"/>
                  <a:gd name="connsiteX33" fmla="*/ 84752 w 208656"/>
                  <a:gd name="connsiteY33" fmla="*/ 126581 h 257289"/>
                  <a:gd name="connsiteX34" fmla="*/ 123897 w 208656"/>
                  <a:gd name="connsiteY34" fmla="*/ 126581 h 257289"/>
                  <a:gd name="connsiteX35" fmla="*/ 123897 w 208656"/>
                  <a:gd name="connsiteY35" fmla="*/ 126907 h 257289"/>
                  <a:gd name="connsiteX36" fmla="*/ 134005 w 208656"/>
                  <a:gd name="connsiteY36" fmla="*/ 141986 h 257289"/>
                  <a:gd name="connsiteX37" fmla="*/ 137692 w 208656"/>
                  <a:gd name="connsiteY37" fmla="*/ 143499 h 257289"/>
                  <a:gd name="connsiteX38" fmla="*/ 124999 w 208656"/>
                  <a:gd name="connsiteY38" fmla="*/ 257289 h 257289"/>
                  <a:gd name="connsiteX39" fmla="*/ 132668 w 208656"/>
                  <a:gd name="connsiteY39" fmla="*/ 256892 h 257289"/>
                  <a:gd name="connsiteX40" fmla="*/ 206048 w 208656"/>
                  <a:gd name="connsiteY40" fmla="*/ 241607 h 257289"/>
                  <a:gd name="connsiteX41" fmla="*/ 208656 w 208656"/>
                  <a:gd name="connsiteY41" fmla="*/ 239650 h 257289"/>
                  <a:gd name="connsiteX42" fmla="*/ 65222 w 208656"/>
                  <a:gd name="connsiteY42" fmla="*/ 78251 h 257289"/>
                  <a:gd name="connsiteX43" fmla="*/ 65222 w 208656"/>
                  <a:gd name="connsiteY43" fmla="*/ 74159 h 257289"/>
                  <a:gd name="connsiteX44" fmla="*/ 87944 w 208656"/>
                  <a:gd name="connsiteY44" fmla="*/ 74159 h 257289"/>
                  <a:gd name="connsiteX45" fmla="*/ 131569 w 208656"/>
                  <a:gd name="connsiteY45" fmla="*/ 43622 h 257289"/>
                  <a:gd name="connsiteX46" fmla="*/ 143473 w 208656"/>
                  <a:gd name="connsiteY46" fmla="*/ 45154 h 257289"/>
                  <a:gd name="connsiteX47" fmla="*/ 143473 w 208656"/>
                  <a:gd name="connsiteY47" fmla="*/ 78251 h 257289"/>
                  <a:gd name="connsiteX48" fmla="*/ 104348 w 208656"/>
                  <a:gd name="connsiteY48" fmla="*/ 117377 h 257289"/>
                  <a:gd name="connsiteX49" fmla="*/ 65222 w 208656"/>
                  <a:gd name="connsiteY49" fmla="*/ 78251 h 257289"/>
                  <a:gd name="connsiteX50" fmla="*/ 182582 w 208656"/>
                  <a:gd name="connsiteY50" fmla="*/ 198888 h 257289"/>
                  <a:gd name="connsiteX51" fmla="*/ 153238 w 208656"/>
                  <a:gd name="connsiteY51" fmla="*/ 198888 h 257289"/>
                  <a:gd name="connsiteX52" fmla="*/ 153238 w 208656"/>
                  <a:gd name="connsiteY52" fmla="*/ 192367 h 257289"/>
                  <a:gd name="connsiteX53" fmla="*/ 182582 w 208656"/>
                  <a:gd name="connsiteY53" fmla="*/ 192367 h 25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08656" h="257289">
                    <a:moveTo>
                      <a:pt x="208650" y="182455"/>
                    </a:moveTo>
                    <a:cubicBezTo>
                      <a:pt x="208467" y="172890"/>
                      <a:pt x="203997" y="163913"/>
                      <a:pt x="196475" y="158002"/>
                    </a:cubicBezTo>
                    <a:cubicBezTo>
                      <a:pt x="184294" y="148031"/>
                      <a:pt x="169977" y="141876"/>
                      <a:pt x="154950" y="136502"/>
                    </a:cubicBezTo>
                    <a:lnTo>
                      <a:pt x="138957" y="129939"/>
                    </a:lnTo>
                    <a:cubicBezTo>
                      <a:pt x="137734" y="129437"/>
                      <a:pt x="136936" y="128245"/>
                      <a:pt x="136936" y="126923"/>
                    </a:cubicBezTo>
                    <a:lnTo>
                      <a:pt x="136936" y="118922"/>
                    </a:lnTo>
                    <a:cubicBezTo>
                      <a:pt x="149010" y="109259"/>
                      <a:pt x="156162" y="94727"/>
                      <a:pt x="156453" y="79265"/>
                    </a:cubicBezTo>
                    <a:lnTo>
                      <a:pt x="164761" y="65014"/>
                    </a:lnTo>
                    <a:cubicBezTo>
                      <a:pt x="166005" y="62076"/>
                      <a:pt x="166504" y="58876"/>
                      <a:pt x="166215" y="55698"/>
                    </a:cubicBezTo>
                    <a:cubicBezTo>
                      <a:pt x="164325" y="34331"/>
                      <a:pt x="151366" y="15519"/>
                      <a:pt x="132075" y="6139"/>
                    </a:cubicBezTo>
                    <a:cubicBezTo>
                      <a:pt x="130521" y="5410"/>
                      <a:pt x="128695" y="5573"/>
                      <a:pt x="127295" y="6567"/>
                    </a:cubicBezTo>
                    <a:lnTo>
                      <a:pt x="124002" y="8849"/>
                    </a:lnTo>
                    <a:lnTo>
                      <a:pt x="120360" y="3870"/>
                    </a:lnTo>
                    <a:cubicBezTo>
                      <a:pt x="119239" y="2300"/>
                      <a:pt x="117552" y="1226"/>
                      <a:pt x="115655" y="874"/>
                    </a:cubicBezTo>
                    <a:cubicBezTo>
                      <a:pt x="112263" y="288"/>
                      <a:pt x="108827" y="-4"/>
                      <a:pt x="105385" y="0"/>
                    </a:cubicBezTo>
                    <a:cubicBezTo>
                      <a:pt x="76019" y="4"/>
                      <a:pt x="50810" y="20899"/>
                      <a:pt x="45359" y="49755"/>
                    </a:cubicBezTo>
                    <a:lnTo>
                      <a:pt x="45229" y="50465"/>
                    </a:lnTo>
                    <a:cubicBezTo>
                      <a:pt x="43646" y="58932"/>
                      <a:pt x="40368" y="66991"/>
                      <a:pt x="35591" y="74159"/>
                    </a:cubicBezTo>
                    <a:lnTo>
                      <a:pt x="52180" y="74159"/>
                    </a:lnTo>
                    <a:lnTo>
                      <a:pt x="52180" y="78251"/>
                    </a:lnTo>
                    <a:cubicBezTo>
                      <a:pt x="52181" y="94063"/>
                      <a:pt x="59367" y="109018"/>
                      <a:pt x="71711" y="118899"/>
                    </a:cubicBezTo>
                    <a:lnTo>
                      <a:pt x="71711" y="126907"/>
                    </a:lnTo>
                    <a:cubicBezTo>
                      <a:pt x="71711" y="128229"/>
                      <a:pt x="70912" y="129420"/>
                      <a:pt x="69689" y="129923"/>
                    </a:cubicBezTo>
                    <a:lnTo>
                      <a:pt x="53713" y="136473"/>
                    </a:lnTo>
                    <a:cubicBezTo>
                      <a:pt x="38676" y="141850"/>
                      <a:pt x="24369" y="147996"/>
                      <a:pt x="12259" y="157898"/>
                    </a:cubicBezTo>
                    <a:cubicBezTo>
                      <a:pt x="4653" y="163852"/>
                      <a:pt x="147" y="172927"/>
                      <a:pt x="0" y="182586"/>
                    </a:cubicBezTo>
                    <a:lnTo>
                      <a:pt x="0" y="239644"/>
                    </a:lnTo>
                    <a:lnTo>
                      <a:pt x="2608" y="241600"/>
                    </a:lnTo>
                    <a:cubicBezTo>
                      <a:pt x="16905" y="252324"/>
                      <a:pt x="54717" y="255780"/>
                      <a:pt x="75969" y="256885"/>
                    </a:cubicBezTo>
                    <a:lnTo>
                      <a:pt x="83641" y="257283"/>
                    </a:lnTo>
                    <a:lnTo>
                      <a:pt x="70951" y="143493"/>
                    </a:lnTo>
                    <a:lnTo>
                      <a:pt x="74638" y="141980"/>
                    </a:lnTo>
                    <a:cubicBezTo>
                      <a:pt x="80764" y="139483"/>
                      <a:pt x="84764" y="133522"/>
                      <a:pt x="84752" y="126907"/>
                    </a:cubicBezTo>
                    <a:lnTo>
                      <a:pt x="84752" y="126581"/>
                    </a:lnTo>
                    <a:cubicBezTo>
                      <a:pt x="97298" y="131704"/>
                      <a:pt x="111352" y="131704"/>
                      <a:pt x="123897" y="126581"/>
                    </a:cubicBezTo>
                    <a:lnTo>
                      <a:pt x="123897" y="126907"/>
                    </a:lnTo>
                    <a:cubicBezTo>
                      <a:pt x="123882" y="133522"/>
                      <a:pt x="127880" y="139487"/>
                      <a:pt x="134005" y="141986"/>
                    </a:cubicBezTo>
                    <a:lnTo>
                      <a:pt x="137692" y="143499"/>
                    </a:lnTo>
                    <a:lnTo>
                      <a:pt x="124999" y="257289"/>
                    </a:lnTo>
                    <a:lnTo>
                      <a:pt x="132668" y="256892"/>
                    </a:lnTo>
                    <a:cubicBezTo>
                      <a:pt x="153936" y="255786"/>
                      <a:pt x="191748" y="252327"/>
                      <a:pt x="206048" y="241607"/>
                    </a:cubicBezTo>
                    <a:lnTo>
                      <a:pt x="208656" y="239650"/>
                    </a:lnTo>
                    <a:close/>
                    <a:moveTo>
                      <a:pt x="65222" y="78251"/>
                    </a:moveTo>
                    <a:lnTo>
                      <a:pt x="65222" y="74159"/>
                    </a:lnTo>
                    <a:lnTo>
                      <a:pt x="87944" y="74159"/>
                    </a:lnTo>
                    <a:cubicBezTo>
                      <a:pt x="121462" y="74159"/>
                      <a:pt x="116904" y="47446"/>
                      <a:pt x="131569" y="43622"/>
                    </a:cubicBezTo>
                    <a:cubicBezTo>
                      <a:pt x="135600" y="42871"/>
                      <a:pt x="139764" y="43407"/>
                      <a:pt x="143473" y="45154"/>
                    </a:cubicBezTo>
                    <a:lnTo>
                      <a:pt x="143473" y="78251"/>
                    </a:lnTo>
                    <a:cubicBezTo>
                      <a:pt x="143473" y="99859"/>
                      <a:pt x="125956" y="117377"/>
                      <a:pt x="104348" y="117377"/>
                    </a:cubicBezTo>
                    <a:cubicBezTo>
                      <a:pt x="82739" y="117377"/>
                      <a:pt x="65222" y="99859"/>
                      <a:pt x="65222" y="78251"/>
                    </a:cubicBezTo>
                    <a:close/>
                    <a:moveTo>
                      <a:pt x="182582" y="198888"/>
                    </a:moveTo>
                    <a:lnTo>
                      <a:pt x="153238" y="198888"/>
                    </a:lnTo>
                    <a:lnTo>
                      <a:pt x="153238" y="192367"/>
                    </a:lnTo>
                    <a:lnTo>
                      <a:pt x="182582" y="192367"/>
                    </a:lnTo>
                    <a:close/>
                  </a:path>
                </a:pathLst>
              </a:custGeom>
              <a:solidFill>
                <a:srgbClr val="000000"/>
              </a:solidFill>
              <a:ln w="3175" cap="flat">
                <a:noFill/>
                <a:prstDash val="solid"/>
                <a:miter/>
              </a:ln>
            </p:spPr>
            <p:txBody>
              <a:bodyPr rtlCol="0" anchor="ctr"/>
              <a:lstStyle/>
              <a:p>
                <a:endParaRPr lang="en-US"/>
              </a:p>
            </p:txBody>
          </p:sp>
        </p:grpSp>
        <p:sp>
          <p:nvSpPr>
            <p:cNvPr id="75" name="Freeform: Shape 74">
              <a:extLst>
                <a:ext uri="{FF2B5EF4-FFF2-40B4-BE49-F238E27FC236}">
                  <a16:creationId xmlns:a16="http://schemas.microsoft.com/office/drawing/2014/main" id="{E2F19C16-499F-4B8B-AEBB-4D43767E5455}"/>
                </a:ext>
              </a:extLst>
            </p:cNvPr>
            <p:cNvSpPr/>
            <p:nvPr/>
          </p:nvSpPr>
          <p:spPr>
            <a:xfrm>
              <a:off x="10792155" y="4291181"/>
              <a:ext cx="202148" cy="257805"/>
            </a:xfrm>
            <a:custGeom>
              <a:avLst/>
              <a:gdLst>
                <a:gd name="connsiteX0" fmla="*/ 202113 w 202148"/>
                <a:gd name="connsiteY0" fmla="*/ 182651 h 257805"/>
                <a:gd name="connsiteX1" fmla="*/ 190049 w 202148"/>
                <a:gd name="connsiteY1" fmla="*/ 158257 h 257805"/>
                <a:gd name="connsiteX2" fmla="*/ 146254 w 202148"/>
                <a:gd name="connsiteY2" fmla="*/ 134856 h 257805"/>
                <a:gd name="connsiteX3" fmla="*/ 166287 w 202148"/>
                <a:gd name="connsiteY3" fmla="*/ 129868 h 257805"/>
                <a:gd name="connsiteX4" fmla="*/ 154344 w 202148"/>
                <a:gd name="connsiteY4" fmla="*/ 107403 h 257805"/>
                <a:gd name="connsiteX5" fmla="*/ 162632 w 202148"/>
                <a:gd name="connsiteY5" fmla="*/ 47737 h 257805"/>
                <a:gd name="connsiteX6" fmla="*/ 149525 w 202148"/>
                <a:gd name="connsiteY6" fmla="*/ 19756 h 257805"/>
                <a:gd name="connsiteX7" fmla="*/ 133170 w 202148"/>
                <a:gd name="connsiteY7" fmla="*/ 19537 h 257805"/>
                <a:gd name="connsiteX8" fmla="*/ 107559 w 202148"/>
                <a:gd name="connsiteY8" fmla="*/ 2224 h 257805"/>
                <a:gd name="connsiteX9" fmla="*/ 59468 w 202148"/>
                <a:gd name="connsiteY9" fmla="*/ 8370 h 257805"/>
                <a:gd name="connsiteX10" fmla="*/ 41095 w 202148"/>
                <a:gd name="connsiteY10" fmla="*/ 54721 h 257805"/>
                <a:gd name="connsiteX11" fmla="*/ 42862 w 202148"/>
                <a:gd name="connsiteY11" fmla="*/ 117739 h 257805"/>
                <a:gd name="connsiteX12" fmla="*/ 35865 w 202148"/>
                <a:gd name="connsiteY12" fmla="*/ 135228 h 257805"/>
                <a:gd name="connsiteX13" fmla="*/ 53902 w 202148"/>
                <a:gd name="connsiteY13" fmla="*/ 135616 h 257805"/>
                <a:gd name="connsiteX14" fmla="*/ 12080 w 202148"/>
                <a:gd name="connsiteY14" fmla="*/ 158257 h 257805"/>
                <a:gd name="connsiteX15" fmla="*/ 0 w 202148"/>
                <a:gd name="connsiteY15" fmla="*/ 182782 h 257805"/>
                <a:gd name="connsiteX16" fmla="*/ 26 w 202148"/>
                <a:gd name="connsiteY16" fmla="*/ 240068 h 257805"/>
                <a:gd name="connsiteX17" fmla="*/ 2928 w 202148"/>
                <a:gd name="connsiteY17" fmla="*/ 242005 h 257805"/>
                <a:gd name="connsiteX18" fmla="*/ 84514 w 202148"/>
                <a:gd name="connsiteY18" fmla="*/ 257456 h 257805"/>
                <a:gd name="connsiteX19" fmla="*/ 92887 w 202148"/>
                <a:gd name="connsiteY19" fmla="*/ 257772 h 257805"/>
                <a:gd name="connsiteX20" fmla="*/ 71508 w 202148"/>
                <a:gd name="connsiteY20" fmla="*/ 158981 h 257805"/>
                <a:gd name="connsiteX21" fmla="*/ 101068 w 202148"/>
                <a:gd name="connsiteY21" fmla="*/ 163219 h 257805"/>
                <a:gd name="connsiteX22" fmla="*/ 130614 w 202148"/>
                <a:gd name="connsiteY22" fmla="*/ 158981 h 257805"/>
                <a:gd name="connsiteX23" fmla="*/ 109212 w 202148"/>
                <a:gd name="connsiteY23" fmla="*/ 257805 h 257805"/>
                <a:gd name="connsiteX24" fmla="*/ 117549 w 202148"/>
                <a:gd name="connsiteY24" fmla="*/ 257547 h 257805"/>
                <a:gd name="connsiteX25" fmla="*/ 199540 w 202148"/>
                <a:gd name="connsiteY25" fmla="*/ 241803 h 257805"/>
                <a:gd name="connsiteX26" fmla="*/ 202148 w 202148"/>
                <a:gd name="connsiteY26" fmla="*/ 239846 h 257805"/>
                <a:gd name="connsiteX27" fmla="*/ 61942 w 202148"/>
                <a:gd name="connsiteY27" fmla="*/ 78447 h 257805"/>
                <a:gd name="connsiteX28" fmla="*/ 61942 w 202148"/>
                <a:gd name="connsiteY28" fmla="*/ 61953 h 257805"/>
                <a:gd name="connsiteX29" fmla="*/ 66683 w 202148"/>
                <a:gd name="connsiteY29" fmla="*/ 61382 h 257805"/>
                <a:gd name="connsiteX30" fmla="*/ 98381 w 202148"/>
                <a:gd name="connsiteY30" fmla="*/ 52465 h 257805"/>
                <a:gd name="connsiteX31" fmla="*/ 125625 w 202148"/>
                <a:gd name="connsiteY31" fmla="*/ 35448 h 257805"/>
                <a:gd name="connsiteX32" fmla="*/ 130084 w 202148"/>
                <a:gd name="connsiteY32" fmla="*/ 35490 h 257805"/>
                <a:gd name="connsiteX33" fmla="*/ 130950 w 202148"/>
                <a:gd name="connsiteY33" fmla="*/ 37215 h 257805"/>
                <a:gd name="connsiteX34" fmla="*/ 136245 w 202148"/>
                <a:gd name="connsiteY34" fmla="*/ 58356 h 257805"/>
                <a:gd name="connsiteX35" fmla="*/ 140196 w 202148"/>
                <a:gd name="connsiteY35" fmla="*/ 64809 h 257805"/>
                <a:gd name="connsiteX36" fmla="*/ 140196 w 202148"/>
                <a:gd name="connsiteY36" fmla="*/ 78447 h 257805"/>
                <a:gd name="connsiteX37" fmla="*/ 101071 w 202148"/>
                <a:gd name="connsiteY37" fmla="*/ 117573 h 257805"/>
                <a:gd name="connsiteX38" fmla="*/ 101071 w 202148"/>
                <a:gd name="connsiteY38" fmla="*/ 117573 h 257805"/>
                <a:gd name="connsiteX39" fmla="*/ 61942 w 202148"/>
                <a:gd name="connsiteY39" fmla="*/ 78447 h 257805"/>
                <a:gd name="connsiteX40" fmla="*/ 101068 w 202148"/>
                <a:gd name="connsiteY40" fmla="*/ 150177 h 257805"/>
                <a:gd name="connsiteX41" fmla="*/ 68541 w 202148"/>
                <a:gd name="connsiteY41" fmla="*/ 143744 h 257805"/>
                <a:gd name="connsiteX42" fmla="*/ 71368 w 202148"/>
                <a:gd name="connsiteY42" fmla="*/ 142584 h 257805"/>
                <a:gd name="connsiteX43" fmla="*/ 81476 w 202148"/>
                <a:gd name="connsiteY43" fmla="*/ 127507 h 257805"/>
                <a:gd name="connsiteX44" fmla="*/ 81476 w 202148"/>
                <a:gd name="connsiteY44" fmla="*/ 126774 h 257805"/>
                <a:gd name="connsiteX45" fmla="*/ 120621 w 202148"/>
                <a:gd name="connsiteY45" fmla="*/ 126774 h 257805"/>
                <a:gd name="connsiteX46" fmla="*/ 120621 w 202148"/>
                <a:gd name="connsiteY46" fmla="*/ 127498 h 257805"/>
                <a:gd name="connsiteX47" fmla="*/ 130728 w 202148"/>
                <a:gd name="connsiteY47" fmla="*/ 142580 h 257805"/>
                <a:gd name="connsiteX48" fmla="*/ 133568 w 202148"/>
                <a:gd name="connsiteY48" fmla="*/ 143748 h 257805"/>
                <a:gd name="connsiteX49" fmla="*/ 101068 w 202148"/>
                <a:gd name="connsiteY49" fmla="*/ 150177 h 25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02148" h="257805">
                  <a:moveTo>
                    <a:pt x="202113" y="182651"/>
                  </a:moveTo>
                  <a:cubicBezTo>
                    <a:pt x="201755" y="173171"/>
                    <a:pt x="197365" y="164295"/>
                    <a:pt x="190049" y="158257"/>
                  </a:cubicBezTo>
                  <a:cubicBezTo>
                    <a:pt x="179827" y="149581"/>
                    <a:pt x="165817" y="142114"/>
                    <a:pt x="146254" y="134856"/>
                  </a:cubicBezTo>
                  <a:cubicBezTo>
                    <a:pt x="153127" y="134109"/>
                    <a:pt x="159866" y="132431"/>
                    <a:pt x="166287" y="129868"/>
                  </a:cubicBezTo>
                  <a:cubicBezTo>
                    <a:pt x="166287" y="129868"/>
                    <a:pt x="158915" y="125457"/>
                    <a:pt x="154344" y="107403"/>
                  </a:cubicBezTo>
                  <a:cubicBezTo>
                    <a:pt x="151445" y="96060"/>
                    <a:pt x="162537" y="67701"/>
                    <a:pt x="162632" y="47737"/>
                  </a:cubicBezTo>
                  <a:cubicBezTo>
                    <a:pt x="162632" y="31761"/>
                    <a:pt x="158093" y="24611"/>
                    <a:pt x="149525" y="19756"/>
                  </a:cubicBezTo>
                  <a:cubicBezTo>
                    <a:pt x="144575" y="16952"/>
                    <a:pt x="133170" y="19537"/>
                    <a:pt x="133170" y="19537"/>
                  </a:cubicBezTo>
                  <a:cubicBezTo>
                    <a:pt x="133170" y="19537"/>
                    <a:pt x="127275" y="8370"/>
                    <a:pt x="107559" y="2224"/>
                  </a:cubicBezTo>
                  <a:cubicBezTo>
                    <a:pt x="91348" y="-2190"/>
                    <a:pt x="74047" y="21"/>
                    <a:pt x="59468" y="8370"/>
                  </a:cubicBezTo>
                  <a:cubicBezTo>
                    <a:pt x="47273" y="16247"/>
                    <a:pt x="41378" y="24911"/>
                    <a:pt x="41095" y="54721"/>
                  </a:cubicBezTo>
                  <a:cubicBezTo>
                    <a:pt x="40844" y="82037"/>
                    <a:pt x="44593" y="106301"/>
                    <a:pt x="42862" y="117739"/>
                  </a:cubicBezTo>
                  <a:cubicBezTo>
                    <a:pt x="42063" y="124071"/>
                    <a:pt x="39653" y="130092"/>
                    <a:pt x="35865" y="135228"/>
                  </a:cubicBezTo>
                  <a:cubicBezTo>
                    <a:pt x="41864" y="135730"/>
                    <a:pt x="47887" y="135860"/>
                    <a:pt x="53902" y="135616"/>
                  </a:cubicBezTo>
                  <a:cubicBezTo>
                    <a:pt x="35386" y="142639"/>
                    <a:pt x="21949" y="149884"/>
                    <a:pt x="12080" y="158257"/>
                  </a:cubicBezTo>
                  <a:cubicBezTo>
                    <a:pt x="4726" y="164324"/>
                    <a:pt x="328" y="173254"/>
                    <a:pt x="0" y="182782"/>
                  </a:cubicBezTo>
                  <a:lnTo>
                    <a:pt x="26" y="240068"/>
                  </a:lnTo>
                  <a:lnTo>
                    <a:pt x="2928" y="242005"/>
                  </a:lnTo>
                  <a:cubicBezTo>
                    <a:pt x="20860" y="253961"/>
                    <a:pt x="65959" y="256794"/>
                    <a:pt x="84514" y="257456"/>
                  </a:cubicBezTo>
                  <a:lnTo>
                    <a:pt x="92887" y="257772"/>
                  </a:lnTo>
                  <a:lnTo>
                    <a:pt x="71508" y="158981"/>
                  </a:lnTo>
                  <a:cubicBezTo>
                    <a:pt x="81088" y="161889"/>
                    <a:pt x="91056" y="163319"/>
                    <a:pt x="101068" y="163219"/>
                  </a:cubicBezTo>
                  <a:cubicBezTo>
                    <a:pt x="111075" y="163318"/>
                    <a:pt x="121038" y="161889"/>
                    <a:pt x="130614" y="158981"/>
                  </a:cubicBezTo>
                  <a:lnTo>
                    <a:pt x="109212" y="257805"/>
                  </a:lnTo>
                  <a:lnTo>
                    <a:pt x="117549" y="257547"/>
                  </a:lnTo>
                  <a:cubicBezTo>
                    <a:pt x="136675" y="256961"/>
                    <a:pt x="182941" y="254254"/>
                    <a:pt x="199540" y="241803"/>
                  </a:cubicBezTo>
                  <a:lnTo>
                    <a:pt x="202148" y="239846"/>
                  </a:lnTo>
                  <a:close/>
                  <a:moveTo>
                    <a:pt x="61942" y="78447"/>
                  </a:moveTo>
                  <a:lnTo>
                    <a:pt x="61942" y="61953"/>
                  </a:lnTo>
                  <a:cubicBezTo>
                    <a:pt x="63532" y="61857"/>
                    <a:pt x="65115" y="61666"/>
                    <a:pt x="66683" y="61382"/>
                  </a:cubicBezTo>
                  <a:cubicBezTo>
                    <a:pt x="77621" y="59941"/>
                    <a:pt x="88296" y="56938"/>
                    <a:pt x="98381" y="52465"/>
                  </a:cubicBezTo>
                  <a:cubicBezTo>
                    <a:pt x="109718" y="46765"/>
                    <a:pt x="116219" y="43968"/>
                    <a:pt x="125625" y="35448"/>
                  </a:cubicBezTo>
                  <a:cubicBezTo>
                    <a:pt x="126868" y="34229"/>
                    <a:pt x="128864" y="34247"/>
                    <a:pt x="130084" y="35490"/>
                  </a:cubicBezTo>
                  <a:cubicBezTo>
                    <a:pt x="130546" y="35960"/>
                    <a:pt x="130849" y="36564"/>
                    <a:pt x="130950" y="37215"/>
                  </a:cubicBezTo>
                  <a:cubicBezTo>
                    <a:pt x="131700" y="42396"/>
                    <a:pt x="133649" y="53805"/>
                    <a:pt x="136245" y="58356"/>
                  </a:cubicBezTo>
                  <a:cubicBezTo>
                    <a:pt x="137415" y="60594"/>
                    <a:pt x="138735" y="62750"/>
                    <a:pt x="140196" y="64809"/>
                  </a:cubicBezTo>
                  <a:lnTo>
                    <a:pt x="140196" y="78447"/>
                  </a:lnTo>
                  <a:cubicBezTo>
                    <a:pt x="140173" y="100046"/>
                    <a:pt x="122670" y="117549"/>
                    <a:pt x="101071" y="117573"/>
                  </a:cubicBezTo>
                  <a:lnTo>
                    <a:pt x="101071" y="117573"/>
                  </a:lnTo>
                  <a:cubicBezTo>
                    <a:pt x="79471" y="117551"/>
                    <a:pt x="61966" y="100047"/>
                    <a:pt x="61942" y="78447"/>
                  </a:cubicBezTo>
                  <a:close/>
                  <a:moveTo>
                    <a:pt x="101068" y="150177"/>
                  </a:moveTo>
                  <a:cubicBezTo>
                    <a:pt x="89880" y="150501"/>
                    <a:pt x="78763" y="148303"/>
                    <a:pt x="68541" y="143744"/>
                  </a:cubicBezTo>
                  <a:lnTo>
                    <a:pt x="71368" y="142584"/>
                  </a:lnTo>
                  <a:cubicBezTo>
                    <a:pt x="77492" y="140084"/>
                    <a:pt x="81490" y="134122"/>
                    <a:pt x="81476" y="127507"/>
                  </a:cubicBezTo>
                  <a:lnTo>
                    <a:pt x="81476" y="126774"/>
                  </a:lnTo>
                  <a:cubicBezTo>
                    <a:pt x="94021" y="131897"/>
                    <a:pt x="108075" y="131897"/>
                    <a:pt x="120621" y="126774"/>
                  </a:cubicBezTo>
                  <a:lnTo>
                    <a:pt x="120621" y="127498"/>
                  </a:lnTo>
                  <a:cubicBezTo>
                    <a:pt x="120604" y="134114"/>
                    <a:pt x="124602" y="140080"/>
                    <a:pt x="130728" y="142580"/>
                  </a:cubicBezTo>
                  <a:lnTo>
                    <a:pt x="133568" y="143748"/>
                  </a:lnTo>
                  <a:cubicBezTo>
                    <a:pt x="123354" y="148301"/>
                    <a:pt x="112246" y="150498"/>
                    <a:pt x="101068" y="150177"/>
                  </a:cubicBezTo>
                  <a:close/>
                </a:path>
              </a:pathLst>
            </a:custGeom>
            <a:solidFill>
              <a:srgbClr val="000000"/>
            </a:solidFill>
            <a:ln w="3175" cap="flat">
              <a:noFill/>
              <a:prstDash val="solid"/>
              <a:miter/>
            </a:ln>
          </p:spPr>
          <p:txBody>
            <a:bodyPr rtlCol="0" anchor="ctr"/>
            <a:lstStyle/>
            <a:p>
              <a:endParaRPr lang="en-US"/>
            </a:p>
          </p:txBody>
        </p:sp>
      </p:grpSp>
      <p:sp>
        <p:nvSpPr>
          <p:cNvPr id="79" name="Arrow: Right 78">
            <a:extLst>
              <a:ext uri="{FF2B5EF4-FFF2-40B4-BE49-F238E27FC236}">
                <a16:creationId xmlns:a16="http://schemas.microsoft.com/office/drawing/2014/main" id="{DE5A5751-B82B-4960-BC3D-C83C9DDADD07}"/>
              </a:ext>
            </a:extLst>
          </p:cNvPr>
          <p:cNvSpPr/>
          <p:nvPr/>
        </p:nvSpPr>
        <p:spPr>
          <a:xfrm rot="18846294">
            <a:off x="9879457" y="3177143"/>
            <a:ext cx="967187" cy="284086"/>
          </a:xfrm>
          <a:prstGeom prst="rightArrow">
            <a:avLst/>
          </a:prstGeom>
          <a:solidFill>
            <a:srgbClr val="F5B7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5B700"/>
              </a:solidFill>
            </a:endParaRPr>
          </a:p>
        </p:txBody>
      </p:sp>
      <p:sp>
        <p:nvSpPr>
          <p:cNvPr id="80" name="Arrow: Right 79">
            <a:extLst>
              <a:ext uri="{FF2B5EF4-FFF2-40B4-BE49-F238E27FC236}">
                <a16:creationId xmlns:a16="http://schemas.microsoft.com/office/drawing/2014/main" id="{1474A6E1-FE30-4745-BE56-CD90181E1B0A}"/>
              </a:ext>
            </a:extLst>
          </p:cNvPr>
          <p:cNvSpPr/>
          <p:nvPr/>
        </p:nvSpPr>
        <p:spPr>
          <a:xfrm rot="2167516">
            <a:off x="9861753" y="4365730"/>
            <a:ext cx="990239" cy="284086"/>
          </a:xfrm>
          <a:prstGeom prst="rightArrow">
            <a:avLst/>
          </a:prstGeom>
          <a:solidFill>
            <a:srgbClr val="F5B7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5B700"/>
              </a:solidFill>
            </a:endParaRPr>
          </a:p>
        </p:txBody>
      </p:sp>
      <p:sp>
        <p:nvSpPr>
          <p:cNvPr id="81" name="Arrow: Right 80">
            <a:extLst>
              <a:ext uri="{FF2B5EF4-FFF2-40B4-BE49-F238E27FC236}">
                <a16:creationId xmlns:a16="http://schemas.microsoft.com/office/drawing/2014/main" id="{8708FB85-1F1C-4060-9AFA-BD744E2A6145}"/>
              </a:ext>
            </a:extLst>
          </p:cNvPr>
          <p:cNvSpPr/>
          <p:nvPr/>
        </p:nvSpPr>
        <p:spPr>
          <a:xfrm>
            <a:off x="9977392" y="3790692"/>
            <a:ext cx="751325" cy="284086"/>
          </a:xfrm>
          <a:prstGeom prst="rightArrow">
            <a:avLst/>
          </a:prstGeom>
          <a:solidFill>
            <a:srgbClr val="F5B7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5B700"/>
              </a:solidFill>
            </a:endParaRPr>
          </a:p>
        </p:txBody>
      </p:sp>
      <p:sp>
        <p:nvSpPr>
          <p:cNvPr id="31" name="Rectangle 30">
            <a:extLst>
              <a:ext uri="{FF2B5EF4-FFF2-40B4-BE49-F238E27FC236}">
                <a16:creationId xmlns:a16="http://schemas.microsoft.com/office/drawing/2014/main" id="{A158BA01-9AA3-4276-A6D5-16EA7F649D20}"/>
              </a:ext>
            </a:extLst>
          </p:cNvPr>
          <p:cNvSpPr/>
          <p:nvPr/>
        </p:nvSpPr>
        <p:spPr bwMode="gray">
          <a:xfrm>
            <a:off x="10714753" y="1887644"/>
            <a:ext cx="1040150" cy="3343315"/>
          </a:xfrm>
          <a:prstGeom prst="rect">
            <a:avLst/>
          </a:prstGeom>
          <a:solidFill>
            <a:srgbClr val="92D050">
              <a:alpha val="20000"/>
            </a:srgbClr>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32" name="TextBox 31">
            <a:extLst>
              <a:ext uri="{FF2B5EF4-FFF2-40B4-BE49-F238E27FC236}">
                <a16:creationId xmlns:a16="http://schemas.microsoft.com/office/drawing/2014/main" id="{DE853F70-1C28-4782-B2AE-57BE4618F43D}"/>
              </a:ext>
            </a:extLst>
          </p:cNvPr>
          <p:cNvSpPr txBox="1"/>
          <p:nvPr/>
        </p:nvSpPr>
        <p:spPr bwMode="gray">
          <a:xfrm>
            <a:off x="10769223" y="1955387"/>
            <a:ext cx="911500" cy="369332"/>
          </a:xfrm>
          <a:prstGeom prst="rect">
            <a:avLst/>
          </a:prstGeom>
          <a:solidFill>
            <a:schemeClr val="tx2">
              <a:lumMod val="20000"/>
              <a:lumOff val="80000"/>
            </a:schemeClr>
          </a:solidFill>
        </p:spPr>
        <p:txBody>
          <a:bodyPr vert="horz" wrap="square" lIns="0" tIns="0" rIns="0" bIns="0" rtlCol="0">
            <a:spAutoFit/>
          </a:bodyPr>
          <a:lstStyle/>
          <a:p>
            <a:pPr algn="l">
              <a:spcBef>
                <a:spcPts val="600"/>
              </a:spcBef>
            </a:pPr>
            <a:r>
              <a:rPr lang="en-US" sz="1200" b="1" dirty="0"/>
              <a:t>Provider Profiles</a:t>
            </a:r>
          </a:p>
        </p:txBody>
      </p:sp>
      <p:sp>
        <p:nvSpPr>
          <p:cNvPr id="82" name="Arrow: Bent 81">
            <a:extLst>
              <a:ext uri="{FF2B5EF4-FFF2-40B4-BE49-F238E27FC236}">
                <a16:creationId xmlns:a16="http://schemas.microsoft.com/office/drawing/2014/main" id="{C1490FAE-C1AF-4F19-B50F-21C0CC183E39}"/>
              </a:ext>
            </a:extLst>
          </p:cNvPr>
          <p:cNvSpPr/>
          <p:nvPr/>
        </p:nvSpPr>
        <p:spPr bwMode="gray">
          <a:xfrm>
            <a:off x="2396835" y="2012380"/>
            <a:ext cx="698976" cy="1172761"/>
          </a:xfrm>
          <a:prstGeom prst="bentArrow">
            <a:avLst>
              <a:gd name="adj1" fmla="val 15094"/>
              <a:gd name="adj2" fmla="val 15713"/>
              <a:gd name="adj3" fmla="val 25000"/>
              <a:gd name="adj4" fmla="val 8325"/>
            </a:avLst>
          </a:prstGeom>
          <a:solidFill>
            <a:srgbClr val="F5B7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5B700"/>
              </a:solidFill>
            </a:endParaRPr>
          </a:p>
        </p:txBody>
      </p:sp>
      <p:sp>
        <p:nvSpPr>
          <p:cNvPr id="83" name="Rectangle 82">
            <a:extLst>
              <a:ext uri="{FF2B5EF4-FFF2-40B4-BE49-F238E27FC236}">
                <a16:creationId xmlns:a16="http://schemas.microsoft.com/office/drawing/2014/main" id="{B1CE78B9-F180-4705-8D5C-8DA27C5F9ADB}"/>
              </a:ext>
            </a:extLst>
          </p:cNvPr>
          <p:cNvSpPr/>
          <p:nvPr/>
        </p:nvSpPr>
        <p:spPr>
          <a:xfrm>
            <a:off x="272587" y="2044143"/>
            <a:ext cx="698976" cy="333722"/>
          </a:xfrm>
          <a:prstGeom prst="rect">
            <a:avLst/>
          </a:prstGeom>
          <a:solidFill>
            <a:srgbClr val="6FC1B1"/>
          </a:solidFill>
          <a:effectLst>
            <a:glow rad="63500">
              <a:schemeClr val="accent2">
                <a:satMod val="175000"/>
                <a:alpha val="40000"/>
              </a:schemeClr>
            </a:glow>
            <a:outerShdw blurRad="57150" dist="19050" dir="5400000" algn="ctr" rotWithShape="0">
              <a:srgbClr val="000000">
                <a:alpha val="63000"/>
              </a:srgb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100" dirty="0"/>
              <a:t>Claims</a:t>
            </a:r>
          </a:p>
        </p:txBody>
      </p:sp>
      <p:sp>
        <p:nvSpPr>
          <p:cNvPr id="84" name="Rectangle 83">
            <a:extLst>
              <a:ext uri="{FF2B5EF4-FFF2-40B4-BE49-F238E27FC236}">
                <a16:creationId xmlns:a16="http://schemas.microsoft.com/office/drawing/2014/main" id="{F6D935A2-5E98-4D1A-9292-56485EE0187B}"/>
              </a:ext>
            </a:extLst>
          </p:cNvPr>
          <p:cNvSpPr/>
          <p:nvPr/>
        </p:nvSpPr>
        <p:spPr>
          <a:xfrm>
            <a:off x="78009" y="2883645"/>
            <a:ext cx="706772" cy="443198"/>
          </a:xfrm>
          <a:prstGeom prst="rect">
            <a:avLst/>
          </a:prstGeom>
          <a:solidFill>
            <a:srgbClr val="6FC1B1"/>
          </a:solidFill>
          <a:effectLst>
            <a:glow rad="63500">
              <a:schemeClr val="accent2">
                <a:satMod val="175000"/>
                <a:alpha val="40000"/>
              </a:schemeClr>
            </a:glow>
            <a:outerShdw blurRad="57150" dist="19050" dir="5400000" algn="ctr" rotWithShape="0">
              <a:srgbClr val="000000">
                <a:alpha val="63000"/>
              </a:srgb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100" dirty="0"/>
              <a:t>Admission</a:t>
            </a:r>
          </a:p>
        </p:txBody>
      </p:sp>
      <p:sp>
        <p:nvSpPr>
          <p:cNvPr id="85" name="Rectangle 84">
            <a:extLst>
              <a:ext uri="{FF2B5EF4-FFF2-40B4-BE49-F238E27FC236}">
                <a16:creationId xmlns:a16="http://schemas.microsoft.com/office/drawing/2014/main" id="{75D7B6D8-DA8F-4757-998E-C8F91D8DD220}"/>
              </a:ext>
            </a:extLst>
          </p:cNvPr>
          <p:cNvSpPr/>
          <p:nvPr/>
        </p:nvSpPr>
        <p:spPr>
          <a:xfrm>
            <a:off x="1241562" y="2054002"/>
            <a:ext cx="698976" cy="333722"/>
          </a:xfrm>
          <a:prstGeom prst="rect">
            <a:avLst/>
          </a:prstGeom>
          <a:solidFill>
            <a:srgbClr val="6FC1B1"/>
          </a:solidFill>
          <a:effectLst>
            <a:glow rad="63500">
              <a:schemeClr val="accent2">
                <a:satMod val="175000"/>
                <a:alpha val="40000"/>
              </a:schemeClr>
            </a:glow>
            <a:outerShdw blurRad="57150" dist="19050" dir="5400000" algn="ctr" rotWithShape="0">
              <a:srgbClr val="000000">
                <a:alpha val="63000"/>
              </a:srgb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100" dirty="0"/>
              <a:t>Denials</a:t>
            </a:r>
          </a:p>
        </p:txBody>
      </p:sp>
      <p:sp>
        <p:nvSpPr>
          <p:cNvPr id="86" name="Rectangle 85">
            <a:extLst>
              <a:ext uri="{FF2B5EF4-FFF2-40B4-BE49-F238E27FC236}">
                <a16:creationId xmlns:a16="http://schemas.microsoft.com/office/drawing/2014/main" id="{22FE9CB9-2AB8-4362-BA4C-C6396652CB95}"/>
              </a:ext>
            </a:extLst>
          </p:cNvPr>
          <p:cNvSpPr/>
          <p:nvPr/>
        </p:nvSpPr>
        <p:spPr>
          <a:xfrm>
            <a:off x="98601" y="3678300"/>
            <a:ext cx="619154" cy="351702"/>
          </a:xfrm>
          <a:prstGeom prst="rect">
            <a:avLst/>
          </a:prstGeom>
          <a:solidFill>
            <a:srgbClr val="6FC1B1"/>
          </a:solidFill>
          <a:effectLst>
            <a:glow rad="63500">
              <a:schemeClr val="accent2">
                <a:satMod val="175000"/>
                <a:alpha val="40000"/>
              </a:schemeClr>
            </a:glow>
            <a:outerShdw blurRad="57150" dist="19050" dir="5400000" algn="ctr" rotWithShape="0">
              <a:srgbClr val="000000">
                <a:alpha val="63000"/>
              </a:srgb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100" dirty="0"/>
              <a:t>Patient</a:t>
            </a:r>
          </a:p>
        </p:txBody>
      </p:sp>
      <p:sp>
        <p:nvSpPr>
          <p:cNvPr id="87" name="Rectangle 86">
            <a:extLst>
              <a:ext uri="{FF2B5EF4-FFF2-40B4-BE49-F238E27FC236}">
                <a16:creationId xmlns:a16="http://schemas.microsoft.com/office/drawing/2014/main" id="{EE830ABD-AD35-4A27-9111-12673F83040F}"/>
              </a:ext>
            </a:extLst>
          </p:cNvPr>
          <p:cNvSpPr/>
          <p:nvPr/>
        </p:nvSpPr>
        <p:spPr>
          <a:xfrm>
            <a:off x="82487" y="4229584"/>
            <a:ext cx="601619" cy="443198"/>
          </a:xfrm>
          <a:prstGeom prst="rect">
            <a:avLst/>
          </a:prstGeom>
          <a:solidFill>
            <a:srgbClr val="6FC1B1"/>
          </a:solidFill>
          <a:effectLst>
            <a:glow rad="63500">
              <a:schemeClr val="accent2">
                <a:satMod val="175000"/>
                <a:alpha val="40000"/>
              </a:schemeClr>
            </a:glow>
            <a:outerShdw blurRad="57150" dist="19050" dir="5400000" algn="ctr" rotWithShape="0">
              <a:srgbClr val="000000">
                <a:alpha val="63000"/>
              </a:srgb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100" dirty="0"/>
              <a:t>Providers</a:t>
            </a:r>
          </a:p>
        </p:txBody>
      </p:sp>
      <p:cxnSp>
        <p:nvCxnSpPr>
          <p:cNvPr id="34" name="Straight Arrow Connector 33">
            <a:extLst>
              <a:ext uri="{FF2B5EF4-FFF2-40B4-BE49-F238E27FC236}">
                <a16:creationId xmlns:a16="http://schemas.microsoft.com/office/drawing/2014/main" id="{4CCA7692-7F8D-440E-A996-908EBD2F1FB4}"/>
              </a:ext>
            </a:extLst>
          </p:cNvPr>
          <p:cNvCxnSpPr>
            <a:stCxn id="85" idx="2"/>
            <a:endCxn id="14" idx="0"/>
          </p:cNvCxnSpPr>
          <p:nvPr/>
        </p:nvCxnSpPr>
        <p:spPr bwMode="gray">
          <a:xfrm>
            <a:off x="1591050" y="2387724"/>
            <a:ext cx="289414" cy="193361"/>
          </a:xfrm>
          <a:prstGeom prst="straightConnector1">
            <a:avLst/>
          </a:prstGeom>
          <a:ln w="19050" cap="rnd">
            <a:solidFill>
              <a:srgbClr val="FFC000"/>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08324CE-6F37-45CC-AC4B-FB4093265DEF}"/>
              </a:ext>
            </a:extLst>
          </p:cNvPr>
          <p:cNvCxnSpPr>
            <a:cxnSpLocks/>
          </p:cNvCxnSpPr>
          <p:nvPr/>
        </p:nvCxnSpPr>
        <p:spPr bwMode="gray">
          <a:xfrm>
            <a:off x="652579" y="2388116"/>
            <a:ext cx="453009" cy="223120"/>
          </a:xfrm>
          <a:prstGeom prst="straightConnector1">
            <a:avLst/>
          </a:prstGeom>
          <a:ln w="19050" cap="rnd">
            <a:solidFill>
              <a:srgbClr val="FFC000"/>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096B3D52-9538-4C78-AAF0-C341FABF7E00}"/>
              </a:ext>
            </a:extLst>
          </p:cNvPr>
          <p:cNvCxnSpPr>
            <a:cxnSpLocks/>
          </p:cNvCxnSpPr>
          <p:nvPr/>
        </p:nvCxnSpPr>
        <p:spPr bwMode="gray">
          <a:xfrm>
            <a:off x="678766" y="4481262"/>
            <a:ext cx="258841" cy="135757"/>
          </a:xfrm>
          <a:prstGeom prst="straightConnector1">
            <a:avLst/>
          </a:prstGeom>
          <a:ln w="19050" cap="rnd">
            <a:solidFill>
              <a:srgbClr val="FFC000"/>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682D2D37-8CCC-4182-B41D-3B2A30B4BCDF}"/>
              </a:ext>
            </a:extLst>
          </p:cNvPr>
          <p:cNvCxnSpPr>
            <a:cxnSpLocks/>
            <a:endCxn id="14" idx="1"/>
          </p:cNvCxnSpPr>
          <p:nvPr/>
        </p:nvCxnSpPr>
        <p:spPr bwMode="gray">
          <a:xfrm flipV="1">
            <a:off x="734038" y="3777327"/>
            <a:ext cx="216576" cy="88878"/>
          </a:xfrm>
          <a:prstGeom prst="straightConnector1">
            <a:avLst/>
          </a:prstGeom>
          <a:ln w="19050" cap="rnd">
            <a:solidFill>
              <a:srgbClr val="FFC000"/>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DA8B7375-D6EE-409B-82FF-B17E9167E60F}"/>
              </a:ext>
            </a:extLst>
          </p:cNvPr>
          <p:cNvCxnSpPr>
            <a:cxnSpLocks/>
          </p:cNvCxnSpPr>
          <p:nvPr/>
        </p:nvCxnSpPr>
        <p:spPr bwMode="gray">
          <a:xfrm flipV="1">
            <a:off x="798039" y="3061720"/>
            <a:ext cx="173524" cy="76455"/>
          </a:xfrm>
          <a:prstGeom prst="straightConnector1">
            <a:avLst/>
          </a:prstGeom>
          <a:ln w="19050" cap="rnd">
            <a:solidFill>
              <a:srgbClr val="FFC000"/>
            </a:solidFill>
            <a:round/>
            <a:headEnd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4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56" grpId="0" animBg="1"/>
      <p:bldP spid="70" grpId="0" animBg="1"/>
      <p:bldP spid="71" grpId="0" animBg="1"/>
      <p:bldP spid="79" grpId="0" animBg="1"/>
      <p:bldP spid="80" grpId="0" animBg="1"/>
      <p:bldP spid="81" grpId="0" animBg="1"/>
      <p:bldP spid="83" grpId="0" animBg="1"/>
      <p:bldP spid="84" grpId="0" animBg="1"/>
      <p:bldP spid="85" grpId="0" animBg="1"/>
      <p:bldP spid="86" grpId="0" animBg="1"/>
      <p:bldP spid="8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Rounded Corners 40">
            <a:extLst>
              <a:ext uri="{FF2B5EF4-FFF2-40B4-BE49-F238E27FC236}">
                <a16:creationId xmlns:a16="http://schemas.microsoft.com/office/drawing/2014/main" id="{9617D5F0-4125-434D-ABD1-594D6132FCF2}"/>
              </a:ext>
            </a:extLst>
          </p:cNvPr>
          <p:cNvSpPr/>
          <p:nvPr/>
        </p:nvSpPr>
        <p:spPr bwMode="gray">
          <a:xfrm>
            <a:off x="3113129" y="1130014"/>
            <a:ext cx="8730563" cy="4960056"/>
          </a:xfrm>
          <a:prstGeom prst="round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2" name="Title 1">
            <a:extLst>
              <a:ext uri="{FF2B5EF4-FFF2-40B4-BE49-F238E27FC236}">
                <a16:creationId xmlns:a16="http://schemas.microsoft.com/office/drawing/2014/main" id="{880E20EB-CF02-4B5C-AF63-24D075ADEF5D}"/>
              </a:ext>
            </a:extLst>
          </p:cNvPr>
          <p:cNvSpPr>
            <a:spLocks noGrp="1"/>
          </p:cNvSpPr>
          <p:nvPr>
            <p:ph type="title"/>
          </p:nvPr>
        </p:nvSpPr>
        <p:spPr bwMode="gray">
          <a:xfrm>
            <a:off x="278111" y="201293"/>
            <a:ext cx="9601200" cy="443198"/>
          </a:xfrm>
        </p:spPr>
        <p:txBody>
          <a:bodyPr/>
          <a:lstStyle/>
          <a:p>
            <a:r>
              <a:rPr lang="en-US" sz="3200" dirty="0"/>
              <a:t>Graph Neural Network Using Referral Database</a:t>
            </a:r>
          </a:p>
        </p:txBody>
      </p:sp>
      <p:pic>
        <p:nvPicPr>
          <p:cNvPr id="14" name="Picture 13" descr="A picture containing text, iPod, vector graphics&#10;&#10;Description automatically generated">
            <a:extLst>
              <a:ext uri="{FF2B5EF4-FFF2-40B4-BE49-F238E27FC236}">
                <a16:creationId xmlns:a16="http://schemas.microsoft.com/office/drawing/2014/main" id="{B9F9DDE2-D225-4D76-8601-286EE5BE8F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614" y="2581085"/>
            <a:ext cx="1859699" cy="2392484"/>
          </a:xfrm>
          <a:prstGeom prst="rect">
            <a:avLst/>
          </a:prstGeom>
        </p:spPr>
      </p:pic>
      <p:sp>
        <p:nvSpPr>
          <p:cNvPr id="39" name="Rectangle 38">
            <a:extLst>
              <a:ext uri="{FF2B5EF4-FFF2-40B4-BE49-F238E27FC236}">
                <a16:creationId xmlns:a16="http://schemas.microsoft.com/office/drawing/2014/main" id="{D0E5B446-314C-4141-AC35-54EF019C94B7}"/>
              </a:ext>
            </a:extLst>
          </p:cNvPr>
          <p:cNvSpPr/>
          <p:nvPr/>
        </p:nvSpPr>
        <p:spPr>
          <a:xfrm>
            <a:off x="3169991" y="1887644"/>
            <a:ext cx="1066269" cy="312998"/>
          </a:xfrm>
          <a:prstGeom prst="rect">
            <a:avLst/>
          </a:prstGeom>
          <a:solidFill>
            <a:srgbClr val="6FC1B1"/>
          </a:solidFill>
          <a:effectLst>
            <a:glow rad="63500">
              <a:schemeClr val="accent2">
                <a:satMod val="175000"/>
                <a:alpha val="40000"/>
              </a:schemeClr>
            </a:glow>
            <a:outerShdw blurRad="57150" dist="19050" dir="5400000" algn="ctr" rotWithShape="0">
              <a:srgbClr val="000000">
                <a:alpha val="63000"/>
              </a:srgb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100" dirty="0" err="1"/>
              <a:t>Py-tigergraph</a:t>
            </a:r>
            <a:endParaRPr lang="en-US" sz="1100" dirty="0"/>
          </a:p>
        </p:txBody>
      </p:sp>
      <p:sp>
        <p:nvSpPr>
          <p:cNvPr id="40" name="Arrow: Right 39">
            <a:extLst>
              <a:ext uri="{FF2B5EF4-FFF2-40B4-BE49-F238E27FC236}">
                <a16:creationId xmlns:a16="http://schemas.microsoft.com/office/drawing/2014/main" id="{6D3643FC-55C1-4851-B312-ECC3A81DBD53}"/>
              </a:ext>
            </a:extLst>
          </p:cNvPr>
          <p:cNvSpPr/>
          <p:nvPr/>
        </p:nvSpPr>
        <p:spPr>
          <a:xfrm rot="5400000">
            <a:off x="5318187" y="2729908"/>
            <a:ext cx="496056" cy="284086"/>
          </a:xfrm>
          <a:prstGeom prst="rightArrow">
            <a:avLst/>
          </a:prstGeom>
          <a:solidFill>
            <a:srgbClr val="F5B7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5B700"/>
              </a:solidFill>
            </a:endParaRPr>
          </a:p>
        </p:txBody>
      </p:sp>
      <p:sp>
        <p:nvSpPr>
          <p:cNvPr id="4" name="TextBox 3">
            <a:extLst>
              <a:ext uri="{FF2B5EF4-FFF2-40B4-BE49-F238E27FC236}">
                <a16:creationId xmlns:a16="http://schemas.microsoft.com/office/drawing/2014/main" id="{A9FB1883-B042-4021-98BE-52150BCDCFB7}"/>
              </a:ext>
            </a:extLst>
          </p:cNvPr>
          <p:cNvSpPr txBox="1"/>
          <p:nvPr/>
        </p:nvSpPr>
        <p:spPr bwMode="gray">
          <a:xfrm>
            <a:off x="961078" y="4920594"/>
            <a:ext cx="1859699" cy="215444"/>
          </a:xfrm>
          <a:prstGeom prst="rect">
            <a:avLst/>
          </a:prstGeom>
          <a:gradFill flip="none" rotWithShape="1">
            <a:gsLst>
              <a:gs pos="0">
                <a:srgbClr val="6FC1B1">
                  <a:tint val="66000"/>
                  <a:satMod val="160000"/>
                </a:srgbClr>
              </a:gs>
              <a:gs pos="50000">
                <a:srgbClr val="6FC1B1">
                  <a:tint val="44500"/>
                  <a:satMod val="160000"/>
                </a:srgbClr>
              </a:gs>
              <a:gs pos="100000">
                <a:srgbClr val="6FC1B1">
                  <a:tint val="23500"/>
                  <a:satMod val="160000"/>
                </a:srgbClr>
              </a:gs>
            </a:gsLst>
            <a:lin ang="5400000" scaled="1"/>
            <a:tileRect/>
          </a:gradFill>
          <a:ln>
            <a:noFill/>
          </a:ln>
        </p:spPr>
        <p:style>
          <a:lnRef idx="1">
            <a:schemeClr val="accent6"/>
          </a:lnRef>
          <a:fillRef idx="2">
            <a:schemeClr val="accent6"/>
          </a:fillRef>
          <a:effectRef idx="1">
            <a:schemeClr val="accent6"/>
          </a:effectRef>
          <a:fontRef idx="minor">
            <a:schemeClr val="dk1"/>
          </a:fontRef>
        </p:style>
        <p:txBody>
          <a:bodyPr vert="horz" wrap="square" lIns="0" tIns="0" rIns="0" bIns="0" rtlCol="0">
            <a:spAutoFit/>
          </a:bodyPr>
          <a:lstStyle/>
          <a:p>
            <a:pPr algn="ctr">
              <a:spcBef>
                <a:spcPts val="600"/>
              </a:spcBef>
            </a:pPr>
            <a:r>
              <a:rPr lang="en-US" sz="1400" dirty="0" err="1"/>
              <a:t>TigerGraph</a:t>
            </a:r>
            <a:r>
              <a:rPr lang="en-US" sz="1400" dirty="0"/>
              <a:t> DB</a:t>
            </a:r>
          </a:p>
        </p:txBody>
      </p:sp>
      <p:grpSp>
        <p:nvGrpSpPr>
          <p:cNvPr id="42" name="Group 41">
            <a:extLst>
              <a:ext uri="{FF2B5EF4-FFF2-40B4-BE49-F238E27FC236}">
                <a16:creationId xmlns:a16="http://schemas.microsoft.com/office/drawing/2014/main" id="{AC6C4AA9-648D-44E9-A3C5-035CFF4E333D}"/>
              </a:ext>
            </a:extLst>
          </p:cNvPr>
          <p:cNvGrpSpPr/>
          <p:nvPr/>
        </p:nvGrpSpPr>
        <p:grpSpPr>
          <a:xfrm>
            <a:off x="3149403" y="2671869"/>
            <a:ext cx="686821" cy="405272"/>
            <a:chOff x="1747510" y="5220070"/>
            <a:chExt cx="1029810" cy="818226"/>
          </a:xfrm>
        </p:grpSpPr>
        <p:sp>
          <p:nvSpPr>
            <p:cNvPr id="43" name="Oval 42">
              <a:extLst>
                <a:ext uri="{FF2B5EF4-FFF2-40B4-BE49-F238E27FC236}">
                  <a16:creationId xmlns:a16="http://schemas.microsoft.com/office/drawing/2014/main" id="{61053689-3C2F-4238-A85C-B398757FCADD}"/>
                </a:ext>
              </a:extLst>
            </p:cNvPr>
            <p:cNvSpPr/>
            <p:nvPr/>
          </p:nvSpPr>
          <p:spPr>
            <a:xfrm>
              <a:off x="1747510" y="5549785"/>
              <a:ext cx="106593" cy="130916"/>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94EA8577-FF09-4546-8CCF-B090309B8F16}"/>
                </a:ext>
              </a:extLst>
            </p:cNvPr>
            <p:cNvSpPr/>
            <p:nvPr/>
          </p:nvSpPr>
          <p:spPr>
            <a:xfrm>
              <a:off x="2063808" y="5495379"/>
              <a:ext cx="106593" cy="13091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40F5F20-E5DB-4440-BC39-BB03A488E191}"/>
                </a:ext>
              </a:extLst>
            </p:cNvPr>
            <p:cNvSpPr/>
            <p:nvPr/>
          </p:nvSpPr>
          <p:spPr>
            <a:xfrm>
              <a:off x="2238123" y="5907380"/>
              <a:ext cx="106593" cy="130916"/>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AB8C3C7D-325D-46BC-B21E-E6E9B2CEF56A}"/>
                </a:ext>
              </a:extLst>
            </p:cNvPr>
            <p:cNvSpPr/>
            <p:nvPr/>
          </p:nvSpPr>
          <p:spPr>
            <a:xfrm>
              <a:off x="2198897" y="5220070"/>
              <a:ext cx="106593" cy="1309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B6EB3FC4-F2B3-419A-87A2-14A332989811}"/>
                </a:ext>
              </a:extLst>
            </p:cNvPr>
            <p:cNvSpPr/>
            <p:nvPr/>
          </p:nvSpPr>
          <p:spPr>
            <a:xfrm>
              <a:off x="2670727" y="5826163"/>
              <a:ext cx="106593" cy="1309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4482304-B8D1-4E99-9BC4-B0FFD80FDE1B}"/>
                </a:ext>
              </a:extLst>
            </p:cNvPr>
            <p:cNvSpPr/>
            <p:nvPr/>
          </p:nvSpPr>
          <p:spPr>
            <a:xfrm>
              <a:off x="2577754" y="5343713"/>
              <a:ext cx="106593" cy="13091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FF6DF5C1-1EC5-4C10-9BFB-5D8EA4F5486F}"/>
                </a:ext>
              </a:extLst>
            </p:cNvPr>
            <p:cNvCxnSpPr>
              <a:cxnSpLocks/>
              <a:stCxn id="43" idx="6"/>
              <a:endCxn id="44" idx="2"/>
            </p:cNvCxnSpPr>
            <p:nvPr/>
          </p:nvCxnSpPr>
          <p:spPr>
            <a:xfrm flipV="1">
              <a:off x="1854103" y="5560837"/>
              <a:ext cx="209705" cy="54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ABF8F4-F168-4519-B98E-E52FCDE7F5A2}"/>
                </a:ext>
              </a:extLst>
            </p:cNvPr>
            <p:cNvCxnSpPr>
              <a:cxnSpLocks/>
              <a:stCxn id="43" idx="5"/>
              <a:endCxn id="45" idx="1"/>
            </p:cNvCxnSpPr>
            <p:nvPr/>
          </p:nvCxnSpPr>
          <p:spPr>
            <a:xfrm>
              <a:off x="1838493" y="5661529"/>
              <a:ext cx="415240" cy="265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6C2AC42-1917-4F56-8921-13E607D53622}"/>
                </a:ext>
              </a:extLst>
            </p:cNvPr>
            <p:cNvCxnSpPr>
              <a:cxnSpLocks/>
              <a:stCxn id="46" idx="5"/>
              <a:endCxn id="48" idx="1"/>
            </p:cNvCxnSpPr>
            <p:nvPr/>
          </p:nvCxnSpPr>
          <p:spPr>
            <a:xfrm>
              <a:off x="2289880" y="5331814"/>
              <a:ext cx="303485" cy="31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376A69E-E1B4-4BDB-BE3C-60D9DC20195C}"/>
                </a:ext>
              </a:extLst>
            </p:cNvPr>
            <p:cNvCxnSpPr>
              <a:cxnSpLocks/>
              <a:stCxn id="46" idx="5"/>
              <a:endCxn id="47" idx="2"/>
            </p:cNvCxnSpPr>
            <p:nvPr/>
          </p:nvCxnSpPr>
          <p:spPr>
            <a:xfrm>
              <a:off x="2289880" y="5331814"/>
              <a:ext cx="380847" cy="5598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E481FCF-5954-42CC-80A4-8E4714E288C7}"/>
                </a:ext>
              </a:extLst>
            </p:cNvPr>
            <p:cNvCxnSpPr>
              <a:cxnSpLocks/>
              <a:stCxn id="45" idx="6"/>
              <a:endCxn id="47" idx="2"/>
            </p:cNvCxnSpPr>
            <p:nvPr/>
          </p:nvCxnSpPr>
          <p:spPr>
            <a:xfrm flipV="1">
              <a:off x="2344716" y="5891621"/>
              <a:ext cx="326011" cy="81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3DA5CD8-F12A-4408-B130-2665FBD69454}"/>
                </a:ext>
              </a:extLst>
            </p:cNvPr>
            <p:cNvCxnSpPr>
              <a:cxnSpLocks/>
              <a:stCxn id="46" idx="5"/>
              <a:endCxn id="45" idx="7"/>
            </p:cNvCxnSpPr>
            <p:nvPr/>
          </p:nvCxnSpPr>
          <p:spPr>
            <a:xfrm>
              <a:off x="2289880" y="5331814"/>
              <a:ext cx="39226" cy="594739"/>
            </a:xfrm>
            <a:prstGeom prst="line">
              <a:avLst/>
            </a:prstGeom>
          </p:spPr>
          <p:style>
            <a:lnRef idx="1">
              <a:schemeClr val="accent1"/>
            </a:lnRef>
            <a:fillRef idx="0">
              <a:schemeClr val="accent1"/>
            </a:fillRef>
            <a:effectRef idx="0">
              <a:schemeClr val="accent1"/>
            </a:effectRef>
            <a:fontRef idx="minor">
              <a:schemeClr val="tx1"/>
            </a:fontRef>
          </p:style>
        </p:cxnSp>
      </p:grpSp>
      <p:sp>
        <p:nvSpPr>
          <p:cNvPr id="55" name="Rectangle: Rounded Corners 54">
            <a:extLst>
              <a:ext uri="{FF2B5EF4-FFF2-40B4-BE49-F238E27FC236}">
                <a16:creationId xmlns:a16="http://schemas.microsoft.com/office/drawing/2014/main" id="{E0C7C264-059C-4EEC-8F4E-05F06C994C8D}"/>
              </a:ext>
            </a:extLst>
          </p:cNvPr>
          <p:cNvSpPr/>
          <p:nvPr/>
        </p:nvSpPr>
        <p:spPr bwMode="gray">
          <a:xfrm>
            <a:off x="3127084" y="3131139"/>
            <a:ext cx="1809424" cy="622063"/>
          </a:xfrm>
          <a:prstGeom prst="roundRect">
            <a:avLst>
              <a:gd name="adj" fmla="val 40932"/>
            </a:avLst>
          </a:prstGeom>
          <a:solidFill>
            <a:srgbClr val="6FC1B1"/>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solidFill>
                  <a:srgbClr val="FFFFFF"/>
                </a:solidFill>
              </a:rPr>
              <a:t>Pytorch- Geometric</a:t>
            </a:r>
          </a:p>
        </p:txBody>
      </p:sp>
      <p:sp>
        <p:nvSpPr>
          <p:cNvPr id="56" name="Arrow: Right 55">
            <a:extLst>
              <a:ext uri="{FF2B5EF4-FFF2-40B4-BE49-F238E27FC236}">
                <a16:creationId xmlns:a16="http://schemas.microsoft.com/office/drawing/2014/main" id="{073A99E1-39B4-4BA2-8734-70ED8B586C20}"/>
              </a:ext>
            </a:extLst>
          </p:cNvPr>
          <p:cNvSpPr/>
          <p:nvPr/>
        </p:nvSpPr>
        <p:spPr>
          <a:xfrm rot="5400000">
            <a:off x="3341464" y="2284066"/>
            <a:ext cx="320538" cy="284086"/>
          </a:xfrm>
          <a:prstGeom prst="rightArrow">
            <a:avLst/>
          </a:prstGeom>
          <a:solidFill>
            <a:srgbClr val="F5B7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5B700"/>
              </a:solidFill>
            </a:endParaRPr>
          </a:p>
        </p:txBody>
      </p:sp>
      <p:pic>
        <p:nvPicPr>
          <p:cNvPr id="60" name="Picture 59">
            <a:extLst>
              <a:ext uri="{FF2B5EF4-FFF2-40B4-BE49-F238E27FC236}">
                <a16:creationId xmlns:a16="http://schemas.microsoft.com/office/drawing/2014/main" id="{C6E98191-9463-4487-A1D4-D7098E06D095}"/>
              </a:ext>
            </a:extLst>
          </p:cNvPr>
          <p:cNvPicPr>
            <a:picLocks noChangeAspect="1"/>
          </p:cNvPicPr>
          <p:nvPr/>
        </p:nvPicPr>
        <p:blipFill>
          <a:blip r:embed="rId3"/>
          <a:stretch>
            <a:fillRect/>
          </a:stretch>
        </p:blipFill>
        <p:spPr>
          <a:xfrm>
            <a:off x="5036389" y="1655225"/>
            <a:ext cx="1239613" cy="929710"/>
          </a:xfrm>
          <a:prstGeom prst="rect">
            <a:avLst/>
          </a:prstGeom>
        </p:spPr>
      </p:pic>
      <p:pic>
        <p:nvPicPr>
          <p:cNvPr id="62" name="Picture 61">
            <a:extLst>
              <a:ext uri="{FF2B5EF4-FFF2-40B4-BE49-F238E27FC236}">
                <a16:creationId xmlns:a16="http://schemas.microsoft.com/office/drawing/2014/main" id="{A5008805-1AE2-4FC0-914E-16B52BF704EA}"/>
              </a:ext>
            </a:extLst>
          </p:cNvPr>
          <p:cNvPicPr>
            <a:picLocks noChangeAspect="1"/>
          </p:cNvPicPr>
          <p:nvPr/>
        </p:nvPicPr>
        <p:blipFill>
          <a:blip r:embed="rId4"/>
          <a:stretch>
            <a:fillRect/>
          </a:stretch>
        </p:blipFill>
        <p:spPr>
          <a:xfrm>
            <a:off x="5036389" y="3169648"/>
            <a:ext cx="2373581" cy="1599748"/>
          </a:xfrm>
          <a:prstGeom prst="rect">
            <a:avLst/>
          </a:prstGeom>
        </p:spPr>
      </p:pic>
      <p:pic>
        <p:nvPicPr>
          <p:cNvPr id="64" name="Picture 63">
            <a:extLst>
              <a:ext uri="{FF2B5EF4-FFF2-40B4-BE49-F238E27FC236}">
                <a16:creationId xmlns:a16="http://schemas.microsoft.com/office/drawing/2014/main" id="{DBDABF5A-8AF4-427D-A640-FE86D24F62F7}"/>
              </a:ext>
            </a:extLst>
          </p:cNvPr>
          <p:cNvPicPr>
            <a:picLocks noChangeAspect="1"/>
          </p:cNvPicPr>
          <p:nvPr/>
        </p:nvPicPr>
        <p:blipFill>
          <a:blip r:embed="rId5"/>
          <a:stretch>
            <a:fillRect/>
          </a:stretch>
        </p:blipFill>
        <p:spPr>
          <a:xfrm>
            <a:off x="1213871" y="3672859"/>
            <a:ext cx="1247448" cy="743231"/>
          </a:xfrm>
          <a:prstGeom prst="rect">
            <a:avLst/>
          </a:prstGeom>
        </p:spPr>
      </p:pic>
      <p:sp>
        <p:nvSpPr>
          <p:cNvPr id="65" name="Rectangle: Rounded Corners 64">
            <a:extLst>
              <a:ext uri="{FF2B5EF4-FFF2-40B4-BE49-F238E27FC236}">
                <a16:creationId xmlns:a16="http://schemas.microsoft.com/office/drawing/2014/main" id="{E166D61C-7971-402A-AD19-8AFB59FBF12A}"/>
              </a:ext>
            </a:extLst>
          </p:cNvPr>
          <p:cNvSpPr/>
          <p:nvPr/>
        </p:nvSpPr>
        <p:spPr bwMode="gray">
          <a:xfrm>
            <a:off x="7791972" y="3632332"/>
            <a:ext cx="828245" cy="528018"/>
          </a:xfrm>
          <a:prstGeom prst="roundRect">
            <a:avLst>
              <a:gd name="adj" fmla="val 0"/>
            </a:avLst>
          </a:prstGeom>
          <a:solidFill>
            <a:srgbClr val="6FC1B1"/>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solidFill>
                  <a:srgbClr val="FFFFFF"/>
                </a:solidFill>
              </a:rPr>
              <a:t>Pytorch</a:t>
            </a:r>
          </a:p>
        </p:txBody>
      </p:sp>
      <p:sp>
        <p:nvSpPr>
          <p:cNvPr id="66" name="AutoShape 2">
            <a:extLst>
              <a:ext uri="{FF2B5EF4-FFF2-40B4-BE49-F238E27FC236}">
                <a16:creationId xmlns:a16="http://schemas.microsoft.com/office/drawing/2014/main" id="{13AB8987-80F0-4137-A272-3E324736DD6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a:extLst>
              <a:ext uri="{FF2B5EF4-FFF2-40B4-BE49-F238E27FC236}">
                <a16:creationId xmlns:a16="http://schemas.microsoft.com/office/drawing/2014/main" id="{97AAFC09-88FB-4847-BA75-EC4FF9B38D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9095" y="2192620"/>
            <a:ext cx="1119695" cy="884520"/>
          </a:xfrm>
          <a:prstGeom prst="rect">
            <a:avLst/>
          </a:prstGeom>
          <a:noFill/>
          <a:extLst>
            <a:ext uri="{909E8E84-426E-40DD-AFC4-6F175D3DCCD1}">
              <a14:hiddenFill xmlns:a14="http://schemas.microsoft.com/office/drawing/2010/main">
                <a:solidFill>
                  <a:srgbClr val="FFFFFF"/>
                </a:solidFill>
              </a14:hiddenFill>
            </a:ext>
          </a:extLst>
        </p:spPr>
      </p:pic>
      <p:sp>
        <p:nvSpPr>
          <p:cNvPr id="68" name="Arrow: Left-Right 67">
            <a:extLst>
              <a:ext uri="{FF2B5EF4-FFF2-40B4-BE49-F238E27FC236}">
                <a16:creationId xmlns:a16="http://schemas.microsoft.com/office/drawing/2014/main" id="{DC8128E3-6B8A-4D54-95CD-BEE3A1463476}"/>
              </a:ext>
            </a:extLst>
          </p:cNvPr>
          <p:cNvSpPr/>
          <p:nvPr/>
        </p:nvSpPr>
        <p:spPr bwMode="gray">
          <a:xfrm>
            <a:off x="3570218" y="4900244"/>
            <a:ext cx="7334783" cy="1189826"/>
          </a:xfrm>
          <a:prstGeom prst="leftRightArrow">
            <a:avLst>
              <a:gd name="adj1" fmla="val 50000"/>
              <a:gd name="adj2" fmla="val 34018"/>
            </a:avLst>
          </a:prstGeom>
          <a:solidFill>
            <a:srgbClr val="0070C0"/>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solidFill>
                  <a:srgbClr val="FFFFFF"/>
                </a:solidFill>
              </a:rPr>
              <a:t>Conda Environment (Python 3.7.9)</a:t>
            </a:r>
          </a:p>
        </p:txBody>
      </p:sp>
      <p:sp>
        <p:nvSpPr>
          <p:cNvPr id="70" name="Arrow: Right 69">
            <a:extLst>
              <a:ext uri="{FF2B5EF4-FFF2-40B4-BE49-F238E27FC236}">
                <a16:creationId xmlns:a16="http://schemas.microsoft.com/office/drawing/2014/main" id="{DB490DEB-B490-459E-B806-A992FD735E6A}"/>
              </a:ext>
            </a:extLst>
          </p:cNvPr>
          <p:cNvSpPr/>
          <p:nvPr/>
        </p:nvSpPr>
        <p:spPr>
          <a:xfrm rot="5400000">
            <a:off x="9048500" y="3241945"/>
            <a:ext cx="528018" cy="284086"/>
          </a:xfrm>
          <a:prstGeom prst="rightArrow">
            <a:avLst/>
          </a:prstGeom>
          <a:solidFill>
            <a:srgbClr val="F5B7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5B700"/>
              </a:solidFill>
            </a:endParaRPr>
          </a:p>
        </p:txBody>
      </p:sp>
      <p:sp>
        <p:nvSpPr>
          <p:cNvPr id="71" name="Arrow: Right 70">
            <a:extLst>
              <a:ext uri="{FF2B5EF4-FFF2-40B4-BE49-F238E27FC236}">
                <a16:creationId xmlns:a16="http://schemas.microsoft.com/office/drawing/2014/main" id="{47FB8D74-0EE6-4F44-9229-E6DD2B810946}"/>
              </a:ext>
            </a:extLst>
          </p:cNvPr>
          <p:cNvSpPr/>
          <p:nvPr/>
        </p:nvSpPr>
        <p:spPr>
          <a:xfrm>
            <a:off x="7453028" y="3719985"/>
            <a:ext cx="301702" cy="284086"/>
          </a:xfrm>
          <a:prstGeom prst="rightArrow">
            <a:avLst/>
          </a:prstGeom>
          <a:solidFill>
            <a:srgbClr val="F5B7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5B700"/>
              </a:solidFill>
            </a:endParaRPr>
          </a:p>
        </p:txBody>
      </p:sp>
      <p:sp>
        <p:nvSpPr>
          <p:cNvPr id="5" name="Arrow: Bent 4">
            <a:extLst>
              <a:ext uri="{FF2B5EF4-FFF2-40B4-BE49-F238E27FC236}">
                <a16:creationId xmlns:a16="http://schemas.microsoft.com/office/drawing/2014/main" id="{BA8471AC-B0B4-4F0A-AF6F-8BFE26A5D8C5}"/>
              </a:ext>
            </a:extLst>
          </p:cNvPr>
          <p:cNvSpPr/>
          <p:nvPr/>
        </p:nvSpPr>
        <p:spPr bwMode="gray">
          <a:xfrm>
            <a:off x="4484397" y="2127868"/>
            <a:ext cx="594314" cy="992111"/>
          </a:xfrm>
          <a:prstGeom prst="bentArrow">
            <a:avLst>
              <a:gd name="adj1" fmla="val 15094"/>
              <a:gd name="adj2" fmla="val 15713"/>
              <a:gd name="adj3" fmla="val 25000"/>
              <a:gd name="adj4" fmla="val 8325"/>
            </a:avLst>
          </a:prstGeom>
          <a:solidFill>
            <a:srgbClr val="F5B7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5B700"/>
              </a:solidFill>
            </a:endParaRPr>
          </a:p>
        </p:txBody>
      </p:sp>
      <p:sp>
        <p:nvSpPr>
          <p:cNvPr id="35" name="Arrow: Bent 34">
            <a:extLst>
              <a:ext uri="{FF2B5EF4-FFF2-40B4-BE49-F238E27FC236}">
                <a16:creationId xmlns:a16="http://schemas.microsoft.com/office/drawing/2014/main" id="{84C4D98E-35D3-4592-82C4-4BE13B0B5B19}"/>
              </a:ext>
            </a:extLst>
          </p:cNvPr>
          <p:cNvSpPr/>
          <p:nvPr/>
        </p:nvSpPr>
        <p:spPr bwMode="gray">
          <a:xfrm>
            <a:off x="8001338" y="2581085"/>
            <a:ext cx="594314" cy="992111"/>
          </a:xfrm>
          <a:prstGeom prst="bentArrow">
            <a:avLst>
              <a:gd name="adj1" fmla="val 15094"/>
              <a:gd name="adj2" fmla="val 15713"/>
              <a:gd name="adj3" fmla="val 25000"/>
              <a:gd name="adj4" fmla="val 8325"/>
            </a:avLst>
          </a:prstGeom>
          <a:solidFill>
            <a:srgbClr val="F5B7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5B700"/>
              </a:solidFill>
            </a:endParaRPr>
          </a:p>
        </p:txBody>
      </p:sp>
      <p:sp>
        <p:nvSpPr>
          <p:cNvPr id="36" name="Rectangle: Rounded Corners 35">
            <a:extLst>
              <a:ext uri="{FF2B5EF4-FFF2-40B4-BE49-F238E27FC236}">
                <a16:creationId xmlns:a16="http://schemas.microsoft.com/office/drawing/2014/main" id="{31F06F8C-97FD-4556-8296-4B360AB01C10}"/>
              </a:ext>
            </a:extLst>
          </p:cNvPr>
          <p:cNvSpPr/>
          <p:nvPr/>
        </p:nvSpPr>
        <p:spPr bwMode="gray">
          <a:xfrm>
            <a:off x="8902840" y="3665485"/>
            <a:ext cx="1040150" cy="528018"/>
          </a:xfrm>
          <a:prstGeom prst="roundRect">
            <a:avLst>
              <a:gd name="adj" fmla="val 0"/>
            </a:avLst>
          </a:prstGeom>
          <a:solidFill>
            <a:srgbClr val="6FC1B1"/>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solidFill>
                  <a:srgbClr val="FFFFFF"/>
                </a:solidFill>
              </a:rPr>
              <a:t>Functional Analysis</a:t>
            </a:r>
          </a:p>
        </p:txBody>
      </p:sp>
      <p:grpSp>
        <p:nvGrpSpPr>
          <p:cNvPr id="16" name="Group 15">
            <a:extLst>
              <a:ext uri="{FF2B5EF4-FFF2-40B4-BE49-F238E27FC236}">
                <a16:creationId xmlns:a16="http://schemas.microsoft.com/office/drawing/2014/main" id="{27532A2A-A1E6-4376-957A-3A3213D1E965}"/>
              </a:ext>
            </a:extLst>
          </p:cNvPr>
          <p:cNvGrpSpPr/>
          <p:nvPr/>
        </p:nvGrpSpPr>
        <p:grpSpPr>
          <a:xfrm>
            <a:off x="10724284" y="2521800"/>
            <a:ext cx="562299" cy="571936"/>
            <a:chOff x="10459231" y="2547788"/>
            <a:chExt cx="562299" cy="571936"/>
          </a:xfrm>
        </p:grpSpPr>
        <p:pic>
          <p:nvPicPr>
            <p:cNvPr id="10" name="Graphic 9" descr="Office worker female outline">
              <a:extLst>
                <a:ext uri="{FF2B5EF4-FFF2-40B4-BE49-F238E27FC236}">
                  <a16:creationId xmlns:a16="http://schemas.microsoft.com/office/drawing/2014/main" id="{771951D4-A08F-4F9D-8796-AA4801BABD5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59231" y="2547788"/>
              <a:ext cx="313004" cy="313004"/>
            </a:xfrm>
            <a:prstGeom prst="rect">
              <a:avLst/>
            </a:prstGeom>
          </p:spPr>
        </p:pic>
        <p:pic>
          <p:nvPicPr>
            <p:cNvPr id="15" name="Graphic 14" descr="Office worker male outline">
              <a:extLst>
                <a:ext uri="{FF2B5EF4-FFF2-40B4-BE49-F238E27FC236}">
                  <a16:creationId xmlns:a16="http://schemas.microsoft.com/office/drawing/2014/main" id="{C2217919-FB66-4740-BF0F-1E95B12000E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707052" y="2547788"/>
              <a:ext cx="313004" cy="313004"/>
            </a:xfrm>
            <a:prstGeom prst="rect">
              <a:avLst/>
            </a:prstGeom>
          </p:spPr>
        </p:pic>
        <p:pic>
          <p:nvPicPr>
            <p:cNvPr id="57" name="Graphic 56" descr="Office worker female outline">
              <a:extLst>
                <a:ext uri="{FF2B5EF4-FFF2-40B4-BE49-F238E27FC236}">
                  <a16:creationId xmlns:a16="http://schemas.microsoft.com/office/drawing/2014/main" id="{694AD0DD-9B08-4F37-BA45-3E033540ADE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60705" y="2806720"/>
              <a:ext cx="313004" cy="313004"/>
            </a:xfrm>
            <a:prstGeom prst="rect">
              <a:avLst/>
            </a:prstGeom>
          </p:spPr>
        </p:pic>
        <p:pic>
          <p:nvPicPr>
            <p:cNvPr id="58" name="Graphic 57" descr="Office worker male outline">
              <a:extLst>
                <a:ext uri="{FF2B5EF4-FFF2-40B4-BE49-F238E27FC236}">
                  <a16:creationId xmlns:a16="http://schemas.microsoft.com/office/drawing/2014/main" id="{92153B7F-4843-40E0-A128-03ACC9BBA86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708526" y="2806720"/>
              <a:ext cx="313004" cy="313004"/>
            </a:xfrm>
            <a:prstGeom prst="rect">
              <a:avLst/>
            </a:prstGeom>
          </p:spPr>
        </p:pic>
      </p:grpSp>
      <p:grpSp>
        <p:nvGrpSpPr>
          <p:cNvPr id="30" name="Group 29">
            <a:extLst>
              <a:ext uri="{FF2B5EF4-FFF2-40B4-BE49-F238E27FC236}">
                <a16:creationId xmlns:a16="http://schemas.microsoft.com/office/drawing/2014/main" id="{604C12A6-DF06-4851-9FDF-8ED18A1172DF}"/>
              </a:ext>
            </a:extLst>
          </p:cNvPr>
          <p:cNvGrpSpPr/>
          <p:nvPr/>
        </p:nvGrpSpPr>
        <p:grpSpPr>
          <a:xfrm>
            <a:off x="10724284" y="4838913"/>
            <a:ext cx="582893" cy="297125"/>
            <a:chOff x="9815717" y="4500978"/>
            <a:chExt cx="582893" cy="297125"/>
          </a:xfrm>
        </p:grpSpPr>
        <p:pic>
          <p:nvPicPr>
            <p:cNvPr id="63" name="Graphic 62" descr="Office worker female with solid fill">
              <a:extLst>
                <a:ext uri="{FF2B5EF4-FFF2-40B4-BE49-F238E27FC236}">
                  <a16:creationId xmlns:a16="http://schemas.microsoft.com/office/drawing/2014/main" id="{B890DF9B-AEE1-4434-9612-85B6A28BBBA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085606" y="4513576"/>
              <a:ext cx="313004" cy="284527"/>
            </a:xfrm>
            <a:prstGeom prst="rect">
              <a:avLst/>
            </a:prstGeom>
          </p:spPr>
        </p:pic>
        <p:pic>
          <p:nvPicPr>
            <p:cNvPr id="67" name="Graphic 66" descr="Office worker male with solid fill">
              <a:extLst>
                <a:ext uri="{FF2B5EF4-FFF2-40B4-BE49-F238E27FC236}">
                  <a16:creationId xmlns:a16="http://schemas.microsoft.com/office/drawing/2014/main" id="{62B86543-79E1-4749-8AD8-1723B0617E5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815717" y="4500978"/>
              <a:ext cx="313004" cy="284527"/>
            </a:xfrm>
            <a:prstGeom prst="rect">
              <a:avLst/>
            </a:prstGeom>
          </p:spPr>
        </p:pic>
      </p:grpSp>
      <p:grpSp>
        <p:nvGrpSpPr>
          <p:cNvPr id="29" name="Group 28">
            <a:extLst>
              <a:ext uri="{FF2B5EF4-FFF2-40B4-BE49-F238E27FC236}">
                <a16:creationId xmlns:a16="http://schemas.microsoft.com/office/drawing/2014/main" id="{F8DD3C43-4672-477F-B10B-7D4906A80A1E}"/>
              </a:ext>
            </a:extLst>
          </p:cNvPr>
          <p:cNvGrpSpPr/>
          <p:nvPr/>
        </p:nvGrpSpPr>
        <p:grpSpPr>
          <a:xfrm>
            <a:off x="10693568" y="4500978"/>
            <a:ext cx="560825" cy="313004"/>
            <a:chOff x="9840749" y="4725779"/>
            <a:chExt cx="560825" cy="313004"/>
          </a:xfrm>
        </p:grpSpPr>
        <p:pic>
          <p:nvPicPr>
            <p:cNvPr id="69" name="Graphic 68" descr="Office worker female outline">
              <a:extLst>
                <a:ext uri="{FF2B5EF4-FFF2-40B4-BE49-F238E27FC236}">
                  <a16:creationId xmlns:a16="http://schemas.microsoft.com/office/drawing/2014/main" id="{850050B5-49C9-46D5-A65C-FBB1F9A22C7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40749" y="4725779"/>
              <a:ext cx="313004" cy="313004"/>
            </a:xfrm>
            <a:prstGeom prst="rect">
              <a:avLst/>
            </a:prstGeom>
          </p:spPr>
        </p:pic>
        <p:pic>
          <p:nvPicPr>
            <p:cNvPr id="72" name="Graphic 71" descr="Office worker male outline">
              <a:extLst>
                <a:ext uri="{FF2B5EF4-FFF2-40B4-BE49-F238E27FC236}">
                  <a16:creationId xmlns:a16="http://schemas.microsoft.com/office/drawing/2014/main" id="{7766AD15-1F9D-4CBD-8CEF-67B39A628F9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88570" y="4725779"/>
              <a:ext cx="313004" cy="313004"/>
            </a:xfrm>
            <a:prstGeom prst="rect">
              <a:avLst/>
            </a:prstGeom>
          </p:spPr>
        </p:pic>
      </p:grpSp>
      <p:grpSp>
        <p:nvGrpSpPr>
          <p:cNvPr id="28" name="Group 27">
            <a:extLst>
              <a:ext uri="{FF2B5EF4-FFF2-40B4-BE49-F238E27FC236}">
                <a16:creationId xmlns:a16="http://schemas.microsoft.com/office/drawing/2014/main" id="{D2E037A7-BE02-4B24-8DC8-C87056D61BF3}"/>
              </a:ext>
            </a:extLst>
          </p:cNvPr>
          <p:cNvGrpSpPr/>
          <p:nvPr/>
        </p:nvGrpSpPr>
        <p:grpSpPr>
          <a:xfrm>
            <a:off x="10784364" y="3921633"/>
            <a:ext cx="475314" cy="270206"/>
            <a:chOff x="10518989" y="4278780"/>
            <a:chExt cx="475314" cy="270206"/>
          </a:xfrm>
        </p:grpSpPr>
        <p:grpSp>
          <p:nvGrpSpPr>
            <p:cNvPr id="24" name="Graphic 60" descr="Office worker male with solid fill">
              <a:extLst>
                <a:ext uri="{FF2B5EF4-FFF2-40B4-BE49-F238E27FC236}">
                  <a16:creationId xmlns:a16="http://schemas.microsoft.com/office/drawing/2014/main" id="{F75D7EAB-B77B-4EA3-829E-948BBDF6CDE1}"/>
                </a:ext>
              </a:extLst>
            </p:cNvPr>
            <p:cNvGrpSpPr/>
            <p:nvPr/>
          </p:nvGrpSpPr>
          <p:grpSpPr>
            <a:xfrm>
              <a:off x="10518989" y="4278780"/>
              <a:ext cx="208656" cy="257289"/>
              <a:chOff x="10518989" y="4278780"/>
              <a:chExt cx="208656" cy="257289"/>
            </a:xfrm>
            <a:solidFill>
              <a:srgbClr val="000000"/>
            </a:solidFill>
          </p:grpSpPr>
          <p:sp>
            <p:nvSpPr>
              <p:cNvPr id="25" name="Freeform: Shape 24">
                <a:extLst>
                  <a:ext uri="{FF2B5EF4-FFF2-40B4-BE49-F238E27FC236}">
                    <a16:creationId xmlns:a16="http://schemas.microsoft.com/office/drawing/2014/main" id="{DF6BF32F-0C1F-4ED9-AA8A-A5F05FC89D6C}"/>
                  </a:ext>
                </a:extLst>
              </p:cNvPr>
              <p:cNvSpPr/>
              <p:nvPr/>
            </p:nvSpPr>
            <p:spPr>
              <a:xfrm>
                <a:off x="10607022" y="4425500"/>
                <a:ext cx="32604" cy="19562"/>
              </a:xfrm>
              <a:custGeom>
                <a:avLst/>
                <a:gdLst>
                  <a:gd name="connsiteX0" fmla="*/ 6325 w 32604"/>
                  <a:gd name="connsiteY0" fmla="*/ 19563 h 19562"/>
                  <a:gd name="connsiteX1" fmla="*/ 26279 w 32604"/>
                  <a:gd name="connsiteY1" fmla="*/ 19563 h 19562"/>
                  <a:gd name="connsiteX2" fmla="*/ 32605 w 32604"/>
                  <a:gd name="connsiteY2" fmla="*/ 0 h 19562"/>
                  <a:gd name="connsiteX3" fmla="*/ 0 w 32604"/>
                  <a:gd name="connsiteY3" fmla="*/ 0 h 19562"/>
                  <a:gd name="connsiteX4" fmla="*/ 6325 w 32604"/>
                  <a:gd name="connsiteY4" fmla="*/ 19563 h 19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04" h="19562">
                    <a:moveTo>
                      <a:pt x="6325" y="19563"/>
                    </a:moveTo>
                    <a:lnTo>
                      <a:pt x="26279" y="19563"/>
                    </a:lnTo>
                    <a:lnTo>
                      <a:pt x="32605" y="0"/>
                    </a:lnTo>
                    <a:lnTo>
                      <a:pt x="0" y="0"/>
                    </a:lnTo>
                    <a:lnTo>
                      <a:pt x="6325" y="19563"/>
                    </a:lnTo>
                    <a:close/>
                  </a:path>
                </a:pathLst>
              </a:custGeom>
              <a:solidFill>
                <a:srgbClr val="000000"/>
              </a:solidFill>
              <a:ln w="317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9B2EB60-397C-498B-BA2B-93820E69B55A}"/>
                  </a:ext>
                </a:extLst>
              </p:cNvPr>
              <p:cNvSpPr/>
              <p:nvPr/>
            </p:nvSpPr>
            <p:spPr>
              <a:xfrm>
                <a:off x="10609402" y="4451584"/>
                <a:ext cx="27844" cy="78251"/>
              </a:xfrm>
              <a:custGeom>
                <a:avLst/>
                <a:gdLst>
                  <a:gd name="connsiteX0" fmla="*/ 4434 w 27844"/>
                  <a:gd name="connsiteY0" fmla="*/ 0 h 78251"/>
                  <a:gd name="connsiteX1" fmla="*/ 0 w 27844"/>
                  <a:gd name="connsiteY1" fmla="*/ 64329 h 78251"/>
                  <a:gd name="connsiteX2" fmla="*/ 13922 w 27844"/>
                  <a:gd name="connsiteY2" fmla="*/ 78251 h 78251"/>
                  <a:gd name="connsiteX3" fmla="*/ 27844 w 27844"/>
                  <a:gd name="connsiteY3" fmla="*/ 64329 h 78251"/>
                  <a:gd name="connsiteX4" fmla="*/ 23410 w 27844"/>
                  <a:gd name="connsiteY4" fmla="*/ 0 h 78251"/>
                  <a:gd name="connsiteX5" fmla="*/ 4434 w 27844"/>
                  <a:gd name="connsiteY5" fmla="*/ 0 h 7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44" h="78251">
                    <a:moveTo>
                      <a:pt x="4434" y="0"/>
                    </a:moveTo>
                    <a:lnTo>
                      <a:pt x="0" y="64329"/>
                    </a:lnTo>
                    <a:lnTo>
                      <a:pt x="13922" y="78251"/>
                    </a:lnTo>
                    <a:lnTo>
                      <a:pt x="27844" y="64329"/>
                    </a:lnTo>
                    <a:lnTo>
                      <a:pt x="23410" y="0"/>
                    </a:lnTo>
                    <a:lnTo>
                      <a:pt x="4434" y="0"/>
                    </a:lnTo>
                    <a:close/>
                  </a:path>
                </a:pathLst>
              </a:custGeom>
              <a:solidFill>
                <a:srgbClr val="000000"/>
              </a:solidFill>
              <a:ln w="317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4271AF25-02A0-49C1-82FF-FF3CBAEA2EEE}"/>
                  </a:ext>
                </a:extLst>
              </p:cNvPr>
              <p:cNvSpPr/>
              <p:nvPr/>
            </p:nvSpPr>
            <p:spPr>
              <a:xfrm>
                <a:off x="10518989" y="4278780"/>
                <a:ext cx="208656" cy="257289"/>
              </a:xfrm>
              <a:custGeom>
                <a:avLst/>
                <a:gdLst>
                  <a:gd name="connsiteX0" fmla="*/ 208650 w 208656"/>
                  <a:gd name="connsiteY0" fmla="*/ 182455 h 257289"/>
                  <a:gd name="connsiteX1" fmla="*/ 196475 w 208656"/>
                  <a:gd name="connsiteY1" fmla="*/ 158002 h 257289"/>
                  <a:gd name="connsiteX2" fmla="*/ 154950 w 208656"/>
                  <a:gd name="connsiteY2" fmla="*/ 136502 h 257289"/>
                  <a:gd name="connsiteX3" fmla="*/ 138957 w 208656"/>
                  <a:gd name="connsiteY3" fmla="*/ 129939 h 257289"/>
                  <a:gd name="connsiteX4" fmla="*/ 136936 w 208656"/>
                  <a:gd name="connsiteY4" fmla="*/ 126923 h 257289"/>
                  <a:gd name="connsiteX5" fmla="*/ 136936 w 208656"/>
                  <a:gd name="connsiteY5" fmla="*/ 118922 h 257289"/>
                  <a:gd name="connsiteX6" fmla="*/ 156453 w 208656"/>
                  <a:gd name="connsiteY6" fmla="*/ 79265 h 257289"/>
                  <a:gd name="connsiteX7" fmla="*/ 164761 w 208656"/>
                  <a:gd name="connsiteY7" fmla="*/ 65014 h 257289"/>
                  <a:gd name="connsiteX8" fmla="*/ 166215 w 208656"/>
                  <a:gd name="connsiteY8" fmla="*/ 55698 h 257289"/>
                  <a:gd name="connsiteX9" fmla="*/ 132075 w 208656"/>
                  <a:gd name="connsiteY9" fmla="*/ 6139 h 257289"/>
                  <a:gd name="connsiteX10" fmla="*/ 127295 w 208656"/>
                  <a:gd name="connsiteY10" fmla="*/ 6567 h 257289"/>
                  <a:gd name="connsiteX11" fmla="*/ 124002 w 208656"/>
                  <a:gd name="connsiteY11" fmla="*/ 8849 h 257289"/>
                  <a:gd name="connsiteX12" fmla="*/ 120360 w 208656"/>
                  <a:gd name="connsiteY12" fmla="*/ 3870 h 257289"/>
                  <a:gd name="connsiteX13" fmla="*/ 115655 w 208656"/>
                  <a:gd name="connsiteY13" fmla="*/ 874 h 257289"/>
                  <a:gd name="connsiteX14" fmla="*/ 105385 w 208656"/>
                  <a:gd name="connsiteY14" fmla="*/ 0 h 257289"/>
                  <a:gd name="connsiteX15" fmla="*/ 45359 w 208656"/>
                  <a:gd name="connsiteY15" fmla="*/ 49755 h 257289"/>
                  <a:gd name="connsiteX16" fmla="*/ 45229 w 208656"/>
                  <a:gd name="connsiteY16" fmla="*/ 50465 h 257289"/>
                  <a:gd name="connsiteX17" fmla="*/ 35591 w 208656"/>
                  <a:gd name="connsiteY17" fmla="*/ 74159 h 257289"/>
                  <a:gd name="connsiteX18" fmla="*/ 52180 w 208656"/>
                  <a:gd name="connsiteY18" fmla="*/ 74159 h 257289"/>
                  <a:gd name="connsiteX19" fmla="*/ 52180 w 208656"/>
                  <a:gd name="connsiteY19" fmla="*/ 78251 h 257289"/>
                  <a:gd name="connsiteX20" fmla="*/ 71711 w 208656"/>
                  <a:gd name="connsiteY20" fmla="*/ 118899 h 257289"/>
                  <a:gd name="connsiteX21" fmla="*/ 71711 w 208656"/>
                  <a:gd name="connsiteY21" fmla="*/ 126907 h 257289"/>
                  <a:gd name="connsiteX22" fmla="*/ 69689 w 208656"/>
                  <a:gd name="connsiteY22" fmla="*/ 129923 h 257289"/>
                  <a:gd name="connsiteX23" fmla="*/ 53713 w 208656"/>
                  <a:gd name="connsiteY23" fmla="*/ 136473 h 257289"/>
                  <a:gd name="connsiteX24" fmla="*/ 12259 w 208656"/>
                  <a:gd name="connsiteY24" fmla="*/ 157898 h 257289"/>
                  <a:gd name="connsiteX25" fmla="*/ 0 w 208656"/>
                  <a:gd name="connsiteY25" fmla="*/ 182586 h 257289"/>
                  <a:gd name="connsiteX26" fmla="*/ 0 w 208656"/>
                  <a:gd name="connsiteY26" fmla="*/ 239644 h 257289"/>
                  <a:gd name="connsiteX27" fmla="*/ 2608 w 208656"/>
                  <a:gd name="connsiteY27" fmla="*/ 241600 h 257289"/>
                  <a:gd name="connsiteX28" fmla="*/ 75969 w 208656"/>
                  <a:gd name="connsiteY28" fmla="*/ 256885 h 257289"/>
                  <a:gd name="connsiteX29" fmla="*/ 83641 w 208656"/>
                  <a:gd name="connsiteY29" fmla="*/ 257283 h 257289"/>
                  <a:gd name="connsiteX30" fmla="*/ 70951 w 208656"/>
                  <a:gd name="connsiteY30" fmla="*/ 143493 h 257289"/>
                  <a:gd name="connsiteX31" fmla="*/ 74638 w 208656"/>
                  <a:gd name="connsiteY31" fmla="*/ 141980 h 257289"/>
                  <a:gd name="connsiteX32" fmla="*/ 84752 w 208656"/>
                  <a:gd name="connsiteY32" fmla="*/ 126907 h 257289"/>
                  <a:gd name="connsiteX33" fmla="*/ 84752 w 208656"/>
                  <a:gd name="connsiteY33" fmla="*/ 126581 h 257289"/>
                  <a:gd name="connsiteX34" fmla="*/ 123897 w 208656"/>
                  <a:gd name="connsiteY34" fmla="*/ 126581 h 257289"/>
                  <a:gd name="connsiteX35" fmla="*/ 123897 w 208656"/>
                  <a:gd name="connsiteY35" fmla="*/ 126907 h 257289"/>
                  <a:gd name="connsiteX36" fmla="*/ 134005 w 208656"/>
                  <a:gd name="connsiteY36" fmla="*/ 141986 h 257289"/>
                  <a:gd name="connsiteX37" fmla="*/ 137692 w 208656"/>
                  <a:gd name="connsiteY37" fmla="*/ 143499 h 257289"/>
                  <a:gd name="connsiteX38" fmla="*/ 124999 w 208656"/>
                  <a:gd name="connsiteY38" fmla="*/ 257289 h 257289"/>
                  <a:gd name="connsiteX39" fmla="*/ 132668 w 208656"/>
                  <a:gd name="connsiteY39" fmla="*/ 256892 h 257289"/>
                  <a:gd name="connsiteX40" fmla="*/ 206048 w 208656"/>
                  <a:gd name="connsiteY40" fmla="*/ 241607 h 257289"/>
                  <a:gd name="connsiteX41" fmla="*/ 208656 w 208656"/>
                  <a:gd name="connsiteY41" fmla="*/ 239650 h 257289"/>
                  <a:gd name="connsiteX42" fmla="*/ 65222 w 208656"/>
                  <a:gd name="connsiteY42" fmla="*/ 78251 h 257289"/>
                  <a:gd name="connsiteX43" fmla="*/ 65222 w 208656"/>
                  <a:gd name="connsiteY43" fmla="*/ 74159 h 257289"/>
                  <a:gd name="connsiteX44" fmla="*/ 87944 w 208656"/>
                  <a:gd name="connsiteY44" fmla="*/ 74159 h 257289"/>
                  <a:gd name="connsiteX45" fmla="*/ 131569 w 208656"/>
                  <a:gd name="connsiteY45" fmla="*/ 43622 h 257289"/>
                  <a:gd name="connsiteX46" fmla="*/ 143473 w 208656"/>
                  <a:gd name="connsiteY46" fmla="*/ 45154 h 257289"/>
                  <a:gd name="connsiteX47" fmla="*/ 143473 w 208656"/>
                  <a:gd name="connsiteY47" fmla="*/ 78251 h 257289"/>
                  <a:gd name="connsiteX48" fmla="*/ 104348 w 208656"/>
                  <a:gd name="connsiteY48" fmla="*/ 117377 h 257289"/>
                  <a:gd name="connsiteX49" fmla="*/ 65222 w 208656"/>
                  <a:gd name="connsiteY49" fmla="*/ 78251 h 257289"/>
                  <a:gd name="connsiteX50" fmla="*/ 182582 w 208656"/>
                  <a:gd name="connsiteY50" fmla="*/ 198888 h 257289"/>
                  <a:gd name="connsiteX51" fmla="*/ 153238 w 208656"/>
                  <a:gd name="connsiteY51" fmla="*/ 198888 h 257289"/>
                  <a:gd name="connsiteX52" fmla="*/ 153238 w 208656"/>
                  <a:gd name="connsiteY52" fmla="*/ 192367 h 257289"/>
                  <a:gd name="connsiteX53" fmla="*/ 182582 w 208656"/>
                  <a:gd name="connsiteY53" fmla="*/ 192367 h 25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08656" h="257289">
                    <a:moveTo>
                      <a:pt x="208650" y="182455"/>
                    </a:moveTo>
                    <a:cubicBezTo>
                      <a:pt x="208467" y="172890"/>
                      <a:pt x="203997" y="163913"/>
                      <a:pt x="196475" y="158002"/>
                    </a:cubicBezTo>
                    <a:cubicBezTo>
                      <a:pt x="184294" y="148031"/>
                      <a:pt x="169977" y="141876"/>
                      <a:pt x="154950" y="136502"/>
                    </a:cubicBezTo>
                    <a:lnTo>
                      <a:pt x="138957" y="129939"/>
                    </a:lnTo>
                    <a:cubicBezTo>
                      <a:pt x="137734" y="129437"/>
                      <a:pt x="136936" y="128245"/>
                      <a:pt x="136936" y="126923"/>
                    </a:cubicBezTo>
                    <a:lnTo>
                      <a:pt x="136936" y="118922"/>
                    </a:lnTo>
                    <a:cubicBezTo>
                      <a:pt x="149010" y="109259"/>
                      <a:pt x="156162" y="94727"/>
                      <a:pt x="156453" y="79265"/>
                    </a:cubicBezTo>
                    <a:lnTo>
                      <a:pt x="164761" y="65014"/>
                    </a:lnTo>
                    <a:cubicBezTo>
                      <a:pt x="166005" y="62076"/>
                      <a:pt x="166504" y="58876"/>
                      <a:pt x="166215" y="55698"/>
                    </a:cubicBezTo>
                    <a:cubicBezTo>
                      <a:pt x="164325" y="34331"/>
                      <a:pt x="151366" y="15519"/>
                      <a:pt x="132075" y="6139"/>
                    </a:cubicBezTo>
                    <a:cubicBezTo>
                      <a:pt x="130521" y="5410"/>
                      <a:pt x="128695" y="5573"/>
                      <a:pt x="127295" y="6567"/>
                    </a:cubicBezTo>
                    <a:lnTo>
                      <a:pt x="124002" y="8849"/>
                    </a:lnTo>
                    <a:lnTo>
                      <a:pt x="120360" y="3870"/>
                    </a:lnTo>
                    <a:cubicBezTo>
                      <a:pt x="119239" y="2300"/>
                      <a:pt x="117552" y="1226"/>
                      <a:pt x="115655" y="874"/>
                    </a:cubicBezTo>
                    <a:cubicBezTo>
                      <a:pt x="112263" y="288"/>
                      <a:pt x="108827" y="-4"/>
                      <a:pt x="105385" y="0"/>
                    </a:cubicBezTo>
                    <a:cubicBezTo>
                      <a:pt x="76019" y="4"/>
                      <a:pt x="50810" y="20899"/>
                      <a:pt x="45359" y="49755"/>
                    </a:cubicBezTo>
                    <a:lnTo>
                      <a:pt x="45229" y="50465"/>
                    </a:lnTo>
                    <a:cubicBezTo>
                      <a:pt x="43646" y="58932"/>
                      <a:pt x="40368" y="66991"/>
                      <a:pt x="35591" y="74159"/>
                    </a:cubicBezTo>
                    <a:lnTo>
                      <a:pt x="52180" y="74159"/>
                    </a:lnTo>
                    <a:lnTo>
                      <a:pt x="52180" y="78251"/>
                    </a:lnTo>
                    <a:cubicBezTo>
                      <a:pt x="52181" y="94063"/>
                      <a:pt x="59367" y="109018"/>
                      <a:pt x="71711" y="118899"/>
                    </a:cubicBezTo>
                    <a:lnTo>
                      <a:pt x="71711" y="126907"/>
                    </a:lnTo>
                    <a:cubicBezTo>
                      <a:pt x="71711" y="128229"/>
                      <a:pt x="70912" y="129420"/>
                      <a:pt x="69689" y="129923"/>
                    </a:cubicBezTo>
                    <a:lnTo>
                      <a:pt x="53713" y="136473"/>
                    </a:lnTo>
                    <a:cubicBezTo>
                      <a:pt x="38676" y="141850"/>
                      <a:pt x="24369" y="147996"/>
                      <a:pt x="12259" y="157898"/>
                    </a:cubicBezTo>
                    <a:cubicBezTo>
                      <a:pt x="4653" y="163852"/>
                      <a:pt x="147" y="172927"/>
                      <a:pt x="0" y="182586"/>
                    </a:cubicBezTo>
                    <a:lnTo>
                      <a:pt x="0" y="239644"/>
                    </a:lnTo>
                    <a:lnTo>
                      <a:pt x="2608" y="241600"/>
                    </a:lnTo>
                    <a:cubicBezTo>
                      <a:pt x="16905" y="252324"/>
                      <a:pt x="54717" y="255780"/>
                      <a:pt x="75969" y="256885"/>
                    </a:cubicBezTo>
                    <a:lnTo>
                      <a:pt x="83641" y="257283"/>
                    </a:lnTo>
                    <a:lnTo>
                      <a:pt x="70951" y="143493"/>
                    </a:lnTo>
                    <a:lnTo>
                      <a:pt x="74638" y="141980"/>
                    </a:lnTo>
                    <a:cubicBezTo>
                      <a:pt x="80764" y="139483"/>
                      <a:pt x="84764" y="133522"/>
                      <a:pt x="84752" y="126907"/>
                    </a:cubicBezTo>
                    <a:lnTo>
                      <a:pt x="84752" y="126581"/>
                    </a:lnTo>
                    <a:cubicBezTo>
                      <a:pt x="97298" y="131704"/>
                      <a:pt x="111352" y="131704"/>
                      <a:pt x="123897" y="126581"/>
                    </a:cubicBezTo>
                    <a:lnTo>
                      <a:pt x="123897" y="126907"/>
                    </a:lnTo>
                    <a:cubicBezTo>
                      <a:pt x="123882" y="133522"/>
                      <a:pt x="127880" y="139487"/>
                      <a:pt x="134005" y="141986"/>
                    </a:cubicBezTo>
                    <a:lnTo>
                      <a:pt x="137692" y="143499"/>
                    </a:lnTo>
                    <a:lnTo>
                      <a:pt x="124999" y="257289"/>
                    </a:lnTo>
                    <a:lnTo>
                      <a:pt x="132668" y="256892"/>
                    </a:lnTo>
                    <a:cubicBezTo>
                      <a:pt x="153936" y="255786"/>
                      <a:pt x="191748" y="252327"/>
                      <a:pt x="206048" y="241607"/>
                    </a:cubicBezTo>
                    <a:lnTo>
                      <a:pt x="208656" y="239650"/>
                    </a:lnTo>
                    <a:close/>
                    <a:moveTo>
                      <a:pt x="65222" y="78251"/>
                    </a:moveTo>
                    <a:lnTo>
                      <a:pt x="65222" y="74159"/>
                    </a:lnTo>
                    <a:lnTo>
                      <a:pt x="87944" y="74159"/>
                    </a:lnTo>
                    <a:cubicBezTo>
                      <a:pt x="121462" y="74159"/>
                      <a:pt x="116904" y="47446"/>
                      <a:pt x="131569" y="43622"/>
                    </a:cubicBezTo>
                    <a:cubicBezTo>
                      <a:pt x="135600" y="42871"/>
                      <a:pt x="139764" y="43407"/>
                      <a:pt x="143473" y="45154"/>
                    </a:cubicBezTo>
                    <a:lnTo>
                      <a:pt x="143473" y="78251"/>
                    </a:lnTo>
                    <a:cubicBezTo>
                      <a:pt x="143473" y="99859"/>
                      <a:pt x="125956" y="117377"/>
                      <a:pt x="104348" y="117377"/>
                    </a:cubicBezTo>
                    <a:cubicBezTo>
                      <a:pt x="82739" y="117377"/>
                      <a:pt x="65222" y="99859"/>
                      <a:pt x="65222" y="78251"/>
                    </a:cubicBezTo>
                    <a:close/>
                    <a:moveTo>
                      <a:pt x="182582" y="198888"/>
                    </a:moveTo>
                    <a:lnTo>
                      <a:pt x="153238" y="198888"/>
                    </a:lnTo>
                    <a:lnTo>
                      <a:pt x="153238" y="192367"/>
                    </a:lnTo>
                    <a:lnTo>
                      <a:pt x="182582" y="192367"/>
                    </a:lnTo>
                    <a:close/>
                  </a:path>
                </a:pathLst>
              </a:custGeom>
              <a:solidFill>
                <a:srgbClr val="000000"/>
              </a:solidFill>
              <a:ln w="3175" cap="flat">
                <a:noFill/>
                <a:prstDash val="solid"/>
                <a:miter/>
              </a:ln>
            </p:spPr>
            <p:txBody>
              <a:bodyPr rtlCol="0" anchor="ctr"/>
              <a:lstStyle/>
              <a:p>
                <a:endParaRPr lang="en-US"/>
              </a:p>
            </p:txBody>
          </p:sp>
        </p:grpSp>
        <p:sp>
          <p:nvSpPr>
            <p:cNvPr id="23" name="Freeform: Shape 22">
              <a:extLst>
                <a:ext uri="{FF2B5EF4-FFF2-40B4-BE49-F238E27FC236}">
                  <a16:creationId xmlns:a16="http://schemas.microsoft.com/office/drawing/2014/main" id="{956E5070-6B0C-4324-BF20-3BD8014DCBEC}"/>
                </a:ext>
              </a:extLst>
            </p:cNvPr>
            <p:cNvSpPr/>
            <p:nvPr/>
          </p:nvSpPr>
          <p:spPr>
            <a:xfrm>
              <a:off x="10792155" y="4291181"/>
              <a:ext cx="202148" cy="257805"/>
            </a:xfrm>
            <a:custGeom>
              <a:avLst/>
              <a:gdLst>
                <a:gd name="connsiteX0" fmla="*/ 202113 w 202148"/>
                <a:gd name="connsiteY0" fmla="*/ 182651 h 257805"/>
                <a:gd name="connsiteX1" fmla="*/ 190049 w 202148"/>
                <a:gd name="connsiteY1" fmla="*/ 158257 h 257805"/>
                <a:gd name="connsiteX2" fmla="*/ 146254 w 202148"/>
                <a:gd name="connsiteY2" fmla="*/ 134856 h 257805"/>
                <a:gd name="connsiteX3" fmla="*/ 166287 w 202148"/>
                <a:gd name="connsiteY3" fmla="*/ 129868 h 257805"/>
                <a:gd name="connsiteX4" fmla="*/ 154344 w 202148"/>
                <a:gd name="connsiteY4" fmla="*/ 107403 h 257805"/>
                <a:gd name="connsiteX5" fmla="*/ 162632 w 202148"/>
                <a:gd name="connsiteY5" fmla="*/ 47737 h 257805"/>
                <a:gd name="connsiteX6" fmla="*/ 149525 w 202148"/>
                <a:gd name="connsiteY6" fmla="*/ 19756 h 257805"/>
                <a:gd name="connsiteX7" fmla="*/ 133170 w 202148"/>
                <a:gd name="connsiteY7" fmla="*/ 19537 h 257805"/>
                <a:gd name="connsiteX8" fmla="*/ 107559 w 202148"/>
                <a:gd name="connsiteY8" fmla="*/ 2224 h 257805"/>
                <a:gd name="connsiteX9" fmla="*/ 59468 w 202148"/>
                <a:gd name="connsiteY9" fmla="*/ 8370 h 257805"/>
                <a:gd name="connsiteX10" fmla="*/ 41095 w 202148"/>
                <a:gd name="connsiteY10" fmla="*/ 54721 h 257805"/>
                <a:gd name="connsiteX11" fmla="*/ 42862 w 202148"/>
                <a:gd name="connsiteY11" fmla="*/ 117739 h 257805"/>
                <a:gd name="connsiteX12" fmla="*/ 35865 w 202148"/>
                <a:gd name="connsiteY12" fmla="*/ 135228 h 257805"/>
                <a:gd name="connsiteX13" fmla="*/ 53902 w 202148"/>
                <a:gd name="connsiteY13" fmla="*/ 135616 h 257805"/>
                <a:gd name="connsiteX14" fmla="*/ 12080 w 202148"/>
                <a:gd name="connsiteY14" fmla="*/ 158257 h 257805"/>
                <a:gd name="connsiteX15" fmla="*/ 0 w 202148"/>
                <a:gd name="connsiteY15" fmla="*/ 182782 h 257805"/>
                <a:gd name="connsiteX16" fmla="*/ 26 w 202148"/>
                <a:gd name="connsiteY16" fmla="*/ 240068 h 257805"/>
                <a:gd name="connsiteX17" fmla="*/ 2928 w 202148"/>
                <a:gd name="connsiteY17" fmla="*/ 242005 h 257805"/>
                <a:gd name="connsiteX18" fmla="*/ 84514 w 202148"/>
                <a:gd name="connsiteY18" fmla="*/ 257456 h 257805"/>
                <a:gd name="connsiteX19" fmla="*/ 92887 w 202148"/>
                <a:gd name="connsiteY19" fmla="*/ 257772 h 257805"/>
                <a:gd name="connsiteX20" fmla="*/ 71508 w 202148"/>
                <a:gd name="connsiteY20" fmla="*/ 158981 h 257805"/>
                <a:gd name="connsiteX21" fmla="*/ 101068 w 202148"/>
                <a:gd name="connsiteY21" fmla="*/ 163219 h 257805"/>
                <a:gd name="connsiteX22" fmla="*/ 130614 w 202148"/>
                <a:gd name="connsiteY22" fmla="*/ 158981 h 257805"/>
                <a:gd name="connsiteX23" fmla="*/ 109212 w 202148"/>
                <a:gd name="connsiteY23" fmla="*/ 257805 h 257805"/>
                <a:gd name="connsiteX24" fmla="*/ 117549 w 202148"/>
                <a:gd name="connsiteY24" fmla="*/ 257547 h 257805"/>
                <a:gd name="connsiteX25" fmla="*/ 199540 w 202148"/>
                <a:gd name="connsiteY25" fmla="*/ 241803 h 257805"/>
                <a:gd name="connsiteX26" fmla="*/ 202148 w 202148"/>
                <a:gd name="connsiteY26" fmla="*/ 239846 h 257805"/>
                <a:gd name="connsiteX27" fmla="*/ 61942 w 202148"/>
                <a:gd name="connsiteY27" fmla="*/ 78447 h 257805"/>
                <a:gd name="connsiteX28" fmla="*/ 61942 w 202148"/>
                <a:gd name="connsiteY28" fmla="*/ 61953 h 257805"/>
                <a:gd name="connsiteX29" fmla="*/ 66683 w 202148"/>
                <a:gd name="connsiteY29" fmla="*/ 61382 h 257805"/>
                <a:gd name="connsiteX30" fmla="*/ 98381 w 202148"/>
                <a:gd name="connsiteY30" fmla="*/ 52465 h 257805"/>
                <a:gd name="connsiteX31" fmla="*/ 125625 w 202148"/>
                <a:gd name="connsiteY31" fmla="*/ 35448 h 257805"/>
                <a:gd name="connsiteX32" fmla="*/ 130084 w 202148"/>
                <a:gd name="connsiteY32" fmla="*/ 35490 h 257805"/>
                <a:gd name="connsiteX33" fmla="*/ 130950 w 202148"/>
                <a:gd name="connsiteY33" fmla="*/ 37215 h 257805"/>
                <a:gd name="connsiteX34" fmla="*/ 136245 w 202148"/>
                <a:gd name="connsiteY34" fmla="*/ 58356 h 257805"/>
                <a:gd name="connsiteX35" fmla="*/ 140196 w 202148"/>
                <a:gd name="connsiteY35" fmla="*/ 64809 h 257805"/>
                <a:gd name="connsiteX36" fmla="*/ 140196 w 202148"/>
                <a:gd name="connsiteY36" fmla="*/ 78447 h 257805"/>
                <a:gd name="connsiteX37" fmla="*/ 101071 w 202148"/>
                <a:gd name="connsiteY37" fmla="*/ 117573 h 257805"/>
                <a:gd name="connsiteX38" fmla="*/ 101071 w 202148"/>
                <a:gd name="connsiteY38" fmla="*/ 117573 h 257805"/>
                <a:gd name="connsiteX39" fmla="*/ 61942 w 202148"/>
                <a:gd name="connsiteY39" fmla="*/ 78447 h 257805"/>
                <a:gd name="connsiteX40" fmla="*/ 101068 w 202148"/>
                <a:gd name="connsiteY40" fmla="*/ 150177 h 257805"/>
                <a:gd name="connsiteX41" fmla="*/ 68541 w 202148"/>
                <a:gd name="connsiteY41" fmla="*/ 143744 h 257805"/>
                <a:gd name="connsiteX42" fmla="*/ 71368 w 202148"/>
                <a:gd name="connsiteY42" fmla="*/ 142584 h 257805"/>
                <a:gd name="connsiteX43" fmla="*/ 81476 w 202148"/>
                <a:gd name="connsiteY43" fmla="*/ 127507 h 257805"/>
                <a:gd name="connsiteX44" fmla="*/ 81476 w 202148"/>
                <a:gd name="connsiteY44" fmla="*/ 126774 h 257805"/>
                <a:gd name="connsiteX45" fmla="*/ 120621 w 202148"/>
                <a:gd name="connsiteY45" fmla="*/ 126774 h 257805"/>
                <a:gd name="connsiteX46" fmla="*/ 120621 w 202148"/>
                <a:gd name="connsiteY46" fmla="*/ 127498 h 257805"/>
                <a:gd name="connsiteX47" fmla="*/ 130728 w 202148"/>
                <a:gd name="connsiteY47" fmla="*/ 142580 h 257805"/>
                <a:gd name="connsiteX48" fmla="*/ 133568 w 202148"/>
                <a:gd name="connsiteY48" fmla="*/ 143748 h 257805"/>
                <a:gd name="connsiteX49" fmla="*/ 101068 w 202148"/>
                <a:gd name="connsiteY49" fmla="*/ 150177 h 25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02148" h="257805">
                  <a:moveTo>
                    <a:pt x="202113" y="182651"/>
                  </a:moveTo>
                  <a:cubicBezTo>
                    <a:pt x="201755" y="173171"/>
                    <a:pt x="197365" y="164295"/>
                    <a:pt x="190049" y="158257"/>
                  </a:cubicBezTo>
                  <a:cubicBezTo>
                    <a:pt x="179827" y="149581"/>
                    <a:pt x="165817" y="142114"/>
                    <a:pt x="146254" y="134856"/>
                  </a:cubicBezTo>
                  <a:cubicBezTo>
                    <a:pt x="153127" y="134109"/>
                    <a:pt x="159866" y="132431"/>
                    <a:pt x="166287" y="129868"/>
                  </a:cubicBezTo>
                  <a:cubicBezTo>
                    <a:pt x="166287" y="129868"/>
                    <a:pt x="158915" y="125457"/>
                    <a:pt x="154344" y="107403"/>
                  </a:cubicBezTo>
                  <a:cubicBezTo>
                    <a:pt x="151445" y="96060"/>
                    <a:pt x="162537" y="67701"/>
                    <a:pt x="162632" y="47737"/>
                  </a:cubicBezTo>
                  <a:cubicBezTo>
                    <a:pt x="162632" y="31761"/>
                    <a:pt x="158093" y="24611"/>
                    <a:pt x="149525" y="19756"/>
                  </a:cubicBezTo>
                  <a:cubicBezTo>
                    <a:pt x="144575" y="16952"/>
                    <a:pt x="133170" y="19537"/>
                    <a:pt x="133170" y="19537"/>
                  </a:cubicBezTo>
                  <a:cubicBezTo>
                    <a:pt x="133170" y="19537"/>
                    <a:pt x="127275" y="8370"/>
                    <a:pt x="107559" y="2224"/>
                  </a:cubicBezTo>
                  <a:cubicBezTo>
                    <a:pt x="91348" y="-2190"/>
                    <a:pt x="74047" y="21"/>
                    <a:pt x="59468" y="8370"/>
                  </a:cubicBezTo>
                  <a:cubicBezTo>
                    <a:pt x="47273" y="16247"/>
                    <a:pt x="41378" y="24911"/>
                    <a:pt x="41095" y="54721"/>
                  </a:cubicBezTo>
                  <a:cubicBezTo>
                    <a:pt x="40844" y="82037"/>
                    <a:pt x="44593" y="106301"/>
                    <a:pt x="42862" y="117739"/>
                  </a:cubicBezTo>
                  <a:cubicBezTo>
                    <a:pt x="42063" y="124071"/>
                    <a:pt x="39653" y="130092"/>
                    <a:pt x="35865" y="135228"/>
                  </a:cubicBezTo>
                  <a:cubicBezTo>
                    <a:pt x="41864" y="135730"/>
                    <a:pt x="47887" y="135860"/>
                    <a:pt x="53902" y="135616"/>
                  </a:cubicBezTo>
                  <a:cubicBezTo>
                    <a:pt x="35386" y="142639"/>
                    <a:pt x="21949" y="149884"/>
                    <a:pt x="12080" y="158257"/>
                  </a:cubicBezTo>
                  <a:cubicBezTo>
                    <a:pt x="4726" y="164324"/>
                    <a:pt x="328" y="173254"/>
                    <a:pt x="0" y="182782"/>
                  </a:cubicBezTo>
                  <a:lnTo>
                    <a:pt x="26" y="240068"/>
                  </a:lnTo>
                  <a:lnTo>
                    <a:pt x="2928" y="242005"/>
                  </a:lnTo>
                  <a:cubicBezTo>
                    <a:pt x="20860" y="253961"/>
                    <a:pt x="65959" y="256794"/>
                    <a:pt x="84514" y="257456"/>
                  </a:cubicBezTo>
                  <a:lnTo>
                    <a:pt x="92887" y="257772"/>
                  </a:lnTo>
                  <a:lnTo>
                    <a:pt x="71508" y="158981"/>
                  </a:lnTo>
                  <a:cubicBezTo>
                    <a:pt x="81088" y="161889"/>
                    <a:pt x="91056" y="163319"/>
                    <a:pt x="101068" y="163219"/>
                  </a:cubicBezTo>
                  <a:cubicBezTo>
                    <a:pt x="111075" y="163318"/>
                    <a:pt x="121038" y="161889"/>
                    <a:pt x="130614" y="158981"/>
                  </a:cubicBezTo>
                  <a:lnTo>
                    <a:pt x="109212" y="257805"/>
                  </a:lnTo>
                  <a:lnTo>
                    <a:pt x="117549" y="257547"/>
                  </a:lnTo>
                  <a:cubicBezTo>
                    <a:pt x="136675" y="256961"/>
                    <a:pt x="182941" y="254254"/>
                    <a:pt x="199540" y="241803"/>
                  </a:cubicBezTo>
                  <a:lnTo>
                    <a:pt x="202148" y="239846"/>
                  </a:lnTo>
                  <a:close/>
                  <a:moveTo>
                    <a:pt x="61942" y="78447"/>
                  </a:moveTo>
                  <a:lnTo>
                    <a:pt x="61942" y="61953"/>
                  </a:lnTo>
                  <a:cubicBezTo>
                    <a:pt x="63532" y="61857"/>
                    <a:pt x="65115" y="61666"/>
                    <a:pt x="66683" y="61382"/>
                  </a:cubicBezTo>
                  <a:cubicBezTo>
                    <a:pt x="77621" y="59941"/>
                    <a:pt x="88296" y="56938"/>
                    <a:pt x="98381" y="52465"/>
                  </a:cubicBezTo>
                  <a:cubicBezTo>
                    <a:pt x="109718" y="46765"/>
                    <a:pt x="116219" y="43968"/>
                    <a:pt x="125625" y="35448"/>
                  </a:cubicBezTo>
                  <a:cubicBezTo>
                    <a:pt x="126868" y="34229"/>
                    <a:pt x="128864" y="34247"/>
                    <a:pt x="130084" y="35490"/>
                  </a:cubicBezTo>
                  <a:cubicBezTo>
                    <a:pt x="130546" y="35960"/>
                    <a:pt x="130849" y="36564"/>
                    <a:pt x="130950" y="37215"/>
                  </a:cubicBezTo>
                  <a:cubicBezTo>
                    <a:pt x="131700" y="42396"/>
                    <a:pt x="133649" y="53805"/>
                    <a:pt x="136245" y="58356"/>
                  </a:cubicBezTo>
                  <a:cubicBezTo>
                    <a:pt x="137415" y="60594"/>
                    <a:pt x="138735" y="62750"/>
                    <a:pt x="140196" y="64809"/>
                  </a:cubicBezTo>
                  <a:lnTo>
                    <a:pt x="140196" y="78447"/>
                  </a:lnTo>
                  <a:cubicBezTo>
                    <a:pt x="140173" y="100046"/>
                    <a:pt x="122670" y="117549"/>
                    <a:pt x="101071" y="117573"/>
                  </a:cubicBezTo>
                  <a:lnTo>
                    <a:pt x="101071" y="117573"/>
                  </a:lnTo>
                  <a:cubicBezTo>
                    <a:pt x="79471" y="117551"/>
                    <a:pt x="61966" y="100047"/>
                    <a:pt x="61942" y="78447"/>
                  </a:cubicBezTo>
                  <a:close/>
                  <a:moveTo>
                    <a:pt x="101068" y="150177"/>
                  </a:moveTo>
                  <a:cubicBezTo>
                    <a:pt x="89880" y="150501"/>
                    <a:pt x="78763" y="148303"/>
                    <a:pt x="68541" y="143744"/>
                  </a:cubicBezTo>
                  <a:lnTo>
                    <a:pt x="71368" y="142584"/>
                  </a:lnTo>
                  <a:cubicBezTo>
                    <a:pt x="77492" y="140084"/>
                    <a:pt x="81490" y="134122"/>
                    <a:pt x="81476" y="127507"/>
                  </a:cubicBezTo>
                  <a:lnTo>
                    <a:pt x="81476" y="126774"/>
                  </a:lnTo>
                  <a:cubicBezTo>
                    <a:pt x="94021" y="131897"/>
                    <a:pt x="108075" y="131897"/>
                    <a:pt x="120621" y="126774"/>
                  </a:cubicBezTo>
                  <a:lnTo>
                    <a:pt x="120621" y="127498"/>
                  </a:lnTo>
                  <a:cubicBezTo>
                    <a:pt x="120604" y="134114"/>
                    <a:pt x="124602" y="140080"/>
                    <a:pt x="130728" y="142580"/>
                  </a:cubicBezTo>
                  <a:lnTo>
                    <a:pt x="133568" y="143748"/>
                  </a:lnTo>
                  <a:cubicBezTo>
                    <a:pt x="123354" y="148301"/>
                    <a:pt x="112246" y="150498"/>
                    <a:pt x="101068" y="150177"/>
                  </a:cubicBezTo>
                  <a:close/>
                </a:path>
              </a:pathLst>
            </a:custGeom>
            <a:solidFill>
              <a:srgbClr val="000000"/>
            </a:solidFill>
            <a:ln w="3175" cap="flat">
              <a:noFill/>
              <a:prstDash val="solid"/>
              <a:miter/>
            </a:ln>
          </p:spPr>
          <p:txBody>
            <a:bodyPr rtlCol="0" anchor="ctr"/>
            <a:lstStyle/>
            <a:p>
              <a:endParaRPr lang="en-US"/>
            </a:p>
          </p:txBody>
        </p:sp>
      </p:grpSp>
      <p:grpSp>
        <p:nvGrpSpPr>
          <p:cNvPr id="73" name="Group 72">
            <a:extLst>
              <a:ext uri="{FF2B5EF4-FFF2-40B4-BE49-F238E27FC236}">
                <a16:creationId xmlns:a16="http://schemas.microsoft.com/office/drawing/2014/main" id="{258DA4AD-F216-4F99-98EB-57AA3F705DF1}"/>
              </a:ext>
            </a:extLst>
          </p:cNvPr>
          <p:cNvGrpSpPr/>
          <p:nvPr/>
        </p:nvGrpSpPr>
        <p:grpSpPr>
          <a:xfrm>
            <a:off x="10793228" y="3576676"/>
            <a:ext cx="475314" cy="270206"/>
            <a:chOff x="10518989" y="4278780"/>
            <a:chExt cx="475314" cy="270206"/>
          </a:xfrm>
        </p:grpSpPr>
        <p:grpSp>
          <p:nvGrpSpPr>
            <p:cNvPr id="74" name="Graphic 60" descr="Office worker male with solid fill">
              <a:extLst>
                <a:ext uri="{FF2B5EF4-FFF2-40B4-BE49-F238E27FC236}">
                  <a16:creationId xmlns:a16="http://schemas.microsoft.com/office/drawing/2014/main" id="{056AA0AF-9704-4791-AD80-7277DA2191BF}"/>
                </a:ext>
              </a:extLst>
            </p:cNvPr>
            <p:cNvGrpSpPr/>
            <p:nvPr/>
          </p:nvGrpSpPr>
          <p:grpSpPr>
            <a:xfrm>
              <a:off x="10518989" y="4278780"/>
              <a:ext cx="208656" cy="257289"/>
              <a:chOff x="10518989" y="4278780"/>
              <a:chExt cx="208656" cy="257289"/>
            </a:xfrm>
            <a:solidFill>
              <a:srgbClr val="000000"/>
            </a:solidFill>
          </p:grpSpPr>
          <p:sp>
            <p:nvSpPr>
              <p:cNvPr id="76" name="Freeform: Shape 75">
                <a:extLst>
                  <a:ext uri="{FF2B5EF4-FFF2-40B4-BE49-F238E27FC236}">
                    <a16:creationId xmlns:a16="http://schemas.microsoft.com/office/drawing/2014/main" id="{858CCAE7-8CCC-4E11-B602-A6B54FA77C8F}"/>
                  </a:ext>
                </a:extLst>
              </p:cNvPr>
              <p:cNvSpPr/>
              <p:nvPr/>
            </p:nvSpPr>
            <p:spPr>
              <a:xfrm>
                <a:off x="10607022" y="4425500"/>
                <a:ext cx="32604" cy="19562"/>
              </a:xfrm>
              <a:custGeom>
                <a:avLst/>
                <a:gdLst>
                  <a:gd name="connsiteX0" fmla="*/ 6325 w 32604"/>
                  <a:gd name="connsiteY0" fmla="*/ 19563 h 19562"/>
                  <a:gd name="connsiteX1" fmla="*/ 26279 w 32604"/>
                  <a:gd name="connsiteY1" fmla="*/ 19563 h 19562"/>
                  <a:gd name="connsiteX2" fmla="*/ 32605 w 32604"/>
                  <a:gd name="connsiteY2" fmla="*/ 0 h 19562"/>
                  <a:gd name="connsiteX3" fmla="*/ 0 w 32604"/>
                  <a:gd name="connsiteY3" fmla="*/ 0 h 19562"/>
                  <a:gd name="connsiteX4" fmla="*/ 6325 w 32604"/>
                  <a:gd name="connsiteY4" fmla="*/ 19563 h 19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04" h="19562">
                    <a:moveTo>
                      <a:pt x="6325" y="19563"/>
                    </a:moveTo>
                    <a:lnTo>
                      <a:pt x="26279" y="19563"/>
                    </a:lnTo>
                    <a:lnTo>
                      <a:pt x="32605" y="0"/>
                    </a:lnTo>
                    <a:lnTo>
                      <a:pt x="0" y="0"/>
                    </a:lnTo>
                    <a:lnTo>
                      <a:pt x="6325" y="19563"/>
                    </a:lnTo>
                    <a:close/>
                  </a:path>
                </a:pathLst>
              </a:custGeom>
              <a:solidFill>
                <a:srgbClr val="000000"/>
              </a:solidFill>
              <a:ln w="317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6838E10E-BCB5-40BD-BC11-74F25DA909B7}"/>
                  </a:ext>
                </a:extLst>
              </p:cNvPr>
              <p:cNvSpPr/>
              <p:nvPr/>
            </p:nvSpPr>
            <p:spPr>
              <a:xfrm>
                <a:off x="10609402" y="4451584"/>
                <a:ext cx="27844" cy="78251"/>
              </a:xfrm>
              <a:custGeom>
                <a:avLst/>
                <a:gdLst>
                  <a:gd name="connsiteX0" fmla="*/ 4434 w 27844"/>
                  <a:gd name="connsiteY0" fmla="*/ 0 h 78251"/>
                  <a:gd name="connsiteX1" fmla="*/ 0 w 27844"/>
                  <a:gd name="connsiteY1" fmla="*/ 64329 h 78251"/>
                  <a:gd name="connsiteX2" fmla="*/ 13922 w 27844"/>
                  <a:gd name="connsiteY2" fmla="*/ 78251 h 78251"/>
                  <a:gd name="connsiteX3" fmla="*/ 27844 w 27844"/>
                  <a:gd name="connsiteY3" fmla="*/ 64329 h 78251"/>
                  <a:gd name="connsiteX4" fmla="*/ 23410 w 27844"/>
                  <a:gd name="connsiteY4" fmla="*/ 0 h 78251"/>
                  <a:gd name="connsiteX5" fmla="*/ 4434 w 27844"/>
                  <a:gd name="connsiteY5" fmla="*/ 0 h 7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44" h="78251">
                    <a:moveTo>
                      <a:pt x="4434" y="0"/>
                    </a:moveTo>
                    <a:lnTo>
                      <a:pt x="0" y="64329"/>
                    </a:lnTo>
                    <a:lnTo>
                      <a:pt x="13922" y="78251"/>
                    </a:lnTo>
                    <a:lnTo>
                      <a:pt x="27844" y="64329"/>
                    </a:lnTo>
                    <a:lnTo>
                      <a:pt x="23410" y="0"/>
                    </a:lnTo>
                    <a:lnTo>
                      <a:pt x="4434" y="0"/>
                    </a:lnTo>
                    <a:close/>
                  </a:path>
                </a:pathLst>
              </a:custGeom>
              <a:solidFill>
                <a:srgbClr val="000000"/>
              </a:solidFill>
              <a:ln w="317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0874434-AC75-454F-B1A3-CC0E29D748B1}"/>
                  </a:ext>
                </a:extLst>
              </p:cNvPr>
              <p:cNvSpPr/>
              <p:nvPr/>
            </p:nvSpPr>
            <p:spPr>
              <a:xfrm>
                <a:off x="10518989" y="4278780"/>
                <a:ext cx="208656" cy="257289"/>
              </a:xfrm>
              <a:custGeom>
                <a:avLst/>
                <a:gdLst>
                  <a:gd name="connsiteX0" fmla="*/ 208650 w 208656"/>
                  <a:gd name="connsiteY0" fmla="*/ 182455 h 257289"/>
                  <a:gd name="connsiteX1" fmla="*/ 196475 w 208656"/>
                  <a:gd name="connsiteY1" fmla="*/ 158002 h 257289"/>
                  <a:gd name="connsiteX2" fmla="*/ 154950 w 208656"/>
                  <a:gd name="connsiteY2" fmla="*/ 136502 h 257289"/>
                  <a:gd name="connsiteX3" fmla="*/ 138957 w 208656"/>
                  <a:gd name="connsiteY3" fmla="*/ 129939 h 257289"/>
                  <a:gd name="connsiteX4" fmla="*/ 136936 w 208656"/>
                  <a:gd name="connsiteY4" fmla="*/ 126923 h 257289"/>
                  <a:gd name="connsiteX5" fmla="*/ 136936 w 208656"/>
                  <a:gd name="connsiteY5" fmla="*/ 118922 h 257289"/>
                  <a:gd name="connsiteX6" fmla="*/ 156453 w 208656"/>
                  <a:gd name="connsiteY6" fmla="*/ 79265 h 257289"/>
                  <a:gd name="connsiteX7" fmla="*/ 164761 w 208656"/>
                  <a:gd name="connsiteY7" fmla="*/ 65014 h 257289"/>
                  <a:gd name="connsiteX8" fmla="*/ 166215 w 208656"/>
                  <a:gd name="connsiteY8" fmla="*/ 55698 h 257289"/>
                  <a:gd name="connsiteX9" fmla="*/ 132075 w 208656"/>
                  <a:gd name="connsiteY9" fmla="*/ 6139 h 257289"/>
                  <a:gd name="connsiteX10" fmla="*/ 127295 w 208656"/>
                  <a:gd name="connsiteY10" fmla="*/ 6567 h 257289"/>
                  <a:gd name="connsiteX11" fmla="*/ 124002 w 208656"/>
                  <a:gd name="connsiteY11" fmla="*/ 8849 h 257289"/>
                  <a:gd name="connsiteX12" fmla="*/ 120360 w 208656"/>
                  <a:gd name="connsiteY12" fmla="*/ 3870 h 257289"/>
                  <a:gd name="connsiteX13" fmla="*/ 115655 w 208656"/>
                  <a:gd name="connsiteY13" fmla="*/ 874 h 257289"/>
                  <a:gd name="connsiteX14" fmla="*/ 105385 w 208656"/>
                  <a:gd name="connsiteY14" fmla="*/ 0 h 257289"/>
                  <a:gd name="connsiteX15" fmla="*/ 45359 w 208656"/>
                  <a:gd name="connsiteY15" fmla="*/ 49755 h 257289"/>
                  <a:gd name="connsiteX16" fmla="*/ 45229 w 208656"/>
                  <a:gd name="connsiteY16" fmla="*/ 50465 h 257289"/>
                  <a:gd name="connsiteX17" fmla="*/ 35591 w 208656"/>
                  <a:gd name="connsiteY17" fmla="*/ 74159 h 257289"/>
                  <a:gd name="connsiteX18" fmla="*/ 52180 w 208656"/>
                  <a:gd name="connsiteY18" fmla="*/ 74159 h 257289"/>
                  <a:gd name="connsiteX19" fmla="*/ 52180 w 208656"/>
                  <a:gd name="connsiteY19" fmla="*/ 78251 h 257289"/>
                  <a:gd name="connsiteX20" fmla="*/ 71711 w 208656"/>
                  <a:gd name="connsiteY20" fmla="*/ 118899 h 257289"/>
                  <a:gd name="connsiteX21" fmla="*/ 71711 w 208656"/>
                  <a:gd name="connsiteY21" fmla="*/ 126907 h 257289"/>
                  <a:gd name="connsiteX22" fmla="*/ 69689 w 208656"/>
                  <a:gd name="connsiteY22" fmla="*/ 129923 h 257289"/>
                  <a:gd name="connsiteX23" fmla="*/ 53713 w 208656"/>
                  <a:gd name="connsiteY23" fmla="*/ 136473 h 257289"/>
                  <a:gd name="connsiteX24" fmla="*/ 12259 w 208656"/>
                  <a:gd name="connsiteY24" fmla="*/ 157898 h 257289"/>
                  <a:gd name="connsiteX25" fmla="*/ 0 w 208656"/>
                  <a:gd name="connsiteY25" fmla="*/ 182586 h 257289"/>
                  <a:gd name="connsiteX26" fmla="*/ 0 w 208656"/>
                  <a:gd name="connsiteY26" fmla="*/ 239644 h 257289"/>
                  <a:gd name="connsiteX27" fmla="*/ 2608 w 208656"/>
                  <a:gd name="connsiteY27" fmla="*/ 241600 h 257289"/>
                  <a:gd name="connsiteX28" fmla="*/ 75969 w 208656"/>
                  <a:gd name="connsiteY28" fmla="*/ 256885 h 257289"/>
                  <a:gd name="connsiteX29" fmla="*/ 83641 w 208656"/>
                  <a:gd name="connsiteY29" fmla="*/ 257283 h 257289"/>
                  <a:gd name="connsiteX30" fmla="*/ 70951 w 208656"/>
                  <a:gd name="connsiteY30" fmla="*/ 143493 h 257289"/>
                  <a:gd name="connsiteX31" fmla="*/ 74638 w 208656"/>
                  <a:gd name="connsiteY31" fmla="*/ 141980 h 257289"/>
                  <a:gd name="connsiteX32" fmla="*/ 84752 w 208656"/>
                  <a:gd name="connsiteY32" fmla="*/ 126907 h 257289"/>
                  <a:gd name="connsiteX33" fmla="*/ 84752 w 208656"/>
                  <a:gd name="connsiteY33" fmla="*/ 126581 h 257289"/>
                  <a:gd name="connsiteX34" fmla="*/ 123897 w 208656"/>
                  <a:gd name="connsiteY34" fmla="*/ 126581 h 257289"/>
                  <a:gd name="connsiteX35" fmla="*/ 123897 w 208656"/>
                  <a:gd name="connsiteY35" fmla="*/ 126907 h 257289"/>
                  <a:gd name="connsiteX36" fmla="*/ 134005 w 208656"/>
                  <a:gd name="connsiteY36" fmla="*/ 141986 h 257289"/>
                  <a:gd name="connsiteX37" fmla="*/ 137692 w 208656"/>
                  <a:gd name="connsiteY37" fmla="*/ 143499 h 257289"/>
                  <a:gd name="connsiteX38" fmla="*/ 124999 w 208656"/>
                  <a:gd name="connsiteY38" fmla="*/ 257289 h 257289"/>
                  <a:gd name="connsiteX39" fmla="*/ 132668 w 208656"/>
                  <a:gd name="connsiteY39" fmla="*/ 256892 h 257289"/>
                  <a:gd name="connsiteX40" fmla="*/ 206048 w 208656"/>
                  <a:gd name="connsiteY40" fmla="*/ 241607 h 257289"/>
                  <a:gd name="connsiteX41" fmla="*/ 208656 w 208656"/>
                  <a:gd name="connsiteY41" fmla="*/ 239650 h 257289"/>
                  <a:gd name="connsiteX42" fmla="*/ 65222 w 208656"/>
                  <a:gd name="connsiteY42" fmla="*/ 78251 h 257289"/>
                  <a:gd name="connsiteX43" fmla="*/ 65222 w 208656"/>
                  <a:gd name="connsiteY43" fmla="*/ 74159 h 257289"/>
                  <a:gd name="connsiteX44" fmla="*/ 87944 w 208656"/>
                  <a:gd name="connsiteY44" fmla="*/ 74159 h 257289"/>
                  <a:gd name="connsiteX45" fmla="*/ 131569 w 208656"/>
                  <a:gd name="connsiteY45" fmla="*/ 43622 h 257289"/>
                  <a:gd name="connsiteX46" fmla="*/ 143473 w 208656"/>
                  <a:gd name="connsiteY46" fmla="*/ 45154 h 257289"/>
                  <a:gd name="connsiteX47" fmla="*/ 143473 w 208656"/>
                  <a:gd name="connsiteY47" fmla="*/ 78251 h 257289"/>
                  <a:gd name="connsiteX48" fmla="*/ 104348 w 208656"/>
                  <a:gd name="connsiteY48" fmla="*/ 117377 h 257289"/>
                  <a:gd name="connsiteX49" fmla="*/ 65222 w 208656"/>
                  <a:gd name="connsiteY49" fmla="*/ 78251 h 257289"/>
                  <a:gd name="connsiteX50" fmla="*/ 182582 w 208656"/>
                  <a:gd name="connsiteY50" fmla="*/ 198888 h 257289"/>
                  <a:gd name="connsiteX51" fmla="*/ 153238 w 208656"/>
                  <a:gd name="connsiteY51" fmla="*/ 198888 h 257289"/>
                  <a:gd name="connsiteX52" fmla="*/ 153238 w 208656"/>
                  <a:gd name="connsiteY52" fmla="*/ 192367 h 257289"/>
                  <a:gd name="connsiteX53" fmla="*/ 182582 w 208656"/>
                  <a:gd name="connsiteY53" fmla="*/ 192367 h 25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08656" h="257289">
                    <a:moveTo>
                      <a:pt x="208650" y="182455"/>
                    </a:moveTo>
                    <a:cubicBezTo>
                      <a:pt x="208467" y="172890"/>
                      <a:pt x="203997" y="163913"/>
                      <a:pt x="196475" y="158002"/>
                    </a:cubicBezTo>
                    <a:cubicBezTo>
                      <a:pt x="184294" y="148031"/>
                      <a:pt x="169977" y="141876"/>
                      <a:pt x="154950" y="136502"/>
                    </a:cubicBezTo>
                    <a:lnTo>
                      <a:pt x="138957" y="129939"/>
                    </a:lnTo>
                    <a:cubicBezTo>
                      <a:pt x="137734" y="129437"/>
                      <a:pt x="136936" y="128245"/>
                      <a:pt x="136936" y="126923"/>
                    </a:cubicBezTo>
                    <a:lnTo>
                      <a:pt x="136936" y="118922"/>
                    </a:lnTo>
                    <a:cubicBezTo>
                      <a:pt x="149010" y="109259"/>
                      <a:pt x="156162" y="94727"/>
                      <a:pt x="156453" y="79265"/>
                    </a:cubicBezTo>
                    <a:lnTo>
                      <a:pt x="164761" y="65014"/>
                    </a:lnTo>
                    <a:cubicBezTo>
                      <a:pt x="166005" y="62076"/>
                      <a:pt x="166504" y="58876"/>
                      <a:pt x="166215" y="55698"/>
                    </a:cubicBezTo>
                    <a:cubicBezTo>
                      <a:pt x="164325" y="34331"/>
                      <a:pt x="151366" y="15519"/>
                      <a:pt x="132075" y="6139"/>
                    </a:cubicBezTo>
                    <a:cubicBezTo>
                      <a:pt x="130521" y="5410"/>
                      <a:pt x="128695" y="5573"/>
                      <a:pt x="127295" y="6567"/>
                    </a:cubicBezTo>
                    <a:lnTo>
                      <a:pt x="124002" y="8849"/>
                    </a:lnTo>
                    <a:lnTo>
                      <a:pt x="120360" y="3870"/>
                    </a:lnTo>
                    <a:cubicBezTo>
                      <a:pt x="119239" y="2300"/>
                      <a:pt x="117552" y="1226"/>
                      <a:pt x="115655" y="874"/>
                    </a:cubicBezTo>
                    <a:cubicBezTo>
                      <a:pt x="112263" y="288"/>
                      <a:pt x="108827" y="-4"/>
                      <a:pt x="105385" y="0"/>
                    </a:cubicBezTo>
                    <a:cubicBezTo>
                      <a:pt x="76019" y="4"/>
                      <a:pt x="50810" y="20899"/>
                      <a:pt x="45359" y="49755"/>
                    </a:cubicBezTo>
                    <a:lnTo>
                      <a:pt x="45229" y="50465"/>
                    </a:lnTo>
                    <a:cubicBezTo>
                      <a:pt x="43646" y="58932"/>
                      <a:pt x="40368" y="66991"/>
                      <a:pt x="35591" y="74159"/>
                    </a:cubicBezTo>
                    <a:lnTo>
                      <a:pt x="52180" y="74159"/>
                    </a:lnTo>
                    <a:lnTo>
                      <a:pt x="52180" y="78251"/>
                    </a:lnTo>
                    <a:cubicBezTo>
                      <a:pt x="52181" y="94063"/>
                      <a:pt x="59367" y="109018"/>
                      <a:pt x="71711" y="118899"/>
                    </a:cubicBezTo>
                    <a:lnTo>
                      <a:pt x="71711" y="126907"/>
                    </a:lnTo>
                    <a:cubicBezTo>
                      <a:pt x="71711" y="128229"/>
                      <a:pt x="70912" y="129420"/>
                      <a:pt x="69689" y="129923"/>
                    </a:cubicBezTo>
                    <a:lnTo>
                      <a:pt x="53713" y="136473"/>
                    </a:lnTo>
                    <a:cubicBezTo>
                      <a:pt x="38676" y="141850"/>
                      <a:pt x="24369" y="147996"/>
                      <a:pt x="12259" y="157898"/>
                    </a:cubicBezTo>
                    <a:cubicBezTo>
                      <a:pt x="4653" y="163852"/>
                      <a:pt x="147" y="172927"/>
                      <a:pt x="0" y="182586"/>
                    </a:cubicBezTo>
                    <a:lnTo>
                      <a:pt x="0" y="239644"/>
                    </a:lnTo>
                    <a:lnTo>
                      <a:pt x="2608" y="241600"/>
                    </a:lnTo>
                    <a:cubicBezTo>
                      <a:pt x="16905" y="252324"/>
                      <a:pt x="54717" y="255780"/>
                      <a:pt x="75969" y="256885"/>
                    </a:cubicBezTo>
                    <a:lnTo>
                      <a:pt x="83641" y="257283"/>
                    </a:lnTo>
                    <a:lnTo>
                      <a:pt x="70951" y="143493"/>
                    </a:lnTo>
                    <a:lnTo>
                      <a:pt x="74638" y="141980"/>
                    </a:lnTo>
                    <a:cubicBezTo>
                      <a:pt x="80764" y="139483"/>
                      <a:pt x="84764" y="133522"/>
                      <a:pt x="84752" y="126907"/>
                    </a:cubicBezTo>
                    <a:lnTo>
                      <a:pt x="84752" y="126581"/>
                    </a:lnTo>
                    <a:cubicBezTo>
                      <a:pt x="97298" y="131704"/>
                      <a:pt x="111352" y="131704"/>
                      <a:pt x="123897" y="126581"/>
                    </a:cubicBezTo>
                    <a:lnTo>
                      <a:pt x="123897" y="126907"/>
                    </a:lnTo>
                    <a:cubicBezTo>
                      <a:pt x="123882" y="133522"/>
                      <a:pt x="127880" y="139487"/>
                      <a:pt x="134005" y="141986"/>
                    </a:cubicBezTo>
                    <a:lnTo>
                      <a:pt x="137692" y="143499"/>
                    </a:lnTo>
                    <a:lnTo>
                      <a:pt x="124999" y="257289"/>
                    </a:lnTo>
                    <a:lnTo>
                      <a:pt x="132668" y="256892"/>
                    </a:lnTo>
                    <a:cubicBezTo>
                      <a:pt x="153936" y="255786"/>
                      <a:pt x="191748" y="252327"/>
                      <a:pt x="206048" y="241607"/>
                    </a:cubicBezTo>
                    <a:lnTo>
                      <a:pt x="208656" y="239650"/>
                    </a:lnTo>
                    <a:close/>
                    <a:moveTo>
                      <a:pt x="65222" y="78251"/>
                    </a:moveTo>
                    <a:lnTo>
                      <a:pt x="65222" y="74159"/>
                    </a:lnTo>
                    <a:lnTo>
                      <a:pt x="87944" y="74159"/>
                    </a:lnTo>
                    <a:cubicBezTo>
                      <a:pt x="121462" y="74159"/>
                      <a:pt x="116904" y="47446"/>
                      <a:pt x="131569" y="43622"/>
                    </a:cubicBezTo>
                    <a:cubicBezTo>
                      <a:pt x="135600" y="42871"/>
                      <a:pt x="139764" y="43407"/>
                      <a:pt x="143473" y="45154"/>
                    </a:cubicBezTo>
                    <a:lnTo>
                      <a:pt x="143473" y="78251"/>
                    </a:lnTo>
                    <a:cubicBezTo>
                      <a:pt x="143473" y="99859"/>
                      <a:pt x="125956" y="117377"/>
                      <a:pt x="104348" y="117377"/>
                    </a:cubicBezTo>
                    <a:cubicBezTo>
                      <a:pt x="82739" y="117377"/>
                      <a:pt x="65222" y="99859"/>
                      <a:pt x="65222" y="78251"/>
                    </a:cubicBezTo>
                    <a:close/>
                    <a:moveTo>
                      <a:pt x="182582" y="198888"/>
                    </a:moveTo>
                    <a:lnTo>
                      <a:pt x="153238" y="198888"/>
                    </a:lnTo>
                    <a:lnTo>
                      <a:pt x="153238" y="192367"/>
                    </a:lnTo>
                    <a:lnTo>
                      <a:pt x="182582" y="192367"/>
                    </a:lnTo>
                    <a:close/>
                  </a:path>
                </a:pathLst>
              </a:custGeom>
              <a:solidFill>
                <a:srgbClr val="000000"/>
              </a:solidFill>
              <a:ln w="3175" cap="flat">
                <a:noFill/>
                <a:prstDash val="solid"/>
                <a:miter/>
              </a:ln>
            </p:spPr>
            <p:txBody>
              <a:bodyPr rtlCol="0" anchor="ctr"/>
              <a:lstStyle/>
              <a:p>
                <a:endParaRPr lang="en-US"/>
              </a:p>
            </p:txBody>
          </p:sp>
        </p:grpSp>
        <p:sp>
          <p:nvSpPr>
            <p:cNvPr id="75" name="Freeform: Shape 74">
              <a:extLst>
                <a:ext uri="{FF2B5EF4-FFF2-40B4-BE49-F238E27FC236}">
                  <a16:creationId xmlns:a16="http://schemas.microsoft.com/office/drawing/2014/main" id="{E2F19C16-499F-4B8B-AEBB-4D43767E5455}"/>
                </a:ext>
              </a:extLst>
            </p:cNvPr>
            <p:cNvSpPr/>
            <p:nvPr/>
          </p:nvSpPr>
          <p:spPr>
            <a:xfrm>
              <a:off x="10792155" y="4291181"/>
              <a:ext cx="202148" cy="257805"/>
            </a:xfrm>
            <a:custGeom>
              <a:avLst/>
              <a:gdLst>
                <a:gd name="connsiteX0" fmla="*/ 202113 w 202148"/>
                <a:gd name="connsiteY0" fmla="*/ 182651 h 257805"/>
                <a:gd name="connsiteX1" fmla="*/ 190049 w 202148"/>
                <a:gd name="connsiteY1" fmla="*/ 158257 h 257805"/>
                <a:gd name="connsiteX2" fmla="*/ 146254 w 202148"/>
                <a:gd name="connsiteY2" fmla="*/ 134856 h 257805"/>
                <a:gd name="connsiteX3" fmla="*/ 166287 w 202148"/>
                <a:gd name="connsiteY3" fmla="*/ 129868 h 257805"/>
                <a:gd name="connsiteX4" fmla="*/ 154344 w 202148"/>
                <a:gd name="connsiteY4" fmla="*/ 107403 h 257805"/>
                <a:gd name="connsiteX5" fmla="*/ 162632 w 202148"/>
                <a:gd name="connsiteY5" fmla="*/ 47737 h 257805"/>
                <a:gd name="connsiteX6" fmla="*/ 149525 w 202148"/>
                <a:gd name="connsiteY6" fmla="*/ 19756 h 257805"/>
                <a:gd name="connsiteX7" fmla="*/ 133170 w 202148"/>
                <a:gd name="connsiteY7" fmla="*/ 19537 h 257805"/>
                <a:gd name="connsiteX8" fmla="*/ 107559 w 202148"/>
                <a:gd name="connsiteY8" fmla="*/ 2224 h 257805"/>
                <a:gd name="connsiteX9" fmla="*/ 59468 w 202148"/>
                <a:gd name="connsiteY9" fmla="*/ 8370 h 257805"/>
                <a:gd name="connsiteX10" fmla="*/ 41095 w 202148"/>
                <a:gd name="connsiteY10" fmla="*/ 54721 h 257805"/>
                <a:gd name="connsiteX11" fmla="*/ 42862 w 202148"/>
                <a:gd name="connsiteY11" fmla="*/ 117739 h 257805"/>
                <a:gd name="connsiteX12" fmla="*/ 35865 w 202148"/>
                <a:gd name="connsiteY12" fmla="*/ 135228 h 257805"/>
                <a:gd name="connsiteX13" fmla="*/ 53902 w 202148"/>
                <a:gd name="connsiteY13" fmla="*/ 135616 h 257805"/>
                <a:gd name="connsiteX14" fmla="*/ 12080 w 202148"/>
                <a:gd name="connsiteY14" fmla="*/ 158257 h 257805"/>
                <a:gd name="connsiteX15" fmla="*/ 0 w 202148"/>
                <a:gd name="connsiteY15" fmla="*/ 182782 h 257805"/>
                <a:gd name="connsiteX16" fmla="*/ 26 w 202148"/>
                <a:gd name="connsiteY16" fmla="*/ 240068 h 257805"/>
                <a:gd name="connsiteX17" fmla="*/ 2928 w 202148"/>
                <a:gd name="connsiteY17" fmla="*/ 242005 h 257805"/>
                <a:gd name="connsiteX18" fmla="*/ 84514 w 202148"/>
                <a:gd name="connsiteY18" fmla="*/ 257456 h 257805"/>
                <a:gd name="connsiteX19" fmla="*/ 92887 w 202148"/>
                <a:gd name="connsiteY19" fmla="*/ 257772 h 257805"/>
                <a:gd name="connsiteX20" fmla="*/ 71508 w 202148"/>
                <a:gd name="connsiteY20" fmla="*/ 158981 h 257805"/>
                <a:gd name="connsiteX21" fmla="*/ 101068 w 202148"/>
                <a:gd name="connsiteY21" fmla="*/ 163219 h 257805"/>
                <a:gd name="connsiteX22" fmla="*/ 130614 w 202148"/>
                <a:gd name="connsiteY22" fmla="*/ 158981 h 257805"/>
                <a:gd name="connsiteX23" fmla="*/ 109212 w 202148"/>
                <a:gd name="connsiteY23" fmla="*/ 257805 h 257805"/>
                <a:gd name="connsiteX24" fmla="*/ 117549 w 202148"/>
                <a:gd name="connsiteY24" fmla="*/ 257547 h 257805"/>
                <a:gd name="connsiteX25" fmla="*/ 199540 w 202148"/>
                <a:gd name="connsiteY25" fmla="*/ 241803 h 257805"/>
                <a:gd name="connsiteX26" fmla="*/ 202148 w 202148"/>
                <a:gd name="connsiteY26" fmla="*/ 239846 h 257805"/>
                <a:gd name="connsiteX27" fmla="*/ 61942 w 202148"/>
                <a:gd name="connsiteY27" fmla="*/ 78447 h 257805"/>
                <a:gd name="connsiteX28" fmla="*/ 61942 w 202148"/>
                <a:gd name="connsiteY28" fmla="*/ 61953 h 257805"/>
                <a:gd name="connsiteX29" fmla="*/ 66683 w 202148"/>
                <a:gd name="connsiteY29" fmla="*/ 61382 h 257805"/>
                <a:gd name="connsiteX30" fmla="*/ 98381 w 202148"/>
                <a:gd name="connsiteY30" fmla="*/ 52465 h 257805"/>
                <a:gd name="connsiteX31" fmla="*/ 125625 w 202148"/>
                <a:gd name="connsiteY31" fmla="*/ 35448 h 257805"/>
                <a:gd name="connsiteX32" fmla="*/ 130084 w 202148"/>
                <a:gd name="connsiteY32" fmla="*/ 35490 h 257805"/>
                <a:gd name="connsiteX33" fmla="*/ 130950 w 202148"/>
                <a:gd name="connsiteY33" fmla="*/ 37215 h 257805"/>
                <a:gd name="connsiteX34" fmla="*/ 136245 w 202148"/>
                <a:gd name="connsiteY34" fmla="*/ 58356 h 257805"/>
                <a:gd name="connsiteX35" fmla="*/ 140196 w 202148"/>
                <a:gd name="connsiteY35" fmla="*/ 64809 h 257805"/>
                <a:gd name="connsiteX36" fmla="*/ 140196 w 202148"/>
                <a:gd name="connsiteY36" fmla="*/ 78447 h 257805"/>
                <a:gd name="connsiteX37" fmla="*/ 101071 w 202148"/>
                <a:gd name="connsiteY37" fmla="*/ 117573 h 257805"/>
                <a:gd name="connsiteX38" fmla="*/ 101071 w 202148"/>
                <a:gd name="connsiteY38" fmla="*/ 117573 h 257805"/>
                <a:gd name="connsiteX39" fmla="*/ 61942 w 202148"/>
                <a:gd name="connsiteY39" fmla="*/ 78447 h 257805"/>
                <a:gd name="connsiteX40" fmla="*/ 101068 w 202148"/>
                <a:gd name="connsiteY40" fmla="*/ 150177 h 257805"/>
                <a:gd name="connsiteX41" fmla="*/ 68541 w 202148"/>
                <a:gd name="connsiteY41" fmla="*/ 143744 h 257805"/>
                <a:gd name="connsiteX42" fmla="*/ 71368 w 202148"/>
                <a:gd name="connsiteY42" fmla="*/ 142584 h 257805"/>
                <a:gd name="connsiteX43" fmla="*/ 81476 w 202148"/>
                <a:gd name="connsiteY43" fmla="*/ 127507 h 257805"/>
                <a:gd name="connsiteX44" fmla="*/ 81476 w 202148"/>
                <a:gd name="connsiteY44" fmla="*/ 126774 h 257805"/>
                <a:gd name="connsiteX45" fmla="*/ 120621 w 202148"/>
                <a:gd name="connsiteY45" fmla="*/ 126774 h 257805"/>
                <a:gd name="connsiteX46" fmla="*/ 120621 w 202148"/>
                <a:gd name="connsiteY46" fmla="*/ 127498 h 257805"/>
                <a:gd name="connsiteX47" fmla="*/ 130728 w 202148"/>
                <a:gd name="connsiteY47" fmla="*/ 142580 h 257805"/>
                <a:gd name="connsiteX48" fmla="*/ 133568 w 202148"/>
                <a:gd name="connsiteY48" fmla="*/ 143748 h 257805"/>
                <a:gd name="connsiteX49" fmla="*/ 101068 w 202148"/>
                <a:gd name="connsiteY49" fmla="*/ 150177 h 25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02148" h="257805">
                  <a:moveTo>
                    <a:pt x="202113" y="182651"/>
                  </a:moveTo>
                  <a:cubicBezTo>
                    <a:pt x="201755" y="173171"/>
                    <a:pt x="197365" y="164295"/>
                    <a:pt x="190049" y="158257"/>
                  </a:cubicBezTo>
                  <a:cubicBezTo>
                    <a:pt x="179827" y="149581"/>
                    <a:pt x="165817" y="142114"/>
                    <a:pt x="146254" y="134856"/>
                  </a:cubicBezTo>
                  <a:cubicBezTo>
                    <a:pt x="153127" y="134109"/>
                    <a:pt x="159866" y="132431"/>
                    <a:pt x="166287" y="129868"/>
                  </a:cubicBezTo>
                  <a:cubicBezTo>
                    <a:pt x="166287" y="129868"/>
                    <a:pt x="158915" y="125457"/>
                    <a:pt x="154344" y="107403"/>
                  </a:cubicBezTo>
                  <a:cubicBezTo>
                    <a:pt x="151445" y="96060"/>
                    <a:pt x="162537" y="67701"/>
                    <a:pt x="162632" y="47737"/>
                  </a:cubicBezTo>
                  <a:cubicBezTo>
                    <a:pt x="162632" y="31761"/>
                    <a:pt x="158093" y="24611"/>
                    <a:pt x="149525" y="19756"/>
                  </a:cubicBezTo>
                  <a:cubicBezTo>
                    <a:pt x="144575" y="16952"/>
                    <a:pt x="133170" y="19537"/>
                    <a:pt x="133170" y="19537"/>
                  </a:cubicBezTo>
                  <a:cubicBezTo>
                    <a:pt x="133170" y="19537"/>
                    <a:pt x="127275" y="8370"/>
                    <a:pt x="107559" y="2224"/>
                  </a:cubicBezTo>
                  <a:cubicBezTo>
                    <a:pt x="91348" y="-2190"/>
                    <a:pt x="74047" y="21"/>
                    <a:pt x="59468" y="8370"/>
                  </a:cubicBezTo>
                  <a:cubicBezTo>
                    <a:pt x="47273" y="16247"/>
                    <a:pt x="41378" y="24911"/>
                    <a:pt x="41095" y="54721"/>
                  </a:cubicBezTo>
                  <a:cubicBezTo>
                    <a:pt x="40844" y="82037"/>
                    <a:pt x="44593" y="106301"/>
                    <a:pt x="42862" y="117739"/>
                  </a:cubicBezTo>
                  <a:cubicBezTo>
                    <a:pt x="42063" y="124071"/>
                    <a:pt x="39653" y="130092"/>
                    <a:pt x="35865" y="135228"/>
                  </a:cubicBezTo>
                  <a:cubicBezTo>
                    <a:pt x="41864" y="135730"/>
                    <a:pt x="47887" y="135860"/>
                    <a:pt x="53902" y="135616"/>
                  </a:cubicBezTo>
                  <a:cubicBezTo>
                    <a:pt x="35386" y="142639"/>
                    <a:pt x="21949" y="149884"/>
                    <a:pt x="12080" y="158257"/>
                  </a:cubicBezTo>
                  <a:cubicBezTo>
                    <a:pt x="4726" y="164324"/>
                    <a:pt x="328" y="173254"/>
                    <a:pt x="0" y="182782"/>
                  </a:cubicBezTo>
                  <a:lnTo>
                    <a:pt x="26" y="240068"/>
                  </a:lnTo>
                  <a:lnTo>
                    <a:pt x="2928" y="242005"/>
                  </a:lnTo>
                  <a:cubicBezTo>
                    <a:pt x="20860" y="253961"/>
                    <a:pt x="65959" y="256794"/>
                    <a:pt x="84514" y="257456"/>
                  </a:cubicBezTo>
                  <a:lnTo>
                    <a:pt x="92887" y="257772"/>
                  </a:lnTo>
                  <a:lnTo>
                    <a:pt x="71508" y="158981"/>
                  </a:lnTo>
                  <a:cubicBezTo>
                    <a:pt x="81088" y="161889"/>
                    <a:pt x="91056" y="163319"/>
                    <a:pt x="101068" y="163219"/>
                  </a:cubicBezTo>
                  <a:cubicBezTo>
                    <a:pt x="111075" y="163318"/>
                    <a:pt x="121038" y="161889"/>
                    <a:pt x="130614" y="158981"/>
                  </a:cubicBezTo>
                  <a:lnTo>
                    <a:pt x="109212" y="257805"/>
                  </a:lnTo>
                  <a:lnTo>
                    <a:pt x="117549" y="257547"/>
                  </a:lnTo>
                  <a:cubicBezTo>
                    <a:pt x="136675" y="256961"/>
                    <a:pt x="182941" y="254254"/>
                    <a:pt x="199540" y="241803"/>
                  </a:cubicBezTo>
                  <a:lnTo>
                    <a:pt x="202148" y="239846"/>
                  </a:lnTo>
                  <a:close/>
                  <a:moveTo>
                    <a:pt x="61942" y="78447"/>
                  </a:moveTo>
                  <a:lnTo>
                    <a:pt x="61942" y="61953"/>
                  </a:lnTo>
                  <a:cubicBezTo>
                    <a:pt x="63532" y="61857"/>
                    <a:pt x="65115" y="61666"/>
                    <a:pt x="66683" y="61382"/>
                  </a:cubicBezTo>
                  <a:cubicBezTo>
                    <a:pt x="77621" y="59941"/>
                    <a:pt x="88296" y="56938"/>
                    <a:pt x="98381" y="52465"/>
                  </a:cubicBezTo>
                  <a:cubicBezTo>
                    <a:pt x="109718" y="46765"/>
                    <a:pt x="116219" y="43968"/>
                    <a:pt x="125625" y="35448"/>
                  </a:cubicBezTo>
                  <a:cubicBezTo>
                    <a:pt x="126868" y="34229"/>
                    <a:pt x="128864" y="34247"/>
                    <a:pt x="130084" y="35490"/>
                  </a:cubicBezTo>
                  <a:cubicBezTo>
                    <a:pt x="130546" y="35960"/>
                    <a:pt x="130849" y="36564"/>
                    <a:pt x="130950" y="37215"/>
                  </a:cubicBezTo>
                  <a:cubicBezTo>
                    <a:pt x="131700" y="42396"/>
                    <a:pt x="133649" y="53805"/>
                    <a:pt x="136245" y="58356"/>
                  </a:cubicBezTo>
                  <a:cubicBezTo>
                    <a:pt x="137415" y="60594"/>
                    <a:pt x="138735" y="62750"/>
                    <a:pt x="140196" y="64809"/>
                  </a:cubicBezTo>
                  <a:lnTo>
                    <a:pt x="140196" y="78447"/>
                  </a:lnTo>
                  <a:cubicBezTo>
                    <a:pt x="140173" y="100046"/>
                    <a:pt x="122670" y="117549"/>
                    <a:pt x="101071" y="117573"/>
                  </a:cubicBezTo>
                  <a:lnTo>
                    <a:pt x="101071" y="117573"/>
                  </a:lnTo>
                  <a:cubicBezTo>
                    <a:pt x="79471" y="117551"/>
                    <a:pt x="61966" y="100047"/>
                    <a:pt x="61942" y="78447"/>
                  </a:cubicBezTo>
                  <a:close/>
                  <a:moveTo>
                    <a:pt x="101068" y="150177"/>
                  </a:moveTo>
                  <a:cubicBezTo>
                    <a:pt x="89880" y="150501"/>
                    <a:pt x="78763" y="148303"/>
                    <a:pt x="68541" y="143744"/>
                  </a:cubicBezTo>
                  <a:lnTo>
                    <a:pt x="71368" y="142584"/>
                  </a:lnTo>
                  <a:cubicBezTo>
                    <a:pt x="77492" y="140084"/>
                    <a:pt x="81490" y="134122"/>
                    <a:pt x="81476" y="127507"/>
                  </a:cubicBezTo>
                  <a:lnTo>
                    <a:pt x="81476" y="126774"/>
                  </a:lnTo>
                  <a:cubicBezTo>
                    <a:pt x="94021" y="131897"/>
                    <a:pt x="108075" y="131897"/>
                    <a:pt x="120621" y="126774"/>
                  </a:cubicBezTo>
                  <a:lnTo>
                    <a:pt x="120621" y="127498"/>
                  </a:lnTo>
                  <a:cubicBezTo>
                    <a:pt x="120604" y="134114"/>
                    <a:pt x="124602" y="140080"/>
                    <a:pt x="130728" y="142580"/>
                  </a:cubicBezTo>
                  <a:lnTo>
                    <a:pt x="133568" y="143748"/>
                  </a:lnTo>
                  <a:cubicBezTo>
                    <a:pt x="123354" y="148301"/>
                    <a:pt x="112246" y="150498"/>
                    <a:pt x="101068" y="150177"/>
                  </a:cubicBezTo>
                  <a:close/>
                </a:path>
              </a:pathLst>
            </a:custGeom>
            <a:solidFill>
              <a:srgbClr val="000000"/>
            </a:solidFill>
            <a:ln w="3175" cap="flat">
              <a:noFill/>
              <a:prstDash val="solid"/>
              <a:miter/>
            </a:ln>
          </p:spPr>
          <p:txBody>
            <a:bodyPr rtlCol="0" anchor="ctr"/>
            <a:lstStyle/>
            <a:p>
              <a:endParaRPr lang="en-US"/>
            </a:p>
          </p:txBody>
        </p:sp>
      </p:grpSp>
      <p:sp>
        <p:nvSpPr>
          <p:cNvPr id="79" name="Arrow: Right 78">
            <a:extLst>
              <a:ext uri="{FF2B5EF4-FFF2-40B4-BE49-F238E27FC236}">
                <a16:creationId xmlns:a16="http://schemas.microsoft.com/office/drawing/2014/main" id="{DE5A5751-B82B-4960-BC3D-C83C9DDADD07}"/>
              </a:ext>
            </a:extLst>
          </p:cNvPr>
          <p:cNvSpPr/>
          <p:nvPr/>
        </p:nvSpPr>
        <p:spPr>
          <a:xfrm rot="18846294">
            <a:off x="9879457" y="3177143"/>
            <a:ext cx="967187" cy="284086"/>
          </a:xfrm>
          <a:prstGeom prst="rightArrow">
            <a:avLst/>
          </a:prstGeom>
          <a:solidFill>
            <a:srgbClr val="F5B7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5B700"/>
              </a:solidFill>
            </a:endParaRPr>
          </a:p>
        </p:txBody>
      </p:sp>
      <p:sp>
        <p:nvSpPr>
          <p:cNvPr id="80" name="Arrow: Right 79">
            <a:extLst>
              <a:ext uri="{FF2B5EF4-FFF2-40B4-BE49-F238E27FC236}">
                <a16:creationId xmlns:a16="http://schemas.microsoft.com/office/drawing/2014/main" id="{1474A6E1-FE30-4745-BE56-CD90181E1B0A}"/>
              </a:ext>
            </a:extLst>
          </p:cNvPr>
          <p:cNvSpPr/>
          <p:nvPr/>
        </p:nvSpPr>
        <p:spPr>
          <a:xfrm rot="2167516">
            <a:off x="9861753" y="4365730"/>
            <a:ext cx="990239" cy="284086"/>
          </a:xfrm>
          <a:prstGeom prst="rightArrow">
            <a:avLst/>
          </a:prstGeom>
          <a:solidFill>
            <a:srgbClr val="F5B7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5B700"/>
              </a:solidFill>
            </a:endParaRPr>
          </a:p>
        </p:txBody>
      </p:sp>
      <p:sp>
        <p:nvSpPr>
          <p:cNvPr id="81" name="Arrow: Right 80">
            <a:extLst>
              <a:ext uri="{FF2B5EF4-FFF2-40B4-BE49-F238E27FC236}">
                <a16:creationId xmlns:a16="http://schemas.microsoft.com/office/drawing/2014/main" id="{8708FB85-1F1C-4060-9AFA-BD744E2A6145}"/>
              </a:ext>
            </a:extLst>
          </p:cNvPr>
          <p:cNvSpPr/>
          <p:nvPr/>
        </p:nvSpPr>
        <p:spPr>
          <a:xfrm>
            <a:off x="9977392" y="3790692"/>
            <a:ext cx="751325" cy="284086"/>
          </a:xfrm>
          <a:prstGeom prst="rightArrow">
            <a:avLst/>
          </a:prstGeom>
          <a:solidFill>
            <a:srgbClr val="F5B7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5B700"/>
              </a:solidFill>
            </a:endParaRPr>
          </a:p>
        </p:txBody>
      </p:sp>
      <p:sp>
        <p:nvSpPr>
          <p:cNvPr id="31" name="Rectangle 30">
            <a:extLst>
              <a:ext uri="{FF2B5EF4-FFF2-40B4-BE49-F238E27FC236}">
                <a16:creationId xmlns:a16="http://schemas.microsoft.com/office/drawing/2014/main" id="{A158BA01-9AA3-4276-A6D5-16EA7F649D20}"/>
              </a:ext>
            </a:extLst>
          </p:cNvPr>
          <p:cNvSpPr/>
          <p:nvPr/>
        </p:nvSpPr>
        <p:spPr bwMode="gray">
          <a:xfrm>
            <a:off x="10714752" y="1887644"/>
            <a:ext cx="1119695" cy="3343315"/>
          </a:xfrm>
          <a:prstGeom prst="rect">
            <a:avLst/>
          </a:prstGeom>
          <a:solidFill>
            <a:srgbClr val="92D050">
              <a:alpha val="20000"/>
            </a:srgbClr>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32" name="TextBox 31">
            <a:extLst>
              <a:ext uri="{FF2B5EF4-FFF2-40B4-BE49-F238E27FC236}">
                <a16:creationId xmlns:a16="http://schemas.microsoft.com/office/drawing/2014/main" id="{DE853F70-1C28-4782-B2AE-57BE4618F43D}"/>
              </a:ext>
            </a:extLst>
          </p:cNvPr>
          <p:cNvSpPr txBox="1"/>
          <p:nvPr/>
        </p:nvSpPr>
        <p:spPr bwMode="gray">
          <a:xfrm>
            <a:off x="10769223" y="1955387"/>
            <a:ext cx="993690" cy="369332"/>
          </a:xfrm>
          <a:prstGeom prst="rect">
            <a:avLst/>
          </a:prstGeom>
          <a:solidFill>
            <a:schemeClr val="tx2">
              <a:lumMod val="20000"/>
              <a:lumOff val="80000"/>
            </a:schemeClr>
          </a:solidFill>
        </p:spPr>
        <p:txBody>
          <a:bodyPr vert="horz" wrap="square" lIns="0" tIns="0" rIns="0" bIns="0" rtlCol="0">
            <a:spAutoFit/>
          </a:bodyPr>
          <a:lstStyle/>
          <a:p>
            <a:pPr algn="l">
              <a:spcBef>
                <a:spcPts val="600"/>
              </a:spcBef>
            </a:pPr>
            <a:r>
              <a:rPr lang="en-US" sz="1200" b="1" dirty="0"/>
              <a:t>Condition Classification</a:t>
            </a:r>
          </a:p>
        </p:txBody>
      </p:sp>
      <p:sp>
        <p:nvSpPr>
          <p:cNvPr id="82" name="Arrow: Bent 81">
            <a:extLst>
              <a:ext uri="{FF2B5EF4-FFF2-40B4-BE49-F238E27FC236}">
                <a16:creationId xmlns:a16="http://schemas.microsoft.com/office/drawing/2014/main" id="{C1490FAE-C1AF-4F19-B50F-21C0CC183E39}"/>
              </a:ext>
            </a:extLst>
          </p:cNvPr>
          <p:cNvSpPr/>
          <p:nvPr/>
        </p:nvSpPr>
        <p:spPr bwMode="gray">
          <a:xfrm>
            <a:off x="2396835" y="2012380"/>
            <a:ext cx="698976" cy="1172761"/>
          </a:xfrm>
          <a:prstGeom prst="bentArrow">
            <a:avLst>
              <a:gd name="adj1" fmla="val 15094"/>
              <a:gd name="adj2" fmla="val 15713"/>
              <a:gd name="adj3" fmla="val 25000"/>
              <a:gd name="adj4" fmla="val 8325"/>
            </a:avLst>
          </a:prstGeom>
          <a:solidFill>
            <a:srgbClr val="F5B7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5B700"/>
              </a:solidFill>
            </a:endParaRPr>
          </a:p>
        </p:txBody>
      </p:sp>
      <p:sp>
        <p:nvSpPr>
          <p:cNvPr id="83" name="Rectangle 82">
            <a:extLst>
              <a:ext uri="{FF2B5EF4-FFF2-40B4-BE49-F238E27FC236}">
                <a16:creationId xmlns:a16="http://schemas.microsoft.com/office/drawing/2014/main" id="{B1CE78B9-F180-4705-8D5C-8DA27C5F9ADB}"/>
              </a:ext>
            </a:extLst>
          </p:cNvPr>
          <p:cNvSpPr/>
          <p:nvPr/>
        </p:nvSpPr>
        <p:spPr>
          <a:xfrm>
            <a:off x="272587" y="2044143"/>
            <a:ext cx="720838" cy="333722"/>
          </a:xfrm>
          <a:prstGeom prst="rect">
            <a:avLst/>
          </a:prstGeom>
          <a:solidFill>
            <a:srgbClr val="6FC1B1"/>
          </a:solidFill>
          <a:effectLst>
            <a:glow rad="63500">
              <a:schemeClr val="accent2">
                <a:satMod val="175000"/>
                <a:alpha val="40000"/>
              </a:schemeClr>
            </a:glow>
            <a:outerShdw blurRad="57150" dist="19050" dir="5400000" algn="ctr" rotWithShape="0">
              <a:srgbClr val="000000">
                <a:alpha val="63000"/>
              </a:srgb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dirty="0"/>
              <a:t>Symptom</a:t>
            </a:r>
          </a:p>
        </p:txBody>
      </p:sp>
      <p:sp>
        <p:nvSpPr>
          <p:cNvPr id="84" name="Rectangle 83">
            <a:extLst>
              <a:ext uri="{FF2B5EF4-FFF2-40B4-BE49-F238E27FC236}">
                <a16:creationId xmlns:a16="http://schemas.microsoft.com/office/drawing/2014/main" id="{F6D935A2-5E98-4D1A-9292-56485EE0187B}"/>
              </a:ext>
            </a:extLst>
          </p:cNvPr>
          <p:cNvSpPr/>
          <p:nvPr/>
        </p:nvSpPr>
        <p:spPr>
          <a:xfrm>
            <a:off x="78009" y="2883645"/>
            <a:ext cx="716910" cy="443198"/>
          </a:xfrm>
          <a:prstGeom prst="rect">
            <a:avLst/>
          </a:prstGeom>
          <a:solidFill>
            <a:srgbClr val="6FC1B1"/>
          </a:solidFill>
          <a:effectLst>
            <a:glow rad="63500">
              <a:schemeClr val="accent2">
                <a:satMod val="175000"/>
                <a:alpha val="40000"/>
              </a:schemeClr>
            </a:glow>
            <a:outerShdw blurRad="57150" dist="19050" dir="5400000" algn="ctr" rotWithShape="0">
              <a:srgbClr val="000000">
                <a:alpha val="63000"/>
              </a:srgb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dirty="0"/>
              <a:t>Condition</a:t>
            </a:r>
          </a:p>
        </p:txBody>
      </p:sp>
      <p:sp>
        <p:nvSpPr>
          <p:cNvPr id="85" name="Rectangle 84">
            <a:extLst>
              <a:ext uri="{FF2B5EF4-FFF2-40B4-BE49-F238E27FC236}">
                <a16:creationId xmlns:a16="http://schemas.microsoft.com/office/drawing/2014/main" id="{75D7B6D8-DA8F-4757-998E-C8F91D8DD220}"/>
              </a:ext>
            </a:extLst>
          </p:cNvPr>
          <p:cNvSpPr/>
          <p:nvPr/>
        </p:nvSpPr>
        <p:spPr>
          <a:xfrm>
            <a:off x="1241562" y="2054002"/>
            <a:ext cx="800720" cy="333722"/>
          </a:xfrm>
          <a:prstGeom prst="rect">
            <a:avLst/>
          </a:prstGeom>
          <a:solidFill>
            <a:srgbClr val="6FC1B1"/>
          </a:solidFill>
          <a:effectLst>
            <a:glow rad="63500">
              <a:schemeClr val="accent2">
                <a:satMod val="175000"/>
                <a:alpha val="40000"/>
              </a:schemeClr>
            </a:glow>
            <a:outerShdw blurRad="57150" dist="19050" dir="5400000" algn="ctr" rotWithShape="0">
              <a:srgbClr val="000000">
                <a:alpha val="63000"/>
              </a:srgb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dirty="0"/>
              <a:t>Medication</a:t>
            </a:r>
          </a:p>
        </p:txBody>
      </p:sp>
      <p:sp>
        <p:nvSpPr>
          <p:cNvPr id="86" name="Rectangle 85">
            <a:extLst>
              <a:ext uri="{FF2B5EF4-FFF2-40B4-BE49-F238E27FC236}">
                <a16:creationId xmlns:a16="http://schemas.microsoft.com/office/drawing/2014/main" id="{22FE9CB9-2AB8-4362-BA4C-C6396652CB95}"/>
              </a:ext>
            </a:extLst>
          </p:cNvPr>
          <p:cNvSpPr/>
          <p:nvPr/>
        </p:nvSpPr>
        <p:spPr>
          <a:xfrm>
            <a:off x="94139" y="3555075"/>
            <a:ext cx="619154" cy="354647"/>
          </a:xfrm>
          <a:prstGeom prst="rect">
            <a:avLst/>
          </a:prstGeom>
          <a:solidFill>
            <a:srgbClr val="6FC1B1"/>
          </a:solidFill>
          <a:effectLst>
            <a:glow rad="63500">
              <a:schemeClr val="accent2">
                <a:satMod val="175000"/>
                <a:alpha val="40000"/>
              </a:schemeClr>
            </a:glow>
            <a:outerShdw blurRad="57150" dist="19050" dir="5400000" algn="ctr" rotWithShape="0">
              <a:srgbClr val="000000">
                <a:alpha val="63000"/>
              </a:srgb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dirty="0"/>
              <a:t>Patient</a:t>
            </a:r>
            <a:endParaRPr lang="en-US" sz="1100" dirty="0"/>
          </a:p>
        </p:txBody>
      </p:sp>
      <p:sp>
        <p:nvSpPr>
          <p:cNvPr id="87" name="Rectangle 86">
            <a:extLst>
              <a:ext uri="{FF2B5EF4-FFF2-40B4-BE49-F238E27FC236}">
                <a16:creationId xmlns:a16="http://schemas.microsoft.com/office/drawing/2014/main" id="{EE830ABD-AD35-4A27-9111-12673F83040F}"/>
              </a:ext>
            </a:extLst>
          </p:cNvPr>
          <p:cNvSpPr/>
          <p:nvPr/>
        </p:nvSpPr>
        <p:spPr>
          <a:xfrm>
            <a:off x="63718" y="4094437"/>
            <a:ext cx="876304" cy="304922"/>
          </a:xfrm>
          <a:prstGeom prst="rect">
            <a:avLst/>
          </a:prstGeom>
          <a:solidFill>
            <a:srgbClr val="6FC1B1"/>
          </a:solidFill>
          <a:effectLst>
            <a:glow rad="63500">
              <a:schemeClr val="accent2">
                <a:satMod val="175000"/>
                <a:alpha val="40000"/>
              </a:schemeClr>
            </a:glow>
            <a:outerShdw blurRad="57150" dist="19050" dir="5400000" algn="ctr" rotWithShape="0">
              <a:srgbClr val="000000">
                <a:alpha val="63000"/>
              </a:srgb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dirty="0"/>
              <a:t>Observation</a:t>
            </a:r>
          </a:p>
        </p:txBody>
      </p:sp>
      <p:cxnSp>
        <p:nvCxnSpPr>
          <p:cNvPr id="34" name="Straight Arrow Connector 33">
            <a:extLst>
              <a:ext uri="{FF2B5EF4-FFF2-40B4-BE49-F238E27FC236}">
                <a16:creationId xmlns:a16="http://schemas.microsoft.com/office/drawing/2014/main" id="{4CCA7692-7F8D-440E-A996-908EBD2F1FB4}"/>
              </a:ext>
            </a:extLst>
          </p:cNvPr>
          <p:cNvCxnSpPr>
            <a:cxnSpLocks/>
            <a:stCxn id="85" idx="2"/>
            <a:endCxn id="14" idx="0"/>
          </p:cNvCxnSpPr>
          <p:nvPr/>
        </p:nvCxnSpPr>
        <p:spPr bwMode="gray">
          <a:xfrm>
            <a:off x="1641922" y="2387724"/>
            <a:ext cx="238542" cy="193361"/>
          </a:xfrm>
          <a:prstGeom prst="straightConnector1">
            <a:avLst/>
          </a:prstGeom>
          <a:ln w="19050" cap="rnd">
            <a:solidFill>
              <a:srgbClr val="FFC000"/>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08324CE-6F37-45CC-AC4B-FB4093265DEF}"/>
              </a:ext>
            </a:extLst>
          </p:cNvPr>
          <p:cNvCxnSpPr>
            <a:cxnSpLocks/>
          </p:cNvCxnSpPr>
          <p:nvPr/>
        </p:nvCxnSpPr>
        <p:spPr bwMode="gray">
          <a:xfrm>
            <a:off x="652579" y="2388116"/>
            <a:ext cx="453009" cy="223120"/>
          </a:xfrm>
          <a:prstGeom prst="straightConnector1">
            <a:avLst/>
          </a:prstGeom>
          <a:ln w="19050" cap="rnd">
            <a:solidFill>
              <a:srgbClr val="FFC000"/>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096B3D52-9538-4C78-AAF0-C341FABF7E00}"/>
              </a:ext>
            </a:extLst>
          </p:cNvPr>
          <p:cNvCxnSpPr>
            <a:cxnSpLocks/>
            <a:stCxn id="87" idx="2"/>
          </p:cNvCxnSpPr>
          <p:nvPr/>
        </p:nvCxnSpPr>
        <p:spPr bwMode="gray">
          <a:xfrm>
            <a:off x="501870" y="4399359"/>
            <a:ext cx="435737" cy="217660"/>
          </a:xfrm>
          <a:prstGeom prst="straightConnector1">
            <a:avLst/>
          </a:prstGeom>
          <a:ln w="19050" cap="rnd">
            <a:solidFill>
              <a:srgbClr val="FFC000"/>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682D2D37-8CCC-4182-B41D-3B2A30B4BCDF}"/>
              </a:ext>
            </a:extLst>
          </p:cNvPr>
          <p:cNvCxnSpPr>
            <a:cxnSpLocks/>
            <a:endCxn id="14" idx="1"/>
          </p:cNvCxnSpPr>
          <p:nvPr/>
        </p:nvCxnSpPr>
        <p:spPr bwMode="gray">
          <a:xfrm flipV="1">
            <a:off x="734038" y="3777327"/>
            <a:ext cx="216576" cy="88878"/>
          </a:xfrm>
          <a:prstGeom prst="straightConnector1">
            <a:avLst/>
          </a:prstGeom>
          <a:ln w="19050" cap="rnd">
            <a:solidFill>
              <a:srgbClr val="FFC000"/>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DA8B7375-D6EE-409B-82FF-B17E9167E60F}"/>
              </a:ext>
            </a:extLst>
          </p:cNvPr>
          <p:cNvCxnSpPr>
            <a:cxnSpLocks/>
          </p:cNvCxnSpPr>
          <p:nvPr/>
        </p:nvCxnSpPr>
        <p:spPr bwMode="gray">
          <a:xfrm flipV="1">
            <a:off x="798039" y="3061720"/>
            <a:ext cx="173524" cy="76455"/>
          </a:xfrm>
          <a:prstGeom prst="straightConnector1">
            <a:avLst/>
          </a:prstGeom>
          <a:ln w="19050" cap="rnd">
            <a:solidFill>
              <a:srgbClr val="FFC000"/>
            </a:solidFill>
            <a:round/>
            <a:headEnd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56" grpId="0" animBg="1"/>
      <p:bldP spid="70" grpId="0" animBg="1"/>
      <p:bldP spid="71" grpId="0" animBg="1"/>
      <p:bldP spid="79" grpId="0" animBg="1"/>
      <p:bldP spid="80" grpId="0" animBg="1"/>
      <p:bldP spid="81" grpId="0" animBg="1"/>
      <p:bldP spid="83" grpId="0" animBg="1"/>
      <p:bldP spid="84" grpId="0" animBg="1"/>
      <p:bldP spid="85" grpId="0" animBg="1"/>
      <p:bldP spid="86" grpId="0" animBg="1"/>
      <p:bldP spid="8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EAE7-5D06-4E4C-8D6D-635D93AEF5EF}"/>
              </a:ext>
            </a:extLst>
          </p:cNvPr>
          <p:cNvSpPr>
            <a:spLocks noGrp="1"/>
          </p:cNvSpPr>
          <p:nvPr>
            <p:ph type="title"/>
          </p:nvPr>
        </p:nvSpPr>
        <p:spPr>
          <a:xfrm>
            <a:off x="3474128" y="2780264"/>
            <a:ext cx="4358936" cy="2267460"/>
          </a:xfrm>
        </p:spPr>
        <p:txBody>
          <a:bodyPr>
            <a:noAutofit/>
          </a:bodyPr>
          <a:lstStyle/>
          <a:p>
            <a:r>
              <a:rPr lang="en-US" sz="8800" b="1" dirty="0"/>
              <a:t>Q &amp; A</a:t>
            </a:r>
          </a:p>
        </p:txBody>
      </p:sp>
      <p:sp>
        <p:nvSpPr>
          <p:cNvPr id="3" name="Title 1">
            <a:extLst>
              <a:ext uri="{FF2B5EF4-FFF2-40B4-BE49-F238E27FC236}">
                <a16:creationId xmlns:a16="http://schemas.microsoft.com/office/drawing/2014/main" id="{7CF45638-8BC2-4F2B-957B-1F864E3989B0}"/>
              </a:ext>
            </a:extLst>
          </p:cNvPr>
          <p:cNvSpPr txBox="1">
            <a:spLocks/>
          </p:cNvSpPr>
          <p:nvPr/>
        </p:nvSpPr>
        <p:spPr bwMode="gray">
          <a:xfrm>
            <a:off x="2830852" y="822724"/>
            <a:ext cx="6084400" cy="2267460"/>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a:lstStyle>
          <a:p>
            <a:r>
              <a:rPr lang="en-US" sz="8800" dirty="0"/>
              <a:t>Thanks</a:t>
            </a:r>
          </a:p>
        </p:txBody>
      </p:sp>
    </p:spTree>
    <p:extLst>
      <p:ext uri="{BB962C8B-B14F-4D97-AF65-F5344CB8AC3E}">
        <p14:creationId xmlns:p14="http://schemas.microsoft.com/office/powerpoint/2010/main" val="1077801803"/>
      </p:ext>
    </p:extLst>
  </p:cSld>
  <p:clrMapOvr>
    <a:masterClrMapping/>
  </p:clrMapOvr>
</p:sld>
</file>

<file path=ppt/theme/theme1.xml><?xml version="1.0" encoding="utf-8"?>
<a:theme xmlns:a="http://schemas.openxmlformats.org/drawingml/2006/main" name="Optum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custClrLst>
    <a:custClr name="Warm White">
      <a:srgbClr val="FBF9F4"/>
    </a:custClr>
    <a:custClr name="Blank">
      <a:srgbClr val="FFFFFF"/>
    </a:custClr>
    <a:custClr name="Green Success">
      <a:srgbClr val="007000"/>
    </a:custClr>
    <a:custClr name="Red Alert">
      <a:srgbClr val="C40000"/>
    </a:custClr>
    <a:custClr name="Gold Callout">
      <a:srgbClr val="F5B700"/>
    </a:custClr>
    <a:custClr name="Blank">
      <a:srgbClr val="FFFFFF"/>
    </a:custClr>
    <a:custClr name="Blank">
      <a:srgbClr val="FFFFFF"/>
    </a:custClr>
    <a:custClr name="Lagoon">
      <a:srgbClr val="007C89"/>
    </a:custClr>
    <a:custClr name="Violet">
      <a:srgbClr val="422C88"/>
    </a:custClr>
    <a:custClr name="Strawberry">
      <a:srgbClr val="A32A2E"/>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Rainwater">
      <a:srgbClr val="6FC1B1"/>
    </a:custClr>
    <a:custClr name="Iris">
      <a:srgbClr val="8061BC"/>
    </a:custClr>
    <a:custClr name="Apple">
      <a:srgbClr val="D13F44"/>
    </a:custClr>
  </a:custClrLst>
  <a:extLst>
    <a:ext uri="{05A4C25C-085E-4340-85A3-A5531E510DB2}">
      <thm15:themeFamily xmlns:thm15="http://schemas.microsoft.com/office/thememl/2012/main" name="optum-onscreen-16x9-20220119.potx" id="{3EF2C1C1-9D0A-4020-91BC-2F4B56D48CD9}" vid="{0D7E7527-4227-4F48-A65F-1F00EF55C8E7}"/>
    </a:ext>
  </a:extLst>
</a:theme>
</file>

<file path=ppt/theme/theme2.xml><?xml version="1.0" encoding="utf-8"?>
<a:theme xmlns:a="http://schemas.openxmlformats.org/drawingml/2006/main" name="Office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optum-onscreen-16x9-20220119</Template>
  <TotalTime>4601</TotalTime>
  <Words>95</Words>
  <Application>Microsoft Office PowerPoint</Application>
  <PresentationFormat>Widescreen</PresentationFormat>
  <Paragraphs>46</Paragraphs>
  <Slides>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Optum Theme</vt:lpstr>
      <vt:lpstr>Provider Profiling Using GNN</vt:lpstr>
      <vt:lpstr>PowerPoint Presentation</vt:lpstr>
      <vt:lpstr>Graph Neural Network Using Referral Database</vt:lpstr>
      <vt:lpstr>Graph Neural Network Using Referral Database</vt:lpstr>
      <vt:lpstr>Q &amp; A</vt:lpstr>
    </vt:vector>
  </TitlesOfParts>
  <Company>Optum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Agarwal, Rohit</dc:creator>
  <dc:description>Optum 2022 template developed by Creative Partners. 16:9 on-screen</dc:description>
  <cp:lastModifiedBy>Srivastava, Akhil</cp:lastModifiedBy>
  <cp:revision>125</cp:revision>
  <dcterms:created xsi:type="dcterms:W3CDTF">2022-02-02T12:05:40Z</dcterms:created>
  <dcterms:modified xsi:type="dcterms:W3CDTF">2022-09-14T14:09:55Z</dcterms:modified>
  <cp:category>Template</cp:category>
</cp:coreProperties>
</file>