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5.xml" ContentType="application/vnd.openxmlformats-officedocument.presentationml.notesSlide+xml"/>
  <Override PartName="/ppt/notesSlides/_rels/notesSlide15.xml.rels" ContentType="application/vnd.openxmlformats-package.relationships+xml"/>
  <Override PartName="/ppt/media/image1.jpeg" ContentType="image/jpeg"/>
  <Override PartName="/ppt/media/image9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21.png" ContentType="image/png"/>
  <Override PartName="/ppt/media/image6.jpeg" ContentType="image/jpeg"/>
  <Override PartName="/ppt/media/image7.jpeg" ContentType="image/jpeg"/>
  <Override PartName="/ppt/media/image10.png" ContentType="image/png"/>
  <Override PartName="/ppt/media/image11.jpeg" ContentType="image/jpeg"/>
  <Override PartName="/ppt/media/image12.jpeg" ContentType="image/jpeg"/>
  <Override PartName="/ppt/media/image13.png" ContentType="image/png"/>
  <Override PartName="/ppt/media/image14.jpeg" ContentType="image/jpeg"/>
  <Override PartName="/ppt/media/image15.jpeg" ContentType="image/jpeg"/>
  <Override PartName="/ppt/media/image16.png" ContentType="image/png"/>
  <Override PartName="/ppt/media/image17.jpeg" ContentType="image/jpeg"/>
  <Override PartName="/ppt/media/image18.jpeg" ContentType="image/jpeg"/>
  <Override PartName="/ppt/media/image19.jpeg" ContentType="image/jpeg"/>
  <Override PartName="/ppt/media/image22.png" ContentType="image/png"/>
  <Override PartName="/ppt/media/image20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9066EE0-D6B2-426E-B0E7-C696F7F1031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E617154-3504-4AA9-AF23-064DC7439AF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8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8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8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9000" y="5213880"/>
            <a:ext cx="8388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-9000" y="5213880"/>
            <a:ext cx="8388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48920" y="2419200"/>
            <a:ext cx="8092080" cy="1525680"/>
          </a:xfrm>
          <a:prstGeom prst="rect">
            <a:avLst/>
          </a:prstGeom>
          <a:noFill/>
          <a:ln>
            <a:noFill/>
          </a:ln>
          <a:effectLst>
            <a:outerShdw dir="2700000" dist="37674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002060"/>
                </a:solidFill>
                <a:latin typeface="Calibri"/>
                <a:ea typeface="DejaVu Sans"/>
              </a:rPr>
              <a:t>Cloud Computing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96280" y="3945960"/>
            <a:ext cx="82447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  <a:ea typeface="DejaVu Sans"/>
              </a:rPr>
              <a:t>By- Khushboo Raghani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82880" y="91440"/>
            <a:ext cx="87782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11111"/>
                </a:solidFill>
                <a:latin typeface="Times New Roman"/>
                <a:ea typeface="DejaVu Sans"/>
              </a:rPr>
              <a:t>Service Model</a:t>
            </a:r>
            <a:endParaRPr b="0" lang="en-US" sz="3200" spc="-1" strike="noStrike">
              <a:solidFill>
                <a:srgbClr val="111111"/>
              </a:solidFill>
              <a:latin typeface="Times New Roman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-173520" y="-19800"/>
            <a:ext cx="886716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                                                                  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182880" y="949680"/>
            <a:ext cx="7589520" cy="4079160"/>
          </a:xfrm>
          <a:prstGeom prst="rect">
            <a:avLst/>
          </a:prstGeom>
          <a:ln>
            <a:noFill/>
          </a:ln>
        </p:spPr>
      </p:pic>
      <p:sp>
        <p:nvSpPr>
          <p:cNvPr id="265" name="Line 3"/>
          <p:cNvSpPr/>
          <p:nvPr/>
        </p:nvSpPr>
        <p:spPr>
          <a:xfrm>
            <a:off x="0" y="731520"/>
            <a:ext cx="9144000" cy="0"/>
          </a:xfrm>
          <a:prstGeom prst="line">
            <a:avLst/>
          </a:prstGeom>
          <a:ln w="29160">
            <a:solidFill>
              <a:srgbClr val="12149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91440" y="182880"/>
            <a:ext cx="694944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Advantages of Cloud Computing</a:t>
            </a:r>
            <a:endParaRPr b="1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74320" y="118872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TextShape 3"/>
          <p:cNvSpPr txBox="1"/>
          <p:nvPr/>
        </p:nvSpPr>
        <p:spPr>
          <a:xfrm>
            <a:off x="822960" y="1097280"/>
            <a:ext cx="65836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imes New Roman"/>
              </a:rPr>
              <a:t>Say ‘Goodbye’ to costly systems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822960" y="1485360"/>
            <a:ext cx="42976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imes New Roman"/>
              </a:rPr>
              <a:t>Data Centralization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70" name="TextShape 5"/>
          <p:cNvSpPr txBox="1"/>
          <p:nvPr/>
        </p:nvSpPr>
        <p:spPr>
          <a:xfrm>
            <a:off x="822960" y="1920240"/>
            <a:ext cx="28346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imes New Roman"/>
              </a:rPr>
              <a:t>Data Recovery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71" name="TextShape 6"/>
          <p:cNvSpPr txBox="1"/>
          <p:nvPr/>
        </p:nvSpPr>
        <p:spPr>
          <a:xfrm>
            <a:off x="822960" y="2305440"/>
            <a:ext cx="292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Sharing Capabilities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TextShape 7"/>
          <p:cNvSpPr txBox="1"/>
          <p:nvPr/>
        </p:nvSpPr>
        <p:spPr>
          <a:xfrm>
            <a:off x="822960" y="2671200"/>
            <a:ext cx="2651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Cloud Security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TextShape 8"/>
          <p:cNvSpPr txBox="1"/>
          <p:nvPr/>
        </p:nvSpPr>
        <p:spPr>
          <a:xfrm>
            <a:off x="822960" y="3108960"/>
            <a:ext cx="2651760" cy="4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Free Cloud Storage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TextShape 9"/>
          <p:cNvSpPr txBox="1"/>
          <p:nvPr/>
        </p:nvSpPr>
        <p:spPr>
          <a:xfrm>
            <a:off x="822960" y="354672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Instantly 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274320" y="155448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1"/>
          <p:cNvSpPr/>
          <p:nvPr/>
        </p:nvSpPr>
        <p:spPr>
          <a:xfrm>
            <a:off x="274680" y="155484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2"/>
          <p:cNvSpPr/>
          <p:nvPr/>
        </p:nvSpPr>
        <p:spPr>
          <a:xfrm>
            <a:off x="274320" y="201168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3"/>
          <p:cNvSpPr/>
          <p:nvPr/>
        </p:nvSpPr>
        <p:spPr>
          <a:xfrm>
            <a:off x="274320" y="237744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4"/>
          <p:cNvSpPr/>
          <p:nvPr/>
        </p:nvSpPr>
        <p:spPr>
          <a:xfrm>
            <a:off x="274680" y="237780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5"/>
          <p:cNvSpPr/>
          <p:nvPr/>
        </p:nvSpPr>
        <p:spPr>
          <a:xfrm>
            <a:off x="274320" y="275076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6"/>
          <p:cNvSpPr/>
          <p:nvPr/>
        </p:nvSpPr>
        <p:spPr>
          <a:xfrm>
            <a:off x="274320" y="320040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7"/>
          <p:cNvSpPr/>
          <p:nvPr/>
        </p:nvSpPr>
        <p:spPr>
          <a:xfrm>
            <a:off x="274320" y="365760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5452560" y="1562760"/>
            <a:ext cx="2868480" cy="1820520"/>
          </a:xfrm>
          <a:prstGeom prst="rect">
            <a:avLst/>
          </a:prstGeom>
          <a:ln>
            <a:noFill/>
          </a:ln>
        </p:spPr>
      </p:pic>
      <p:sp>
        <p:nvSpPr>
          <p:cNvPr id="284" name="Line 18"/>
          <p:cNvSpPr/>
          <p:nvPr/>
        </p:nvSpPr>
        <p:spPr>
          <a:xfrm>
            <a:off x="0" y="822960"/>
            <a:ext cx="9144000" cy="0"/>
          </a:xfrm>
          <a:prstGeom prst="line">
            <a:avLst/>
          </a:prstGeom>
          <a:ln w="29160">
            <a:solidFill>
              <a:srgbClr val="12149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ee6e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108960" y="1920240"/>
            <a:ext cx="3017520" cy="173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2000" spc="-1" strike="noStrike">
                <a:latin typeface="Times New Roman"/>
              </a:rPr>
              <a:t>Advantages of 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latin typeface="Times New Roman"/>
              </a:rPr>
              <a:t>Cloud Computing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6858000" y="2468880"/>
            <a:ext cx="1645920" cy="1463040"/>
          </a:xfrm>
          <a:prstGeom prst="ellipse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Cloud Security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937760" y="3726000"/>
            <a:ext cx="1737360" cy="1394640"/>
          </a:xfrm>
          <a:prstGeom prst="ellipse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Sharing </a:t>
            </a:r>
            <a:endParaRPr b="0" lang="en-US" sz="18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Capabilities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457200" y="1920240"/>
            <a:ext cx="1737360" cy="1463040"/>
          </a:xfrm>
          <a:prstGeom prst="ellipse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Data Recovery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188720" y="182880"/>
            <a:ext cx="1645920" cy="1463040"/>
          </a:xfrm>
          <a:prstGeom prst="ellipse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Data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Centralization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6400800" y="457200"/>
            <a:ext cx="1737360" cy="1371600"/>
          </a:xfrm>
          <a:prstGeom prst="ellipse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Instantly Test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1645920" y="3566160"/>
            <a:ext cx="1737360" cy="1554480"/>
          </a:xfrm>
          <a:prstGeom prst="ellipse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Say ‘Goodbye’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to costly systems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8"/>
          <p:cNvSpPr/>
          <p:nvPr/>
        </p:nvSpPr>
        <p:spPr>
          <a:xfrm>
            <a:off x="3840480" y="91440"/>
            <a:ext cx="1645920" cy="1463040"/>
          </a:xfrm>
          <a:prstGeom prst="ellipse">
            <a:avLst/>
          </a:prstGeom>
          <a:solidFill>
            <a:srgbClr val="2a6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Free Cloud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Storage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Line 9"/>
          <p:cNvSpPr/>
          <p:nvPr/>
        </p:nvSpPr>
        <p:spPr>
          <a:xfrm>
            <a:off x="2560320" y="1463040"/>
            <a:ext cx="822960" cy="9144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10"/>
          <p:cNvSpPr/>
          <p:nvPr/>
        </p:nvSpPr>
        <p:spPr>
          <a:xfrm>
            <a:off x="2194560" y="2651760"/>
            <a:ext cx="9144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11"/>
          <p:cNvSpPr/>
          <p:nvPr/>
        </p:nvSpPr>
        <p:spPr>
          <a:xfrm flipV="1">
            <a:off x="3108960" y="3474720"/>
            <a:ext cx="548640" cy="365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12"/>
          <p:cNvSpPr/>
          <p:nvPr/>
        </p:nvSpPr>
        <p:spPr>
          <a:xfrm flipH="1" flipV="1">
            <a:off x="5029200" y="3474720"/>
            <a:ext cx="182880" cy="4572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13"/>
          <p:cNvSpPr/>
          <p:nvPr/>
        </p:nvSpPr>
        <p:spPr>
          <a:xfrm flipH="1" flipV="1">
            <a:off x="6035040" y="2926080"/>
            <a:ext cx="82296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4"/>
          <p:cNvSpPr/>
          <p:nvPr/>
        </p:nvSpPr>
        <p:spPr>
          <a:xfrm flipH="1">
            <a:off x="5943600" y="1645920"/>
            <a:ext cx="64008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5"/>
          <p:cNvSpPr/>
          <p:nvPr/>
        </p:nvSpPr>
        <p:spPr>
          <a:xfrm>
            <a:off x="4663440" y="1554480"/>
            <a:ext cx="0" cy="548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274320" y="98280"/>
            <a:ext cx="694944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Disadvantages of Cloud Computing</a:t>
            </a:r>
            <a:endParaRPr b="1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274320" y="118872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TextShape 3"/>
          <p:cNvSpPr txBox="1"/>
          <p:nvPr/>
        </p:nvSpPr>
        <p:spPr>
          <a:xfrm>
            <a:off x="822960" y="1097280"/>
            <a:ext cx="65836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imes New Roman"/>
              </a:rPr>
              <a:t>Net Connection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822960" y="1485360"/>
            <a:ext cx="42976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imes New Roman"/>
              </a:rPr>
              <a:t>Low Bandwidth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04" name="TextShape 5"/>
          <p:cNvSpPr txBox="1"/>
          <p:nvPr/>
        </p:nvSpPr>
        <p:spPr>
          <a:xfrm>
            <a:off x="822960" y="1920240"/>
            <a:ext cx="28346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imes New Roman"/>
              </a:rPr>
              <a:t>Security Issues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05" name="TextShape 6"/>
          <p:cNvSpPr txBox="1"/>
          <p:nvPr/>
        </p:nvSpPr>
        <p:spPr>
          <a:xfrm>
            <a:off x="822960" y="2305440"/>
            <a:ext cx="2926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Lack of full support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TextShape 7"/>
          <p:cNvSpPr txBox="1"/>
          <p:nvPr/>
        </p:nvSpPr>
        <p:spPr>
          <a:xfrm>
            <a:off x="822960" y="2671200"/>
            <a:ext cx="26517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Incompatibility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TextShape 8"/>
          <p:cNvSpPr txBox="1"/>
          <p:nvPr/>
        </p:nvSpPr>
        <p:spPr>
          <a:xfrm>
            <a:off x="822960" y="3108960"/>
            <a:ext cx="2651760" cy="4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Minimal flexibility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Shape 9"/>
          <p:cNvSpPr txBox="1"/>
          <p:nvPr/>
        </p:nvSpPr>
        <p:spPr>
          <a:xfrm>
            <a:off x="822960" y="3546720"/>
            <a:ext cx="228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Cost Comparison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274320" y="155448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1"/>
          <p:cNvSpPr/>
          <p:nvPr/>
        </p:nvSpPr>
        <p:spPr>
          <a:xfrm>
            <a:off x="274320" y="201168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2"/>
          <p:cNvSpPr/>
          <p:nvPr/>
        </p:nvSpPr>
        <p:spPr>
          <a:xfrm>
            <a:off x="274320" y="237744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3"/>
          <p:cNvSpPr/>
          <p:nvPr/>
        </p:nvSpPr>
        <p:spPr>
          <a:xfrm>
            <a:off x="274680" y="237780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4"/>
          <p:cNvSpPr/>
          <p:nvPr/>
        </p:nvSpPr>
        <p:spPr>
          <a:xfrm>
            <a:off x="274320" y="275076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5"/>
          <p:cNvSpPr/>
          <p:nvPr/>
        </p:nvSpPr>
        <p:spPr>
          <a:xfrm>
            <a:off x="274320" y="320040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6"/>
          <p:cNvSpPr/>
          <p:nvPr/>
        </p:nvSpPr>
        <p:spPr>
          <a:xfrm>
            <a:off x="274320" y="3657600"/>
            <a:ext cx="365760" cy="182880"/>
          </a:xfrm>
          <a:custGeom>
            <a:avLst/>
            <a:gdLst/>
            <a:ahLst/>
            <a:rect l="0" t="0" r="r" b="b"/>
            <a:pathLst>
              <a:path w="1018" h="510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17"/>
          <p:cNvSpPr/>
          <p:nvPr/>
        </p:nvSpPr>
        <p:spPr>
          <a:xfrm>
            <a:off x="0" y="731520"/>
            <a:ext cx="9144000" cy="0"/>
          </a:xfrm>
          <a:prstGeom prst="line">
            <a:avLst/>
          </a:prstGeom>
          <a:ln w="29160">
            <a:solidFill>
              <a:srgbClr val="12149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" name="Table 1"/>
          <p:cNvGraphicFramePr/>
          <p:nvPr/>
        </p:nvGraphicFramePr>
        <p:xfrm>
          <a:off x="1260360" y="1292400"/>
          <a:ext cx="6582960" cy="2837880"/>
        </p:xfrm>
        <a:graphic>
          <a:graphicData uri="http://schemas.openxmlformats.org/drawingml/2006/table">
            <a:tbl>
              <a:tblPr/>
              <a:tblGrid>
                <a:gridCol w="3291120"/>
                <a:gridCol w="3292200"/>
              </a:tblGrid>
              <a:tr h="472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Areas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Applications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72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Cloud Storage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Dropbox, Gmail, Facebook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2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Marketing Cloud Platforms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Hubspot, Adobe Marketing Cloud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2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Education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SlideRocker , Ratatype, AWS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2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Healthcare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Dell’s Secure Healthcare Cloud, IBM Cloud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48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Government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Times New Roman"/>
                        </a:rPr>
                        <a:t>IT consolidation, shared services, citizen services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286000" y="2286000"/>
            <a:ext cx="48452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5308d"/>
                </a:solidFill>
                <a:highlight>
                  <a:srgbClr val="5983b0"/>
                </a:highlight>
                <a:latin typeface="Arial"/>
                <a:ea typeface="DejaVu Sans"/>
              </a:rPr>
              <a:t>Thank you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91440" y="1280160"/>
            <a:ext cx="246852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1349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3017520" y="1280160"/>
            <a:ext cx="265140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1349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Need of Cloud Computing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126480" y="1371600"/>
            <a:ext cx="2651400" cy="13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1349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Models of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Cloud Computing.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1828800" y="3474720"/>
            <a:ext cx="2468520" cy="13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1349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Advantages &amp;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Disadvantages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5120640" y="3474720"/>
            <a:ext cx="228564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1349b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Some Real Examples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4115160" y="2194560"/>
            <a:ext cx="456480" cy="273960"/>
          </a:xfrm>
          <a:prstGeom prst="rect">
            <a:avLst/>
          </a:prstGeom>
          <a:ln>
            <a:noFill/>
          </a:ln>
        </p:spPr>
      </p:pic>
      <p:sp>
        <p:nvSpPr>
          <p:cNvPr id="209" name="CustomShape 6"/>
          <p:cNvSpPr/>
          <p:nvPr/>
        </p:nvSpPr>
        <p:spPr>
          <a:xfrm>
            <a:off x="182880" y="1554480"/>
            <a:ext cx="2285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What is 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Cloud Computing?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1042920" y="2171160"/>
            <a:ext cx="417240" cy="32076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3"/>
          <a:stretch/>
        </p:blipFill>
        <p:spPr>
          <a:xfrm flipH="1">
            <a:off x="7215120" y="2223000"/>
            <a:ext cx="465840" cy="24552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4"/>
          <a:stretch/>
        </p:blipFill>
        <p:spPr>
          <a:xfrm>
            <a:off x="2743200" y="4297680"/>
            <a:ext cx="489600" cy="273960"/>
          </a:xfrm>
          <a:prstGeom prst="rect">
            <a:avLst/>
          </a:prstGeom>
          <a:ln>
            <a:noFill/>
          </a:ln>
        </p:spPr>
      </p:pic>
      <p:sp>
        <p:nvSpPr>
          <p:cNvPr id="213" name="CustomShape 7"/>
          <p:cNvSpPr/>
          <p:nvPr/>
        </p:nvSpPr>
        <p:spPr>
          <a:xfrm>
            <a:off x="0" y="190080"/>
            <a:ext cx="9052560" cy="54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11111"/>
                </a:solidFill>
                <a:latin typeface="Times New Roman"/>
              </a:rPr>
              <a:t> </a:t>
            </a:r>
            <a:r>
              <a:rPr b="1" lang="en-US" sz="3200" spc="-1" strike="noStrike">
                <a:solidFill>
                  <a:srgbClr val="111111"/>
                </a:solidFill>
                <a:latin typeface="Times New Roman"/>
              </a:rPr>
              <a:t>Agenda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4" name="Line 8"/>
          <p:cNvSpPr/>
          <p:nvPr/>
        </p:nvSpPr>
        <p:spPr>
          <a:xfrm>
            <a:off x="0" y="822960"/>
            <a:ext cx="9144000" cy="0"/>
          </a:xfrm>
          <a:prstGeom prst="line">
            <a:avLst/>
          </a:prstGeom>
          <a:ln w="29160">
            <a:solidFill>
              <a:srgbClr val="12149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91440" y="91800"/>
            <a:ext cx="905220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11111"/>
                </a:solidFill>
                <a:latin typeface="Times New Roman"/>
              </a:rPr>
              <a:t>Cloud Computing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6248880" y="1873440"/>
            <a:ext cx="2437560" cy="187560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91440" y="2454840"/>
            <a:ext cx="557748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3"/>
          <p:cNvSpPr/>
          <p:nvPr/>
        </p:nvSpPr>
        <p:spPr>
          <a:xfrm>
            <a:off x="0" y="822600"/>
            <a:ext cx="9144000" cy="0"/>
          </a:xfrm>
          <a:prstGeom prst="line">
            <a:avLst/>
          </a:prstGeom>
          <a:ln w="29160">
            <a:solidFill>
              <a:srgbClr val="12149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Shape 4"/>
          <p:cNvSpPr txBox="1"/>
          <p:nvPr/>
        </p:nvSpPr>
        <p:spPr>
          <a:xfrm>
            <a:off x="365760" y="1920240"/>
            <a:ext cx="5486400" cy="182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Times New Roman"/>
              </a:rPr>
              <a:t>It is a technology that uses remote servers on the internet to store, manage, and access data online rather than local drives. </a:t>
            </a:r>
            <a:endParaRPr b="0" lang="en-US" sz="1800" spc="-1" strike="noStrike">
              <a:latin typeface="Times New Roman"/>
            </a:endParaRPr>
          </a:p>
          <a:p>
            <a:endParaRPr b="0" lang="en-US" sz="1800" spc="-1" strike="noStrike">
              <a:latin typeface="Times New Roman"/>
            </a:endParaRPr>
          </a:p>
          <a:p>
            <a:r>
              <a:rPr b="0" lang="en-US" sz="1800" spc="-1" strike="noStrike">
                <a:latin typeface="Times New Roman"/>
              </a:rPr>
              <a:t>The data can be anything such as files, images, documents, audio, video, and more.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-1370520" y="122040"/>
            <a:ext cx="10423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111111"/>
                </a:solidFill>
                <a:latin typeface="Times New Roman"/>
                <a:ea typeface="DejaVu Sans"/>
              </a:rPr>
              <a:t>Before Cloud Computing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31720" y="1655640"/>
            <a:ext cx="403884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4760" y="1114920"/>
            <a:ext cx="1447560" cy="117036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1645920" y="2377440"/>
            <a:ext cx="1371600" cy="127188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3173400" y="3720960"/>
            <a:ext cx="1608480" cy="1216800"/>
          </a:xfrm>
          <a:prstGeom prst="rect">
            <a:avLst/>
          </a:prstGeom>
          <a:ln>
            <a:noFill/>
          </a:ln>
        </p:spPr>
      </p:pic>
      <p:sp>
        <p:nvSpPr>
          <p:cNvPr id="225" name="CustomShape 3"/>
          <p:cNvSpPr/>
          <p:nvPr/>
        </p:nvSpPr>
        <p:spPr>
          <a:xfrm>
            <a:off x="1554840" y="1528560"/>
            <a:ext cx="210240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Buy a stack of servers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475080" y="2651760"/>
            <a:ext cx="438840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Keeping the peak traffic in mind , buy more servers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5029560" y="4030920"/>
            <a:ext cx="2742480" cy="5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Monitoring and Maintenance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 rot="10800000">
            <a:off x="15120" y="1114560"/>
            <a:ext cx="1447560" cy="1170360"/>
          </a:xfrm>
          <a:prstGeom prst="rect">
            <a:avLst/>
          </a:prstGeom>
          <a:noFill/>
          <a:ln>
            <a:solidFill>
              <a:srgbClr val="1349b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7"/>
          <p:cNvSpPr/>
          <p:nvPr/>
        </p:nvSpPr>
        <p:spPr>
          <a:xfrm>
            <a:off x="1645920" y="2377440"/>
            <a:ext cx="1371600" cy="1271880"/>
          </a:xfrm>
          <a:prstGeom prst="rect">
            <a:avLst/>
          </a:prstGeom>
          <a:solidFill>
            <a:srgbClr val="8d281e">
              <a:alpha val="6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8"/>
          <p:cNvSpPr/>
          <p:nvPr/>
        </p:nvSpPr>
        <p:spPr>
          <a:xfrm>
            <a:off x="3173400" y="3720960"/>
            <a:ext cx="1608480" cy="12168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9"/>
          <p:cNvSpPr/>
          <p:nvPr/>
        </p:nvSpPr>
        <p:spPr>
          <a:xfrm>
            <a:off x="0" y="822960"/>
            <a:ext cx="9144000" cy="0"/>
          </a:xfrm>
          <a:prstGeom prst="line">
            <a:avLst/>
          </a:prstGeom>
          <a:ln w="29160">
            <a:solidFill>
              <a:srgbClr val="12149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245880" y="1188720"/>
            <a:ext cx="942480" cy="109692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281880" y="2490840"/>
            <a:ext cx="1005480" cy="100548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/>
        </p:blipFill>
        <p:spPr>
          <a:xfrm>
            <a:off x="274320" y="3749040"/>
            <a:ext cx="1005480" cy="1005480"/>
          </a:xfrm>
          <a:prstGeom prst="rect">
            <a:avLst/>
          </a:prstGeom>
          <a:ln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1645920" y="1463040"/>
            <a:ext cx="6491880" cy="3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Setup is Expensive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737360" y="2729160"/>
            <a:ext cx="521172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Troubleshooting problems can be tedious &amp; may conflict with your business goals</a:t>
            </a:r>
            <a:r>
              <a:rPr b="0" lang="en-US" sz="1800" spc="-1" strike="noStrike">
                <a:latin typeface="Times New Roman"/>
              </a:rPr>
              <a:t>.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828800" y="4114800"/>
            <a:ext cx="5303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Traffic may vary,servers will be idle most of the time.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Shape 4"/>
          <p:cNvSpPr txBox="1"/>
          <p:nvPr/>
        </p:nvSpPr>
        <p:spPr>
          <a:xfrm>
            <a:off x="182880" y="182880"/>
            <a:ext cx="6675120" cy="87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Disadvantages before Cloud Computing</a:t>
            </a:r>
            <a:endParaRPr b="1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Line 5"/>
          <p:cNvSpPr/>
          <p:nvPr/>
        </p:nvSpPr>
        <p:spPr>
          <a:xfrm>
            <a:off x="0" y="731520"/>
            <a:ext cx="9144000" cy="0"/>
          </a:xfrm>
          <a:prstGeom prst="line">
            <a:avLst/>
          </a:prstGeom>
          <a:ln w="29160">
            <a:solidFill>
              <a:srgbClr val="12149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82880" y="2651760"/>
            <a:ext cx="1279800" cy="75132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365760" y="4015800"/>
            <a:ext cx="957240" cy="830160"/>
          </a:xfrm>
          <a:prstGeom prst="rect">
            <a:avLst/>
          </a:prstGeom>
          <a:ln>
            <a:noFill/>
          </a:ln>
        </p:spPr>
      </p:pic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186840" y="1370520"/>
            <a:ext cx="910080" cy="897840"/>
          </a:xfrm>
          <a:prstGeom prst="rect">
            <a:avLst/>
          </a:prstGeom>
          <a:ln>
            <a:noFill/>
          </a:ln>
        </p:spPr>
      </p:pic>
      <p:sp>
        <p:nvSpPr>
          <p:cNvPr id="243" name="CustomShape 1"/>
          <p:cNvSpPr/>
          <p:nvPr/>
        </p:nvSpPr>
        <p:spPr>
          <a:xfrm>
            <a:off x="2194560" y="1371600"/>
            <a:ext cx="6674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--Put your data on cloud servers </a:t>
            </a:r>
            <a:endParaRPr b="0" lang="en-US" sz="18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--No more buying expensive servers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377440" y="2651760"/>
            <a:ext cx="5668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Scalability! Your server capacity will vary according to traffic</a:t>
            </a: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2651760" y="4023360"/>
            <a:ext cx="5486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Times New Roman"/>
              </a:rPr>
              <a:t>Cloud provider will manage servers 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92520" y="91440"/>
            <a:ext cx="89600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Models of Cloud Computing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274320" y="1463040"/>
            <a:ext cx="403884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1c6ece"/>
                </a:solidFill>
                <a:uFillTx/>
                <a:latin typeface="Times New Roman"/>
                <a:ea typeface="DejaVu Sans"/>
              </a:rPr>
              <a:t>Deployment Model</a:t>
            </a:r>
            <a:endParaRPr b="0" lang="en-US" sz="2400" spc="-1" strike="noStrike" u="sng">
              <a:solidFill>
                <a:srgbClr val="1c6ece"/>
              </a:solidFill>
              <a:uFillTx/>
              <a:latin typeface="Times New Roman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536760" y="2377440"/>
            <a:ext cx="4038840" cy="20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Public Cloud</a:t>
            </a:r>
            <a:endParaRPr b="0" lang="en-US" sz="2000" spc="-1" strike="noStrike">
              <a:latin typeface="Times New Roman"/>
            </a:endParaRPr>
          </a:p>
          <a:p>
            <a:pPr marL="343080" indent="-3416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Private Cloud</a:t>
            </a:r>
            <a:endParaRPr b="0" lang="en-US" sz="2000" spc="-1" strike="noStrike">
              <a:latin typeface="Times New Roman"/>
            </a:endParaRPr>
          </a:p>
          <a:p>
            <a:pPr marL="343080" indent="-3416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Hybrid Cloud</a:t>
            </a:r>
            <a:endParaRPr b="0" lang="en-US" sz="2000" spc="-1" strike="noStrike">
              <a:latin typeface="Times New Roman"/>
            </a:endParaRPr>
          </a:p>
          <a:p>
            <a:pPr marL="343080" indent="-3416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Community Cloud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4572000" y="1463040"/>
            <a:ext cx="4040280" cy="47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 u="sng">
                <a:solidFill>
                  <a:srgbClr val="1c6ece"/>
                </a:solidFill>
                <a:uFillTx/>
                <a:latin typeface="Times New Roman"/>
                <a:ea typeface="DejaVu Sans"/>
              </a:rPr>
              <a:t>Service  Model</a:t>
            </a:r>
            <a:endParaRPr b="0" lang="en-US" sz="2400" spc="-1" strike="noStrike" u="sng">
              <a:solidFill>
                <a:srgbClr val="1c6ece"/>
              </a:solidFill>
              <a:uFillTx/>
              <a:latin typeface="Times New Roman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5029200" y="2266200"/>
            <a:ext cx="4022280" cy="21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6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Infrastructure as service(IaaS)</a:t>
            </a:r>
            <a:endParaRPr b="0" lang="en-US" sz="2000" spc="-1" strike="noStrike">
              <a:latin typeface="Times New Roman"/>
            </a:endParaRPr>
          </a:p>
          <a:p>
            <a:pPr marL="343080" indent="-3416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Platform as service(PaaS)</a:t>
            </a:r>
            <a:endParaRPr b="0" lang="en-US" sz="2000" spc="-1" strike="noStrike">
              <a:latin typeface="Times New Roman"/>
            </a:endParaRPr>
          </a:p>
          <a:p>
            <a:pPr marL="343080" indent="-34164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Software as a service(SaaS)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51" name="Line 6"/>
          <p:cNvSpPr/>
          <p:nvPr/>
        </p:nvSpPr>
        <p:spPr>
          <a:xfrm>
            <a:off x="4206240" y="1554480"/>
            <a:ext cx="0" cy="274320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7"/>
          <p:cNvSpPr/>
          <p:nvPr/>
        </p:nvSpPr>
        <p:spPr>
          <a:xfrm>
            <a:off x="0" y="822960"/>
            <a:ext cx="9144000" cy="0"/>
          </a:xfrm>
          <a:prstGeom prst="line">
            <a:avLst/>
          </a:prstGeom>
          <a:ln w="29160">
            <a:solidFill>
              <a:srgbClr val="12149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640080" y="1371600"/>
            <a:ext cx="7406280" cy="3014640"/>
          </a:xfrm>
          <a:prstGeom prst="rect">
            <a:avLst/>
          </a:prstGeom>
          <a:ln>
            <a:noFill/>
          </a:ln>
        </p:spPr>
      </p:pic>
      <p:sp>
        <p:nvSpPr>
          <p:cNvPr id="254" name="CustomShape 1"/>
          <p:cNvSpPr/>
          <p:nvPr/>
        </p:nvSpPr>
        <p:spPr>
          <a:xfrm>
            <a:off x="640440" y="0"/>
            <a:ext cx="740628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                                                                   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274320" y="91440"/>
            <a:ext cx="804672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3200" spc="-1" strike="noStrike">
                <a:latin typeface="Times New Roman"/>
              </a:rPr>
              <a:t>Deployment Model</a:t>
            </a:r>
            <a:endParaRPr b="1" lang="en-US" sz="3200" spc="-1" strike="noStrike">
              <a:latin typeface="Times New Roman"/>
            </a:endParaRPr>
          </a:p>
        </p:txBody>
      </p:sp>
      <p:sp>
        <p:nvSpPr>
          <p:cNvPr id="256" name="Line 3"/>
          <p:cNvSpPr/>
          <p:nvPr/>
        </p:nvSpPr>
        <p:spPr>
          <a:xfrm>
            <a:off x="0" y="731520"/>
            <a:ext cx="9144000" cy="0"/>
          </a:xfrm>
          <a:prstGeom prst="line">
            <a:avLst/>
          </a:prstGeom>
          <a:ln w="29160">
            <a:solidFill>
              <a:srgbClr val="12149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91440" y="270000"/>
            <a:ext cx="2651760" cy="146736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6766560" y="182880"/>
            <a:ext cx="2194560" cy="175572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/>
        </p:blipFill>
        <p:spPr>
          <a:xfrm>
            <a:off x="205920" y="2806560"/>
            <a:ext cx="2445840" cy="175608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4"/>
          <a:stretch/>
        </p:blipFill>
        <p:spPr>
          <a:xfrm>
            <a:off x="6675120" y="2926080"/>
            <a:ext cx="2286000" cy="1536480"/>
          </a:xfrm>
          <a:prstGeom prst="rect">
            <a:avLst/>
          </a:prstGeom>
          <a:ln>
            <a:noFill/>
          </a:ln>
        </p:spPr>
      </p:pic>
      <p:sp>
        <p:nvSpPr>
          <p:cNvPr id="261" name="CustomShape 1"/>
          <p:cNvSpPr/>
          <p:nvPr/>
        </p:nvSpPr>
        <p:spPr>
          <a:xfrm>
            <a:off x="2834640" y="1828800"/>
            <a:ext cx="3200400" cy="914400"/>
          </a:xfrm>
          <a:prstGeom prst="ellipse">
            <a:avLst/>
          </a:pr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Deployment Model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Application>LibreOffice/6.4.1.2$Windows_X86_64 LibreOffice_project/4d224e95b98b138af42a64d84056446d09082932</Application>
  <Words>53</Words>
  <Paragraphs>22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  <dc:description/>
  <dc:language>en-US</dc:language>
  <cp:lastModifiedBy/>
  <dcterms:modified xsi:type="dcterms:W3CDTF">2020-09-05T12:58:48Z</dcterms:modified>
  <cp:revision>140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