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82" r:id="rId3"/>
    <p:sldId id="269" r:id="rId4"/>
    <p:sldId id="272" r:id="rId5"/>
    <p:sldId id="276" r:id="rId6"/>
    <p:sldId id="277" r:id="rId7"/>
    <p:sldId id="271" r:id="rId8"/>
    <p:sldId id="270" r:id="rId9"/>
    <p:sldId id="275" r:id="rId10"/>
    <p:sldId id="257" r:id="rId11"/>
    <p:sldId id="267" r:id="rId12"/>
    <p:sldId id="274" r:id="rId13"/>
    <p:sldId id="281" r:id="rId14"/>
    <p:sldId id="273" r:id="rId15"/>
    <p:sldId id="278" r:id="rId16"/>
    <p:sldId id="279" r:id="rId17"/>
    <p:sldId id="280"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15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Evaluation-2, VIIIth Sem</a:t>
            </a:r>
            <a:br>
              <a:rPr lang="en-US" sz="1800" b="0" i="0" u="none" strike="noStrike" cap="none" dirty="0">
                <a:solidFill>
                  <a:schemeClr val="dk1"/>
                </a:solidFill>
                <a:latin typeface="Arial"/>
                <a:ea typeface="Arial"/>
                <a:cs typeface="Arial"/>
                <a:sym typeface="Arial"/>
              </a:rPr>
            </a:br>
            <a:r>
              <a:rPr lang="en-US" sz="2000" b="1" i="0" u="none" strike="noStrike" dirty="0">
                <a:solidFill>
                  <a:srgbClr val="000000"/>
                </a:solidFill>
                <a:effectLst/>
                <a:latin typeface="Times New Roman" panose="02020603050405020304" pitchFamily="18" charset="0"/>
              </a:rPr>
              <a:t>TRIP- A Complete Tourism Solution</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02, April,</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60" y="3714840"/>
            <a:ext cx="328572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endParaRPr lang="en-US" sz="1800" dirty="0">
              <a:solidFill>
                <a:schemeClr val="tx1"/>
              </a:solidFill>
              <a:latin typeface="Times New Roman" panose="02020603050405020304" pitchFamily="18" charset="0"/>
              <a:ea typeface="Georgia"/>
              <a:cs typeface="Times New Roman" panose="02020603050405020304" pitchFamily="18" charset="0"/>
            </a:endParaRPr>
          </a:p>
          <a:p>
            <a:pPr marL="0" marR="0" lvl="0" indent="0" algn="ctr" rtl="0">
              <a:lnSpc>
                <a:spcPct val="100000"/>
              </a:lnSpc>
              <a:spcBef>
                <a:spcPts val="0"/>
              </a:spcBef>
              <a:spcAft>
                <a:spcPts val="0"/>
              </a:spcAft>
              <a:buNone/>
            </a:pPr>
            <a:r>
              <a:rPr lang="en-IN"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AMAN CHAUHAN (2018001310)</a:t>
            </a:r>
            <a:endParaRPr lang="en-IN"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r>
              <a:rPr lang="en-US" b="0" i="0" u="none" strike="noStrike" cap="none" dirty="0">
                <a:solidFill>
                  <a:schemeClr val="tx1"/>
                </a:solidFill>
                <a:latin typeface="Times New Roman" panose="02020603050405020304" pitchFamily="18" charset="0"/>
                <a:cs typeface="Times New Roman" panose="02020603050405020304" pitchFamily="18" charset="0"/>
                <a:sym typeface="Arial"/>
              </a:rPr>
              <a:t>RAGHAV GUPTA (2018004539)</a:t>
            </a:r>
          </a:p>
          <a:p>
            <a:pPr marL="0" marR="0" lvl="0" indent="0" algn="ctr" rtl="0">
              <a:lnSpc>
                <a:spcPct val="100000"/>
              </a:lnSpc>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SATYAM SINGH (2018002681)</a:t>
            </a:r>
          </a:p>
          <a:p>
            <a:pPr marL="0" marR="0" lvl="0" indent="0" algn="ctr" rtl="0">
              <a:lnSpc>
                <a:spcPct val="100000"/>
              </a:lnSpc>
              <a:spcBef>
                <a:spcPts val="0"/>
              </a:spcBef>
              <a:spcAft>
                <a:spcPts val="0"/>
              </a:spcAft>
              <a:buNone/>
            </a:pPr>
            <a:r>
              <a:rPr lang="en-US" b="0" i="0" u="none" strike="noStrike" cap="none" dirty="0">
                <a:solidFill>
                  <a:schemeClr val="tx1"/>
                </a:solidFill>
                <a:latin typeface="Times New Roman" panose="02020603050405020304" pitchFamily="18" charset="0"/>
                <a:cs typeface="Times New Roman" panose="02020603050405020304" pitchFamily="18" charset="0"/>
                <a:sym typeface="Arial"/>
              </a:rPr>
              <a:t>ARUN KUMAR (2018004636)</a:t>
            </a:r>
            <a:endParaRPr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Dr. Danish </a:t>
            </a:r>
            <a:r>
              <a:rPr lang="en-US" sz="1800" b="1"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Ather</a:t>
            </a: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Assoc. Prof., 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
          <p:cNvSpPr txBox="1"/>
          <p:nvPr/>
        </p:nvSpPr>
        <p:spPr>
          <a:xfrm>
            <a:off x="457200" y="1295280"/>
            <a:ext cx="8229240" cy="518112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p:txBody>
      </p:sp>
      <p:sp>
        <p:nvSpPr>
          <p:cNvPr id="3" name="Title 2"/>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Improvement/Work done from the last evaluation</a:t>
            </a:r>
          </a:p>
        </p:txBody>
      </p:sp>
      <p:sp>
        <p:nvSpPr>
          <p:cNvPr id="4" name="Subtitle 3"/>
          <p:cNvSpPr>
            <a:spLocks noGrp="1"/>
          </p:cNvSpPr>
          <p:nvPr>
            <p:ph type="subTitle" idx="1"/>
          </p:nvPr>
        </p:nvSpPr>
        <p:spPr/>
        <p:txBody>
          <a:bodyPr>
            <a:normAutofit/>
          </a:bodyPr>
          <a:lstStyle/>
          <a:p>
            <a:pPr marL="571500" indent="-342900">
              <a:buFont typeface="+mj-lt"/>
              <a:buAutoNum type="arabicParenR"/>
            </a:pPr>
            <a:r>
              <a:rPr lang="en-US" sz="2000" dirty="0">
                <a:solidFill>
                  <a:schemeClr val="tx1"/>
                </a:solidFill>
                <a:latin typeface="Times New Roman" panose="02020603050405020304" pitchFamily="18" charset="0"/>
                <a:cs typeface="Times New Roman" panose="02020603050405020304" pitchFamily="18" charset="0"/>
              </a:rPr>
              <a:t>Received acceptance notification for the communicated research paper. The publication is yet to be done.</a:t>
            </a:r>
          </a:p>
          <a:p>
            <a:pPr marL="571500" indent="-342900">
              <a:buFont typeface="+mj-lt"/>
              <a:buAutoNum type="arabicParenR"/>
            </a:pPr>
            <a:r>
              <a:rPr lang="en-US" sz="2000" dirty="0">
                <a:solidFill>
                  <a:schemeClr val="tx1"/>
                </a:solidFill>
                <a:latin typeface="Times New Roman" panose="02020603050405020304" pitchFamily="18" charset="0"/>
                <a:cs typeface="Times New Roman" panose="02020603050405020304" pitchFamily="18" charset="0"/>
              </a:rPr>
              <a:t>Got certificate of merit for the hackathon, as expected by the panel members in the last evaluation.</a:t>
            </a:r>
          </a:p>
          <a:p>
            <a:pPr marL="571500" indent="-342900">
              <a:buFont typeface="+mj-lt"/>
              <a:buAutoNum type="arabicParenR"/>
            </a:pPr>
            <a:r>
              <a:rPr lang="en-US" sz="2000" dirty="0">
                <a:solidFill>
                  <a:schemeClr val="tx1"/>
                </a:solidFill>
                <a:latin typeface="Times New Roman" panose="02020603050405020304" pitchFamily="18" charset="0"/>
                <a:cs typeface="Times New Roman" panose="02020603050405020304" pitchFamily="18" charset="0"/>
              </a:rPr>
              <a:t>Completed the bus booking system for the travelling module of the Trip.</a:t>
            </a:r>
          </a:p>
          <a:p>
            <a:pPr marL="571500" indent="-342900">
              <a:buFont typeface="+mj-lt"/>
              <a:buAutoNum type="arabicParenR"/>
            </a:pPr>
            <a:r>
              <a:rPr lang="en-US" sz="2000" dirty="0">
                <a:solidFill>
                  <a:schemeClr val="tx1"/>
                </a:solidFill>
                <a:latin typeface="Times New Roman" panose="02020603050405020304" pitchFamily="18" charset="0"/>
                <a:cs typeface="Times New Roman" panose="02020603050405020304" pitchFamily="18" charset="0"/>
              </a:rPr>
              <a:t>The project is just remained to be merged and is completed for the presentation and submission as a partial requirement of degree completion in the final semester of Bachelors Degree in Bachelors of Technology.</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Proof of paper accepted or communicated/ Hackathon/ Patent</a:t>
            </a:r>
          </a:p>
        </p:txBody>
      </p:sp>
      <p:pic>
        <p:nvPicPr>
          <p:cNvPr id="4" name="Picture 3">
            <a:extLst>
              <a:ext uri="{FF2B5EF4-FFF2-40B4-BE49-F238E27FC236}">
                <a16:creationId xmlns:a16="http://schemas.microsoft.com/office/drawing/2014/main" id="{DA892AE2-9097-4AD0-805B-5DF1314FBE45}"/>
              </a:ext>
            </a:extLst>
          </p:cNvPr>
          <p:cNvPicPr>
            <a:picLocks noChangeAspect="1"/>
          </p:cNvPicPr>
          <p:nvPr/>
        </p:nvPicPr>
        <p:blipFill>
          <a:blip r:embed="rId2"/>
          <a:stretch>
            <a:fillRect/>
          </a:stretch>
        </p:blipFill>
        <p:spPr>
          <a:xfrm>
            <a:off x="396240" y="1417320"/>
            <a:ext cx="4304168" cy="5254752"/>
          </a:xfrm>
          <a:prstGeom prst="rect">
            <a:avLst/>
          </a:prstGeom>
        </p:spPr>
      </p:pic>
    </p:spTree>
    <p:extLst>
      <p:ext uri="{BB962C8B-B14F-4D97-AF65-F5344CB8AC3E}">
        <p14:creationId xmlns:p14="http://schemas.microsoft.com/office/powerpoint/2010/main" val="102244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98254-038E-4022-AE7D-E9C68FF946AE}"/>
              </a:ext>
            </a:extLst>
          </p:cNvPr>
          <p:cNvPicPr>
            <a:picLocks noChangeAspect="1"/>
          </p:cNvPicPr>
          <p:nvPr/>
        </p:nvPicPr>
        <p:blipFill>
          <a:blip r:embed="rId2"/>
          <a:stretch>
            <a:fillRect/>
          </a:stretch>
        </p:blipFill>
        <p:spPr>
          <a:xfrm>
            <a:off x="426720" y="548640"/>
            <a:ext cx="3840480" cy="2880360"/>
          </a:xfrm>
          <a:prstGeom prst="rect">
            <a:avLst/>
          </a:prstGeom>
        </p:spPr>
      </p:pic>
      <p:pic>
        <p:nvPicPr>
          <p:cNvPr id="5" name="Picture 4">
            <a:extLst>
              <a:ext uri="{FF2B5EF4-FFF2-40B4-BE49-F238E27FC236}">
                <a16:creationId xmlns:a16="http://schemas.microsoft.com/office/drawing/2014/main" id="{245391B9-D0C0-498E-AFAA-B319021997AE}"/>
              </a:ext>
            </a:extLst>
          </p:cNvPr>
          <p:cNvPicPr>
            <a:picLocks noChangeAspect="1"/>
          </p:cNvPicPr>
          <p:nvPr/>
        </p:nvPicPr>
        <p:blipFill>
          <a:blip r:embed="rId3"/>
          <a:stretch>
            <a:fillRect/>
          </a:stretch>
        </p:blipFill>
        <p:spPr>
          <a:xfrm>
            <a:off x="4775201" y="548639"/>
            <a:ext cx="3840479" cy="2880359"/>
          </a:xfrm>
          <a:prstGeom prst="rect">
            <a:avLst/>
          </a:prstGeom>
        </p:spPr>
      </p:pic>
      <p:pic>
        <p:nvPicPr>
          <p:cNvPr id="7" name="Picture 6">
            <a:extLst>
              <a:ext uri="{FF2B5EF4-FFF2-40B4-BE49-F238E27FC236}">
                <a16:creationId xmlns:a16="http://schemas.microsoft.com/office/drawing/2014/main" id="{C8D3DB84-0C20-4FE2-B578-7C09ECD7B4F2}"/>
              </a:ext>
            </a:extLst>
          </p:cNvPr>
          <p:cNvPicPr>
            <a:picLocks noChangeAspect="1"/>
          </p:cNvPicPr>
          <p:nvPr/>
        </p:nvPicPr>
        <p:blipFill>
          <a:blip r:embed="rId4"/>
          <a:stretch>
            <a:fillRect/>
          </a:stretch>
        </p:blipFill>
        <p:spPr>
          <a:xfrm>
            <a:off x="426720" y="3694176"/>
            <a:ext cx="3840480" cy="2880360"/>
          </a:xfrm>
          <a:prstGeom prst="rect">
            <a:avLst/>
          </a:prstGeom>
        </p:spPr>
      </p:pic>
      <p:pic>
        <p:nvPicPr>
          <p:cNvPr id="9" name="Picture 8">
            <a:extLst>
              <a:ext uri="{FF2B5EF4-FFF2-40B4-BE49-F238E27FC236}">
                <a16:creationId xmlns:a16="http://schemas.microsoft.com/office/drawing/2014/main" id="{C443E14F-647B-4839-83C7-210E2CA138F6}"/>
              </a:ext>
            </a:extLst>
          </p:cNvPr>
          <p:cNvPicPr>
            <a:picLocks noChangeAspect="1"/>
          </p:cNvPicPr>
          <p:nvPr/>
        </p:nvPicPr>
        <p:blipFill>
          <a:blip r:embed="rId5"/>
          <a:stretch>
            <a:fillRect/>
          </a:stretch>
        </p:blipFill>
        <p:spPr>
          <a:xfrm>
            <a:off x="4775200" y="3694176"/>
            <a:ext cx="3840480" cy="2880360"/>
          </a:xfrm>
          <a:prstGeom prst="rect">
            <a:avLst/>
          </a:prstGeom>
        </p:spPr>
      </p:pic>
    </p:spTree>
    <p:extLst>
      <p:ext uri="{BB962C8B-B14F-4D97-AF65-F5344CB8AC3E}">
        <p14:creationId xmlns:p14="http://schemas.microsoft.com/office/powerpoint/2010/main" val="338423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483A54-DF12-4757-B3E4-52F69A063CA8}"/>
              </a:ext>
            </a:extLst>
          </p:cNvPr>
          <p:cNvSpPr txBox="1"/>
          <p:nvPr/>
        </p:nvSpPr>
        <p:spPr>
          <a:xfrm>
            <a:off x="518160" y="621268"/>
            <a:ext cx="4572000" cy="1138773"/>
          </a:xfrm>
          <a:prstGeom prst="rect">
            <a:avLst/>
          </a:prstGeom>
          <a:noFill/>
        </p:spPr>
        <p:txBody>
          <a:bodyPr wrap="square">
            <a:spAutoFit/>
          </a:bodyPr>
          <a:lstStyle/>
          <a:p>
            <a:pPr rtl="0">
              <a:spcBef>
                <a:spcPts val="0"/>
              </a:spcBef>
              <a:spcAft>
                <a:spcPts val="0"/>
              </a:spcAft>
            </a:pPr>
            <a:r>
              <a:rPr lang="en-IN" sz="4000" b="1" i="0" u="none" strike="noStrike" dirty="0">
                <a:solidFill>
                  <a:srgbClr val="000000"/>
                </a:solidFill>
                <a:effectLst/>
                <a:latin typeface="Times New Roman" panose="02020603050405020304" pitchFamily="18" charset="0"/>
                <a:cs typeface="Times New Roman" panose="02020603050405020304" pitchFamily="18" charset="0"/>
              </a:rPr>
              <a:t>Technologies using:</a:t>
            </a:r>
            <a:endParaRPr lang="en-IN" sz="4000" b="0" dirty="0">
              <a:effectLst/>
              <a:latin typeface="Times New Roman" panose="02020603050405020304" pitchFamily="18" charset="0"/>
              <a:cs typeface="Times New Roman" panose="02020603050405020304" pitchFamily="18" charset="0"/>
            </a:endParaRPr>
          </a:p>
          <a:p>
            <a:br>
              <a:rPr lang="en-IN" dirty="0"/>
            </a:br>
            <a:endParaRPr lang="en-IN" dirty="0"/>
          </a:p>
        </p:txBody>
      </p:sp>
      <p:sp>
        <p:nvSpPr>
          <p:cNvPr id="5" name="TextBox 4">
            <a:extLst>
              <a:ext uri="{FF2B5EF4-FFF2-40B4-BE49-F238E27FC236}">
                <a16:creationId xmlns:a16="http://schemas.microsoft.com/office/drawing/2014/main" id="{35AF0992-5089-4FC0-A3AA-F590E623DBD0}"/>
              </a:ext>
            </a:extLst>
          </p:cNvPr>
          <p:cNvSpPr txBox="1"/>
          <p:nvPr/>
        </p:nvSpPr>
        <p:spPr>
          <a:xfrm>
            <a:off x="1036320" y="2032268"/>
            <a:ext cx="6995160" cy="2072362"/>
          </a:xfrm>
          <a:prstGeom prst="rect">
            <a:avLst/>
          </a:prstGeom>
          <a:noFill/>
        </p:spPr>
        <p:txBody>
          <a:bodyPr wrap="square">
            <a:spAutoFit/>
          </a:bodyPr>
          <a:lstStyle/>
          <a:p>
            <a:pPr rtl="0" fontAlgn="base">
              <a:spcBef>
                <a:spcPts val="0"/>
              </a:spcBef>
              <a:spcAft>
                <a:spcPts val="0"/>
              </a:spcAft>
              <a:buFont typeface="+mj-lt"/>
              <a:buAutoNum type="arabicPeriod"/>
            </a:pPr>
            <a:r>
              <a:rPr lang="en-IN" sz="2800" b="1" i="0" u="none" strike="noStrike" dirty="0">
                <a:solidFill>
                  <a:srgbClr val="000000"/>
                </a:solidFill>
                <a:effectLst/>
                <a:latin typeface="Times New Roman" panose="02020603050405020304" pitchFamily="18" charset="0"/>
                <a:cs typeface="Times New Roman" panose="02020603050405020304" pitchFamily="18" charset="0"/>
              </a:rPr>
              <a:t>MERN Stack: </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MongoDB, Express JS, React JS &amp; NodeJS</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1000"/>
              </a:spcBef>
              <a:spcAft>
                <a:spcPts val="0"/>
              </a:spcAft>
              <a:buFont typeface="+mj-lt"/>
              <a:buAutoNum type="arabicPeriod"/>
            </a:pPr>
            <a:r>
              <a:rPr lang="en-IN" sz="2800" b="1" i="0" u="none" strike="noStrike" dirty="0">
                <a:solidFill>
                  <a:srgbClr val="000000"/>
                </a:solidFill>
                <a:effectLst/>
                <a:latin typeface="Times New Roman" panose="02020603050405020304" pitchFamily="18" charset="0"/>
                <a:cs typeface="Times New Roman" panose="02020603050405020304" pitchFamily="18" charset="0"/>
              </a:rPr>
              <a:t>Languages: </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HTML, CSS, JavaScript.</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1000"/>
              </a:spcBef>
              <a:spcAft>
                <a:spcPts val="0"/>
              </a:spcAft>
              <a:buFont typeface="+mj-lt"/>
              <a:buAutoNum type="arabicPeriod"/>
            </a:pPr>
            <a:r>
              <a:rPr lang="en-IN" sz="2800" b="1" i="0" u="none" strike="noStrike" dirty="0">
                <a:solidFill>
                  <a:srgbClr val="000000"/>
                </a:solidFill>
                <a:effectLst/>
                <a:latin typeface="Times New Roman" panose="02020603050405020304" pitchFamily="18" charset="0"/>
                <a:cs typeface="Times New Roman" panose="02020603050405020304" pitchFamily="18" charset="0"/>
              </a:rPr>
              <a:t>Database: </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MongoDB.</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5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i="0" u="none" strike="noStrike" dirty="0">
                <a:solidFill>
                  <a:srgbClr val="000000"/>
                </a:solidFill>
                <a:effectLst/>
                <a:latin typeface="Times New Roman" panose="02020603050405020304" pitchFamily="18" charset="0"/>
              </a:rPr>
              <a:t>Feasibility</a:t>
            </a:r>
            <a:endParaRPr lang="en-IN" sz="3600" dirty="0"/>
          </a:p>
        </p:txBody>
      </p:sp>
      <p:pic>
        <p:nvPicPr>
          <p:cNvPr id="5122" name="Picture 2">
            <a:extLst>
              <a:ext uri="{FF2B5EF4-FFF2-40B4-BE49-F238E27FC236}">
                <a16:creationId xmlns:a16="http://schemas.microsoft.com/office/drawing/2014/main" id="{CDCED256-2EBE-4CE2-B695-6EC3926F01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625"/>
          <a:stretch/>
        </p:blipFill>
        <p:spPr bwMode="auto">
          <a:xfrm>
            <a:off x="4795734" y="1417320"/>
            <a:ext cx="4348266" cy="24949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2726389-362C-4305-80BE-BD7E953137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091"/>
          <a:stretch/>
        </p:blipFill>
        <p:spPr bwMode="auto">
          <a:xfrm>
            <a:off x="197239" y="4308173"/>
            <a:ext cx="4374761" cy="20951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B15F0FD-138A-47C5-B3F5-A9A6FAB095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9900"/>
          <a:stretch/>
        </p:blipFill>
        <p:spPr bwMode="auto">
          <a:xfrm>
            <a:off x="4795734" y="4294768"/>
            <a:ext cx="4011643" cy="2108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A84303A-3612-4540-B840-8313E8B4933D}"/>
              </a:ext>
            </a:extLst>
          </p:cNvPr>
          <p:cNvPicPr>
            <a:picLocks noChangeAspect="1"/>
          </p:cNvPicPr>
          <p:nvPr/>
        </p:nvPicPr>
        <p:blipFill rotWithShape="1">
          <a:blip r:embed="rId5"/>
          <a:srcRect l="26709" t="24965" r="25738" b="20351"/>
          <a:stretch/>
        </p:blipFill>
        <p:spPr>
          <a:xfrm>
            <a:off x="197239" y="1435475"/>
            <a:ext cx="4176706" cy="2228704"/>
          </a:xfrm>
          <a:prstGeom prst="rect">
            <a:avLst/>
          </a:prstGeom>
        </p:spPr>
      </p:pic>
    </p:spTree>
    <p:extLst>
      <p:ext uri="{BB962C8B-B14F-4D97-AF65-F5344CB8AC3E}">
        <p14:creationId xmlns:p14="http://schemas.microsoft.com/office/powerpoint/2010/main" val="17716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83CB-46E1-4644-8912-57DB315C49E8}"/>
              </a:ext>
            </a:extLst>
          </p:cNvPr>
          <p:cNvSpPr>
            <a:spLocks noGrp="1"/>
          </p:cNvSpPr>
          <p:nvPr>
            <p:ph type="title"/>
          </p:nvPr>
        </p:nvSpPr>
        <p:spPr/>
        <p:txBody>
          <a:bodyPr/>
          <a:lstStyle/>
          <a:p>
            <a:r>
              <a:rPr lang="en-IN" sz="3600" b="1" i="0" u="none" strike="noStrike" dirty="0">
                <a:solidFill>
                  <a:srgbClr val="000000"/>
                </a:solidFill>
                <a:effectLst/>
                <a:latin typeface="Times New Roman" panose="02020603050405020304" pitchFamily="18" charset="0"/>
              </a:rPr>
              <a:t>Project Modules:</a:t>
            </a:r>
            <a:endParaRPr lang="en-IN" sz="3600" dirty="0"/>
          </a:p>
        </p:txBody>
      </p:sp>
      <p:pic>
        <p:nvPicPr>
          <p:cNvPr id="6146" name="Picture 2">
            <a:extLst>
              <a:ext uri="{FF2B5EF4-FFF2-40B4-BE49-F238E27FC236}">
                <a16:creationId xmlns:a16="http://schemas.microsoft.com/office/drawing/2014/main" id="{35E69DF2-8F0C-4527-9462-E5093821C6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1" t="26592" r="32166" b="11778"/>
          <a:stretch/>
        </p:blipFill>
        <p:spPr bwMode="auto">
          <a:xfrm>
            <a:off x="807720" y="2225040"/>
            <a:ext cx="7528560" cy="402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80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9206-B0E8-4F08-A417-44BB18C800A8}"/>
              </a:ext>
            </a:extLst>
          </p:cNvPr>
          <p:cNvSpPr>
            <a:spLocks noGrp="1"/>
          </p:cNvSpPr>
          <p:nvPr>
            <p:ph type="title"/>
          </p:nvPr>
        </p:nvSpPr>
        <p:spPr/>
        <p:txBody>
          <a:bodyPr/>
          <a:lstStyle/>
          <a:p>
            <a:r>
              <a:rPr lang="en-US" sz="3200" b="1" u="sng" dirty="0">
                <a:latin typeface="Times New Roman" panose="02020603050405020304" pitchFamily="18" charset="0"/>
                <a:cs typeface="Times New Roman" panose="02020603050405020304" pitchFamily="18" charset="0"/>
              </a:rPr>
              <a:t>Team Details:</a:t>
            </a:r>
            <a:endParaRPr lang="en-IN" sz="32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0C6CEB-8FDB-495A-B264-E35E6F6C02A5}"/>
              </a:ext>
            </a:extLst>
          </p:cNvPr>
          <p:cNvPicPr>
            <a:picLocks noChangeAspect="1"/>
          </p:cNvPicPr>
          <p:nvPr/>
        </p:nvPicPr>
        <p:blipFill rotWithShape="1">
          <a:blip r:embed="rId2"/>
          <a:srcRect l="29894" t="34593" r="26501" b="43192"/>
          <a:stretch/>
        </p:blipFill>
        <p:spPr>
          <a:xfrm>
            <a:off x="443467" y="1310640"/>
            <a:ext cx="8242973" cy="2362200"/>
          </a:xfrm>
          <a:prstGeom prst="rect">
            <a:avLst/>
          </a:prstGeom>
        </p:spPr>
      </p:pic>
      <p:sp>
        <p:nvSpPr>
          <p:cNvPr id="6" name="TextBox 5">
            <a:extLst>
              <a:ext uri="{FF2B5EF4-FFF2-40B4-BE49-F238E27FC236}">
                <a16:creationId xmlns:a16="http://schemas.microsoft.com/office/drawing/2014/main" id="{243065F9-CE55-4AB6-8A37-559DBD26CDE2}"/>
              </a:ext>
            </a:extLst>
          </p:cNvPr>
          <p:cNvSpPr txBox="1"/>
          <p:nvPr/>
        </p:nvSpPr>
        <p:spPr>
          <a:xfrm>
            <a:off x="717787" y="4892632"/>
            <a:ext cx="6736080" cy="1477328"/>
          </a:xfrm>
          <a:prstGeom prst="rect">
            <a:avLst/>
          </a:prstGeom>
          <a:noFill/>
        </p:spPr>
        <p:txBody>
          <a:bodyPr wrap="square">
            <a:spAutoFit/>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Web Development</a:t>
            </a:r>
          </a:p>
          <a:p>
            <a:pPr rtl="0" fontAlgn="base">
              <a:spcBef>
                <a:spcPts val="0"/>
              </a:spcBef>
              <a:spcAft>
                <a:spcPts val="0"/>
              </a:spcAft>
              <a:buFont typeface="+mj-lt"/>
              <a:buAutoNum type="arabicPeriod"/>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mj-lt"/>
              <a:buAutoNum type="arabicPeriod"/>
            </a:pPr>
            <a:r>
              <a:rPr lang="en-US" sz="1800" dirty="0">
                <a:latin typeface="Times New Roman" panose="02020603050405020304" pitchFamily="18" charset="0"/>
              </a:rPr>
              <a:t>Hackathon Certificates</a:t>
            </a:r>
          </a:p>
          <a:p>
            <a:pPr rtl="0" fontAlgn="base">
              <a:spcBef>
                <a:spcPts val="0"/>
              </a:spcBef>
              <a:spcAft>
                <a:spcPts val="0"/>
              </a:spcAft>
              <a:buFont typeface="+mj-lt"/>
              <a:buAutoNum type="arabicPeriod"/>
            </a:pPr>
            <a:endParaRPr lang="en-US" sz="1800" dirty="0">
              <a:latin typeface="Times New Roman" panose="02020603050405020304" pitchFamily="18" charset="0"/>
            </a:endParaRPr>
          </a:p>
          <a:p>
            <a:pPr fontAlgn="base">
              <a:buFont typeface="+mj-lt"/>
              <a:buAutoNum type="arabicPeriod"/>
            </a:pPr>
            <a:r>
              <a:rPr lang="en-US" sz="1800" b="0" i="0" u="none" strike="noStrike" dirty="0">
                <a:solidFill>
                  <a:srgbClr val="000000"/>
                </a:solidFill>
                <a:effectLst/>
                <a:latin typeface="Times New Roman" panose="02020603050405020304" pitchFamily="18" charset="0"/>
              </a:rPr>
              <a:t>Research Paper submitted to ICIPTM2022</a:t>
            </a:r>
            <a:r>
              <a:rPr lang="en-US" sz="1800" b="1" i="0" u="none" strike="noStrike" dirty="0">
                <a:solidFill>
                  <a:srgbClr val="000000"/>
                </a:solidFill>
                <a:effectLst/>
                <a:latin typeface="Times New Roman" panose="02020603050405020304" pitchFamily="18" charset="0"/>
              </a:rPr>
              <a:t>-IEEE</a:t>
            </a:r>
            <a:endParaRPr lang="en-IN" sz="1800" dirty="0"/>
          </a:p>
        </p:txBody>
      </p:sp>
      <p:sp>
        <p:nvSpPr>
          <p:cNvPr id="7" name="Title 1">
            <a:extLst>
              <a:ext uri="{FF2B5EF4-FFF2-40B4-BE49-F238E27FC236}">
                <a16:creationId xmlns:a16="http://schemas.microsoft.com/office/drawing/2014/main" id="{0005CFEC-1C7F-4C16-A94C-DCC87F04723C}"/>
              </a:ext>
            </a:extLst>
          </p:cNvPr>
          <p:cNvSpPr txBox="1">
            <a:spLocks/>
          </p:cNvSpPr>
          <p:nvPr/>
        </p:nvSpPr>
        <p:spPr>
          <a:xfrm>
            <a:off x="457200" y="3711416"/>
            <a:ext cx="8229240" cy="11426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u="sng" dirty="0">
                <a:latin typeface="Times New Roman" panose="02020603050405020304" pitchFamily="18" charset="0"/>
                <a:cs typeface="Times New Roman" panose="02020603050405020304" pitchFamily="18" charset="0"/>
              </a:rPr>
              <a:t>Project Outcomes:</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5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65C51F-2F37-40B1-B324-FCA9CBD1F507}"/>
              </a:ext>
            </a:extLst>
          </p:cNvPr>
          <p:cNvSpPr txBox="1"/>
          <p:nvPr/>
        </p:nvSpPr>
        <p:spPr>
          <a:xfrm>
            <a:off x="1714500" y="1782395"/>
            <a:ext cx="5715000" cy="3293209"/>
          </a:xfrm>
          <a:prstGeom prst="rect">
            <a:avLst/>
          </a:prstGeom>
          <a:noFill/>
        </p:spPr>
        <p:txBody>
          <a:bodyPr wrap="square">
            <a:spAutoFit/>
          </a:bodyPr>
          <a:lstStyle/>
          <a:p>
            <a:pPr algn="ctr" rtl="0">
              <a:spcBef>
                <a:spcPts val="1000"/>
              </a:spcBef>
              <a:spcAft>
                <a:spcPts val="0"/>
              </a:spcAft>
            </a:pPr>
            <a:r>
              <a:rPr lang="en-IN" sz="6000" b="1" i="1" u="sng" dirty="0">
                <a:solidFill>
                  <a:srgbClr val="002060"/>
                </a:solidFill>
                <a:effectLst/>
                <a:latin typeface="Times New Roman" panose="02020603050405020304" pitchFamily="18" charset="0"/>
                <a:cs typeface="Times New Roman" panose="02020603050405020304" pitchFamily="18" charset="0"/>
              </a:rPr>
              <a:t>Thanking You, for your time and anticipation</a:t>
            </a:r>
            <a:endParaRPr lang="en-IN" sz="6000" b="0" dirty="0">
              <a:solidFill>
                <a:srgbClr val="002060"/>
              </a:solidFill>
              <a:effectLst/>
              <a:latin typeface="Times New Roman" panose="02020603050405020304" pitchFamily="18" charset="0"/>
              <a:cs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340487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7020D-508E-4099-8264-FBF0526E3B7F}"/>
              </a:ext>
            </a:extLst>
          </p:cNvPr>
          <p:cNvSpPr txBox="1"/>
          <p:nvPr/>
        </p:nvSpPr>
        <p:spPr>
          <a:xfrm>
            <a:off x="2674620" y="1105673"/>
            <a:ext cx="5166360" cy="5444054"/>
          </a:xfrm>
          <a:prstGeom prst="rect">
            <a:avLst/>
          </a:prstGeom>
          <a:noFill/>
        </p:spPr>
        <p:txBody>
          <a:bodyPr wrap="square">
            <a:spAutoFit/>
          </a:bodyPr>
          <a:lstStyle/>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Guide’s Approval for outcomes.</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Guide’s Approval for evaluation.</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Problem Statement</a:t>
            </a:r>
            <a:r>
              <a:rPr lang="en-US" sz="1800" dirty="0">
                <a:latin typeface="Times New Roman" panose="02020603050405020304" pitchFamily="18" charset="0"/>
                <a:cs typeface="Times New Roman" panose="02020603050405020304" pitchFamily="18" charset="0"/>
              </a:rPr>
              <a:t> and our solution.</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Contents of the module.</a:t>
            </a:r>
          </a:p>
          <a:p>
            <a:pPr rtl="0" fontAlgn="base">
              <a:lnSpc>
                <a:spcPct val="150000"/>
              </a:lnSpc>
              <a:spcBef>
                <a:spcPts val="0"/>
              </a:spcBef>
              <a:spcAft>
                <a:spcPts val="0"/>
              </a:spcAft>
              <a:buFont typeface="+mj-lt"/>
              <a:buAutoNum type="arabicPeriod"/>
            </a:pPr>
            <a:r>
              <a:rPr lang="en-US" sz="1800" dirty="0">
                <a:latin typeface="Times New Roman" panose="02020603050405020304" pitchFamily="18" charset="0"/>
                <a:cs typeface="Times New Roman" panose="02020603050405020304" pitchFamily="18" charset="0"/>
              </a:rPr>
              <a:t>Novelty.</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Project Overview.</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Work Distribution among team members.</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Improvement from last evaluation.</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Proof of acceptance.</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Technologies Used.</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Feasibility.</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Project Modules.</a:t>
            </a:r>
          </a:p>
          <a:p>
            <a:pPr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Team details and Project Outcomes.</a:t>
            </a:r>
          </a:p>
        </p:txBody>
      </p:sp>
      <p:sp>
        <p:nvSpPr>
          <p:cNvPr id="5" name="TextBox 4">
            <a:extLst>
              <a:ext uri="{FF2B5EF4-FFF2-40B4-BE49-F238E27FC236}">
                <a16:creationId xmlns:a16="http://schemas.microsoft.com/office/drawing/2014/main" id="{DEBB1F95-5C61-4CBD-95A5-716ADD8DE482}"/>
              </a:ext>
            </a:extLst>
          </p:cNvPr>
          <p:cNvSpPr txBox="1"/>
          <p:nvPr/>
        </p:nvSpPr>
        <p:spPr>
          <a:xfrm>
            <a:off x="685800" y="308273"/>
            <a:ext cx="4572000" cy="1261884"/>
          </a:xfrm>
          <a:prstGeom prst="rect">
            <a:avLst/>
          </a:prstGeom>
          <a:noFill/>
        </p:spPr>
        <p:txBody>
          <a:bodyPr wrap="square">
            <a:spAutoFit/>
          </a:bodyPr>
          <a:lstStyle/>
          <a:p>
            <a:pPr rtl="0">
              <a:spcBef>
                <a:spcPts val="0"/>
              </a:spcBef>
              <a:spcAft>
                <a:spcPts val="0"/>
              </a:spcAft>
            </a:pPr>
            <a:r>
              <a:rPr lang="en-IN" sz="4800" b="1" i="0" u="none" strike="noStrike" dirty="0">
                <a:solidFill>
                  <a:srgbClr val="000000"/>
                </a:solidFill>
                <a:effectLst/>
                <a:latin typeface="Times New Roman" panose="02020603050405020304" pitchFamily="18" charset="0"/>
                <a:cs typeface="Times New Roman" panose="02020603050405020304" pitchFamily="18" charset="0"/>
              </a:rPr>
              <a:t>Index:</a:t>
            </a:r>
            <a:endParaRPr lang="en-IN" sz="4800" b="0" dirty="0">
              <a:effectLst/>
              <a:latin typeface="Times New Roman" panose="02020603050405020304" pitchFamily="18" charset="0"/>
              <a:cs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381430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Approval from guide for the evaluation</a:t>
            </a:r>
          </a:p>
        </p:txBody>
      </p:sp>
      <p:pic>
        <p:nvPicPr>
          <p:cNvPr id="4" name="Picture 3">
            <a:extLst>
              <a:ext uri="{FF2B5EF4-FFF2-40B4-BE49-F238E27FC236}">
                <a16:creationId xmlns:a16="http://schemas.microsoft.com/office/drawing/2014/main" id="{42CCDF2F-D9B8-40BE-A3B2-7743C7AB627B}"/>
              </a:ext>
            </a:extLst>
          </p:cNvPr>
          <p:cNvPicPr>
            <a:picLocks noChangeAspect="1"/>
          </p:cNvPicPr>
          <p:nvPr/>
        </p:nvPicPr>
        <p:blipFill rotWithShape="1">
          <a:blip r:embed="rId2"/>
          <a:srcRect t="11734"/>
          <a:stretch/>
        </p:blipFill>
        <p:spPr>
          <a:xfrm>
            <a:off x="589228" y="1563264"/>
            <a:ext cx="2621880" cy="5020056"/>
          </a:xfrm>
          <a:prstGeom prst="rect">
            <a:avLst/>
          </a:prstGeom>
        </p:spPr>
      </p:pic>
      <p:sp>
        <p:nvSpPr>
          <p:cNvPr id="5" name="TextBox 4">
            <a:extLst>
              <a:ext uri="{FF2B5EF4-FFF2-40B4-BE49-F238E27FC236}">
                <a16:creationId xmlns:a16="http://schemas.microsoft.com/office/drawing/2014/main" id="{545EADB3-3EE0-4BCC-96B8-3F2D2B3117B0}"/>
              </a:ext>
            </a:extLst>
          </p:cNvPr>
          <p:cNvSpPr txBox="1"/>
          <p:nvPr/>
        </p:nvSpPr>
        <p:spPr>
          <a:xfrm>
            <a:off x="4072379" y="2026762"/>
            <a:ext cx="4336330" cy="116955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Approval for the paper acceptance notification and hackathon certificates as expected from us by the panel members.</a:t>
            </a:r>
          </a:p>
          <a:p>
            <a:r>
              <a:rPr lang="en-US" dirty="0">
                <a:latin typeface="Times New Roman" panose="02020603050405020304" pitchFamily="18" charset="0"/>
                <a:cs typeface="Times New Roman" panose="02020603050405020304" pitchFamily="18" charset="0"/>
              </a:rPr>
              <a:t>Both of the outcomes are approved by our guide for the final project evaluation. </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DFA769F-C10F-4861-8948-6E53E02FBB7F}"/>
              </a:ext>
            </a:extLst>
          </p:cNvPr>
          <p:cNvSpPr/>
          <p:nvPr/>
        </p:nvSpPr>
        <p:spPr>
          <a:xfrm>
            <a:off x="3371342" y="3786180"/>
            <a:ext cx="5461574" cy="646331"/>
          </a:xfrm>
          <a:prstGeom prst="rect">
            <a:avLst/>
          </a:prstGeom>
          <a:noFill/>
        </p:spPr>
        <p:txBody>
          <a:bodyPr wrap="squar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Outcome’s Approval</a:t>
            </a:r>
          </a:p>
        </p:txBody>
      </p:sp>
      <p:sp>
        <p:nvSpPr>
          <p:cNvPr id="7" name="Rectangle 6">
            <a:extLst>
              <a:ext uri="{FF2B5EF4-FFF2-40B4-BE49-F238E27FC236}">
                <a16:creationId xmlns:a16="http://schemas.microsoft.com/office/drawing/2014/main" id="{62D7AE3B-F15D-4B45-97F5-74C926639B26}"/>
              </a:ext>
            </a:extLst>
          </p:cNvPr>
          <p:cNvSpPr/>
          <p:nvPr/>
        </p:nvSpPr>
        <p:spPr>
          <a:xfrm>
            <a:off x="4235828" y="4880977"/>
            <a:ext cx="4009431"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Approved By Guide</a:t>
            </a:r>
          </a:p>
        </p:txBody>
      </p:sp>
      <p:sp>
        <p:nvSpPr>
          <p:cNvPr id="8" name="Arrow: Right 7">
            <a:extLst>
              <a:ext uri="{FF2B5EF4-FFF2-40B4-BE49-F238E27FC236}">
                <a16:creationId xmlns:a16="http://schemas.microsoft.com/office/drawing/2014/main" id="{10F0D7F3-55F6-40D2-9ACC-2D11A1E837B8}"/>
              </a:ext>
            </a:extLst>
          </p:cNvPr>
          <p:cNvSpPr/>
          <p:nvPr/>
        </p:nvSpPr>
        <p:spPr>
          <a:xfrm flipH="1" flipV="1">
            <a:off x="3532272" y="5128181"/>
            <a:ext cx="703556" cy="116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619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954"/>
            <a:ext cx="8229240" cy="813340"/>
          </a:xfrm>
        </p:spPr>
        <p:txBody>
          <a:bodyPr/>
          <a:lstStyle/>
          <a:p>
            <a:r>
              <a:rPr lang="en-US" sz="2400" b="1" dirty="0">
                <a:effectLst/>
                <a:latin typeface="Times New Roman" panose="02020603050405020304" pitchFamily="18" charset="0"/>
                <a:ea typeface="Times New Roman" panose="02020603050405020304" pitchFamily="18" charset="0"/>
              </a:rPr>
              <a:t>Problem</a:t>
            </a:r>
            <a:r>
              <a:rPr lang="en-US" sz="2400" b="1" spc="-6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Definition</a:t>
            </a:r>
            <a:r>
              <a:rPr lang="en-IN" sz="2400"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35AA263B-A8C6-44E1-8794-381DEB9EC1AB}"/>
              </a:ext>
            </a:extLst>
          </p:cNvPr>
          <p:cNvSpPr txBox="1"/>
          <p:nvPr/>
        </p:nvSpPr>
        <p:spPr>
          <a:xfrm>
            <a:off x="457200" y="1315336"/>
            <a:ext cx="7882359" cy="1202252"/>
          </a:xfrm>
          <a:prstGeom prst="rect">
            <a:avLst/>
          </a:prstGeom>
          <a:noFill/>
        </p:spPr>
        <p:txBody>
          <a:bodyPr wrap="square">
            <a:spAutoFit/>
          </a:bodyPr>
          <a:lstStyle/>
          <a:p>
            <a:pPr marL="88900" marR="79375" algn="just">
              <a:lnSpc>
                <a:spcPct val="115000"/>
              </a:lnSpc>
              <a:spcBef>
                <a:spcPts val="103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Tourism can either be point of interest or need, depending on people but planning a complete itinerary for that trip is a hectic work for all.</a:t>
            </a:r>
            <a:r>
              <a:rPr lang="en-IN" sz="1600" dirty="0">
                <a:effectLst/>
                <a:latin typeface="Times New Roman" panose="02020603050405020304" pitchFamily="18" charset="0"/>
                <a:ea typeface="Times New Roman" panose="02020603050405020304" pitchFamily="18" charset="0"/>
              </a:rPr>
              <a:t> Our solution of Trip, helps a user to plan his travel in such a way so that he can manage all his tourism essentials at a single platform only.</a:t>
            </a:r>
          </a:p>
        </p:txBody>
      </p:sp>
      <p:sp>
        <p:nvSpPr>
          <p:cNvPr id="6" name="TextBox 5">
            <a:extLst>
              <a:ext uri="{FF2B5EF4-FFF2-40B4-BE49-F238E27FC236}">
                <a16:creationId xmlns:a16="http://schemas.microsoft.com/office/drawing/2014/main" id="{BCDC5224-78E4-40FE-8F3C-8BBF481D8B4C}"/>
              </a:ext>
            </a:extLst>
          </p:cNvPr>
          <p:cNvSpPr txBox="1"/>
          <p:nvPr/>
        </p:nvSpPr>
        <p:spPr>
          <a:xfrm>
            <a:off x="457201" y="3734997"/>
            <a:ext cx="7882358" cy="2311082"/>
          </a:xfrm>
          <a:prstGeom prst="rect">
            <a:avLst/>
          </a:prstGeom>
          <a:noFill/>
        </p:spPr>
        <p:txBody>
          <a:bodyPr wrap="square">
            <a:spAutoFit/>
          </a:bodyPr>
          <a:lstStyle/>
          <a:p>
            <a:pPr marL="88900" marR="76835" algn="just">
              <a:lnSpc>
                <a:spcPct val="115000"/>
              </a:lnSpc>
              <a:spcBef>
                <a:spcPts val="990"/>
              </a:spcBef>
              <a:spcAft>
                <a:spcPts val="0"/>
              </a:spcAft>
            </a:pPr>
            <a:r>
              <a:rPr lang="en-US" sz="1400" dirty="0">
                <a:effectLst/>
                <a:latin typeface="Times New Roman" panose="02020603050405020304" pitchFamily="18" charset="0"/>
                <a:ea typeface="Times New Roman" panose="02020603050405020304" pitchFamily="18" charset="0"/>
              </a:rPr>
              <a:t>The user will be able to plan and manage all the necessary things during his visit to some place and for this he will not have to move to lot many websites and could be done at a single place. </a:t>
            </a:r>
            <a:endParaRPr lang="en-IN" sz="1400" dirty="0">
              <a:effectLst/>
              <a:latin typeface="Times New Roman" panose="02020603050405020304" pitchFamily="18" charset="0"/>
              <a:ea typeface="Times New Roman" panose="02020603050405020304" pitchFamily="18" charset="0"/>
            </a:endParaRPr>
          </a:p>
          <a:p>
            <a:pPr marL="88900" marR="76835" algn="just">
              <a:lnSpc>
                <a:spcPct val="115000"/>
              </a:lnSpc>
              <a:spcBef>
                <a:spcPts val="990"/>
              </a:spcBef>
              <a:spcAft>
                <a:spcPts val="0"/>
              </a:spcAft>
            </a:pPr>
            <a:r>
              <a:rPr lang="en-US" sz="1400" dirty="0">
                <a:effectLst/>
                <a:latin typeface="Times New Roman" panose="02020603050405020304" pitchFamily="18" charset="0"/>
                <a:ea typeface="Times New Roman" panose="02020603050405020304" pitchFamily="18" charset="0"/>
              </a:rPr>
              <a:t>Another important and useful thing is that user will not have to take so many itinerary apps in his phone and just have to install this single one which also saves the phone space which could be utilized for some other purposes. </a:t>
            </a:r>
            <a:endParaRPr lang="en-IN" sz="1400" dirty="0">
              <a:effectLst/>
              <a:latin typeface="Times New Roman" panose="02020603050405020304" pitchFamily="18" charset="0"/>
              <a:ea typeface="Times New Roman" panose="02020603050405020304" pitchFamily="18" charset="0"/>
            </a:endParaRPr>
          </a:p>
          <a:p>
            <a:pPr marL="88900" marR="76835" algn="just">
              <a:lnSpc>
                <a:spcPct val="115000"/>
              </a:lnSpc>
              <a:spcBef>
                <a:spcPts val="990"/>
              </a:spcBef>
              <a:spcAft>
                <a:spcPts val="0"/>
              </a:spcAft>
            </a:pPr>
            <a:r>
              <a:rPr lang="en-US" sz="1400" dirty="0">
                <a:effectLst/>
                <a:latin typeface="Times New Roman" panose="02020603050405020304" pitchFamily="18" charset="0"/>
                <a:ea typeface="Times New Roman" panose="02020603050405020304" pitchFamily="18" charset="0"/>
              </a:rPr>
              <a:t>The combination of mobile and web app will further solve this as if someone does not want to have an app in his phone as he occasionally does travel, then he can use the web version of the app and does all the same work from there as well.</a:t>
            </a:r>
            <a:endParaRPr lang="en-IN" sz="1400"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id="{2F749CE7-AB89-4C4C-B64D-33D3A66C7740}"/>
              </a:ext>
            </a:extLst>
          </p:cNvPr>
          <p:cNvSpPr txBox="1">
            <a:spLocks/>
          </p:cNvSpPr>
          <p:nvPr/>
        </p:nvSpPr>
        <p:spPr>
          <a:xfrm>
            <a:off x="457200" y="2921657"/>
            <a:ext cx="8229240" cy="8133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latin typeface="Times New Roman" panose="02020603050405020304" pitchFamily="18" charset="0"/>
                <a:ea typeface="Times New Roman" panose="02020603050405020304" pitchFamily="18" charset="0"/>
              </a:rPr>
              <a:t>Our Solution</a:t>
            </a:r>
            <a:r>
              <a:rPr lang="en-I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146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35AA263B-A8C6-44E1-8794-381DEB9EC1AB}"/>
              </a:ext>
            </a:extLst>
          </p:cNvPr>
          <p:cNvSpPr txBox="1"/>
          <p:nvPr/>
        </p:nvSpPr>
        <p:spPr>
          <a:xfrm>
            <a:off x="630640" y="1627853"/>
            <a:ext cx="7882359" cy="4862870"/>
          </a:xfrm>
          <a:prstGeom prst="rect">
            <a:avLst/>
          </a:prstGeom>
          <a:noFill/>
        </p:spPr>
        <p:txBody>
          <a:bodyPr wrap="square">
            <a:spAutoFit/>
          </a:bodyPr>
          <a:lstStyle/>
          <a:p>
            <a:pPr rtl="0">
              <a:spcBef>
                <a:spcPts val="0"/>
              </a:spcBef>
              <a:spcAft>
                <a:spcPts val="0"/>
              </a:spcAft>
            </a:pPr>
            <a:r>
              <a:rPr lang="en-US" sz="2000" b="1" i="0" u="none" strike="noStrike" dirty="0">
                <a:solidFill>
                  <a:srgbClr val="002060"/>
                </a:solidFill>
                <a:effectLst/>
                <a:latin typeface="Times New Roman" panose="02020603050405020304" pitchFamily="18" charset="0"/>
                <a:cs typeface="Times New Roman" panose="02020603050405020304" pitchFamily="18" charset="0"/>
              </a:rPr>
              <a:t>A Web App, which will allow an user to:</a:t>
            </a:r>
            <a:endParaRPr lang="en-US" sz="2000" b="0" dirty="0">
              <a:solidFill>
                <a:srgbClr val="002060"/>
              </a:solidFill>
              <a:effectLst/>
              <a:latin typeface="Times New Roman" panose="02020603050405020304" pitchFamily="18" charset="0"/>
              <a:cs typeface="Times New Roman" panose="02020603050405020304" pitchFamily="18" charset="0"/>
            </a:endParaRPr>
          </a:p>
          <a:p>
            <a:pPr lvl="5" algn="just">
              <a:spcBef>
                <a:spcPts val="625"/>
              </a:spcBef>
            </a:pPr>
            <a:br>
              <a:rPr lang="en-US" sz="1800" b="0" dirty="0">
                <a:effectLst/>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E-Commerce</a:t>
            </a:r>
            <a:endParaRPr lang="en-US" sz="1800" b="0" dirty="0">
              <a:effectLst/>
              <a:latin typeface="Times New Roman" panose="02020603050405020304" pitchFamily="18" charset="0"/>
              <a:cs typeface="Times New Roman" panose="02020603050405020304" pitchFamily="18" charset="0"/>
            </a:endParaRPr>
          </a:p>
          <a:p>
            <a:pPr marL="51435" marR="73660" lvl="5" algn="just">
              <a:spcBef>
                <a:spcPts val="29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user will be provided with a feature to purchase useful 	goods during 	their visit.</a:t>
            </a:r>
            <a:endParaRPr lang="en-US" sz="1800" b="0" dirty="0">
              <a:effectLst/>
              <a:latin typeface="Times New Roman" panose="02020603050405020304" pitchFamily="18" charset="0"/>
              <a:cs typeface="Times New Roman" panose="02020603050405020304" pitchFamily="18" charset="0"/>
            </a:endParaRPr>
          </a:p>
          <a:p>
            <a:pPr lvl="5" algn="just">
              <a:spcBef>
                <a:spcPts val="570"/>
              </a:spcBef>
            </a:pPr>
            <a:r>
              <a:rPr lang="en-US" sz="1800" b="0" i="1" u="none" strike="noStrike" dirty="0">
                <a:solidFill>
                  <a:srgbClr val="000000"/>
                </a:solidFill>
                <a:effectLst/>
                <a:latin typeface="Times New Roman" panose="02020603050405020304" pitchFamily="18" charset="0"/>
                <a:cs typeface="Times New Roman" panose="02020603050405020304" pitchFamily="18" charset="0"/>
              </a:rPr>
              <a:t>  Food</a:t>
            </a:r>
            <a:endParaRPr lang="en-US" sz="1800" b="0" dirty="0">
              <a:effectLst/>
              <a:latin typeface="Times New Roman" panose="02020603050405020304" pitchFamily="18" charset="0"/>
              <a:cs typeface="Times New Roman" panose="02020603050405020304" pitchFamily="18" charset="0"/>
            </a:endParaRPr>
          </a:p>
          <a:p>
            <a:pPr marL="85090" marR="66675" lvl="5" algn="just">
              <a:spcBef>
                <a:spcPts val="315"/>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user will be provided with a facility to order online food 	from nearby restaurants. </a:t>
            </a:r>
            <a:endParaRPr lang="en-US" sz="1800" b="0" dirty="0">
              <a:effectLst/>
              <a:latin typeface="Times New Roman" panose="02020603050405020304" pitchFamily="18" charset="0"/>
              <a:cs typeface="Times New Roman" panose="02020603050405020304" pitchFamily="18" charset="0"/>
            </a:endParaRPr>
          </a:p>
          <a:p>
            <a:pPr lvl="5" algn="just">
              <a:spcBef>
                <a:spcPts val="600"/>
              </a:spcBef>
            </a:pPr>
            <a:r>
              <a:rPr lang="en-US" sz="1800" b="0" i="1" u="none" strike="noStrike" dirty="0">
                <a:solidFill>
                  <a:srgbClr val="000000"/>
                </a:solidFill>
                <a:effectLst/>
                <a:latin typeface="Times New Roman" panose="02020603050405020304" pitchFamily="18" charset="0"/>
                <a:cs typeface="Times New Roman" panose="02020603050405020304" pitchFamily="18" charset="0"/>
              </a:rPr>
              <a:t>  Hotel Stay</a:t>
            </a:r>
            <a:endParaRPr lang="en-US" sz="1800" b="0" dirty="0">
              <a:effectLst/>
              <a:latin typeface="Times New Roman" panose="02020603050405020304" pitchFamily="18" charset="0"/>
              <a:cs typeface="Times New Roman" panose="02020603050405020304" pitchFamily="18" charset="0"/>
            </a:endParaRPr>
          </a:p>
          <a:p>
            <a:pPr marL="130810" marR="64135" lvl="5" algn="just">
              <a:spcBef>
                <a:spcPts val="5"/>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module will facilitate its user to have a look on the local 	hotels for their stay with best deals.</a:t>
            </a:r>
            <a:endParaRPr lang="en-US" sz="1800" b="0" dirty="0">
              <a:effectLst/>
              <a:latin typeface="Times New Roman" panose="02020603050405020304" pitchFamily="18" charset="0"/>
              <a:cs typeface="Times New Roman" panose="02020603050405020304" pitchFamily="18" charset="0"/>
            </a:endParaRPr>
          </a:p>
          <a:p>
            <a:pPr lvl="5" algn="just">
              <a:spcBef>
                <a:spcPts val="600"/>
              </a:spcBef>
            </a:pPr>
            <a:r>
              <a:rPr lang="en-US" sz="1800" b="0" i="1" u="none" strike="noStrike" dirty="0">
                <a:solidFill>
                  <a:srgbClr val="000000"/>
                </a:solidFill>
                <a:effectLst/>
                <a:latin typeface="Times New Roman" panose="02020603050405020304" pitchFamily="18" charset="0"/>
                <a:cs typeface="Times New Roman" panose="02020603050405020304" pitchFamily="18" charset="0"/>
              </a:rPr>
              <a:t>  Travel Planning</a:t>
            </a:r>
            <a:endParaRPr lang="en-US" sz="1800" b="0" dirty="0">
              <a:effectLst/>
              <a:latin typeface="Times New Roman" panose="02020603050405020304" pitchFamily="18" charset="0"/>
              <a:cs typeface="Times New Roman" panose="02020603050405020304" pitchFamily="18" charset="0"/>
            </a:endParaRPr>
          </a:p>
          <a:p>
            <a:pPr marL="130810" lvl="5" algn="just">
              <a:spcBef>
                <a:spcPts val="60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This feature can help you with the booking of your travel 	trains, flights, 	etc.</a:t>
            </a:r>
            <a:endParaRPr lang="en-US" sz="1800" b="0" dirty="0">
              <a:effectLst/>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373076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9505-301C-4607-B7A7-1FD99919A910}"/>
              </a:ext>
            </a:extLst>
          </p:cNvPr>
          <p:cNvSpPr>
            <a:spLocks noGrp="1"/>
          </p:cNvSpPr>
          <p:nvPr>
            <p:ph type="title"/>
          </p:nvPr>
        </p:nvSpPr>
        <p:spPr/>
        <p:txBody>
          <a:bodyPr/>
          <a:lstStyle/>
          <a:p>
            <a:r>
              <a:rPr lang="en-US" sz="3600" b="1" u="sng" dirty="0">
                <a:solidFill>
                  <a:schemeClr val="tx1"/>
                </a:solidFill>
                <a:latin typeface="Times New Roman" panose="02020603050405020304" pitchFamily="18" charset="0"/>
                <a:cs typeface="Times New Roman" panose="02020603050405020304" pitchFamily="18" charset="0"/>
              </a:rPr>
              <a:t>Novelty</a:t>
            </a:r>
            <a:endParaRPr lang="en-IN" sz="3600" b="1"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3D837D-332E-4109-B14D-71BCDD9490B4}"/>
              </a:ext>
            </a:extLst>
          </p:cNvPr>
          <p:cNvSpPr txBox="1"/>
          <p:nvPr/>
        </p:nvSpPr>
        <p:spPr>
          <a:xfrm>
            <a:off x="457200" y="1899853"/>
            <a:ext cx="8229240" cy="3919022"/>
          </a:xfrm>
          <a:prstGeom prst="rect">
            <a:avLst/>
          </a:prstGeom>
          <a:noFill/>
        </p:spPr>
        <p:txBody>
          <a:bodyPr wrap="square">
            <a:spAutoFit/>
          </a:bodyPr>
          <a:lstStyle/>
          <a:p>
            <a:pPr rtl="0">
              <a:spcBef>
                <a:spcPts val="0"/>
              </a:spcBef>
              <a:spcAft>
                <a:spcPts val="0"/>
              </a:spcAft>
            </a:pPr>
            <a:r>
              <a:rPr lang="en-US" sz="2000" b="1" i="0" u="none" strike="noStrike" dirty="0">
                <a:solidFill>
                  <a:srgbClr val="002060"/>
                </a:solidFill>
                <a:effectLst/>
                <a:latin typeface="Times New Roman" panose="02020603050405020304" pitchFamily="18" charset="0"/>
                <a:cs typeface="Times New Roman" panose="02020603050405020304" pitchFamily="18" charset="0"/>
              </a:rPr>
              <a:t>What makes us different from others?</a:t>
            </a:r>
            <a:endParaRPr lang="en-US" sz="2000" b="0" dirty="0">
              <a:solidFill>
                <a:srgbClr val="002060"/>
              </a:solidFill>
              <a:effectLst/>
              <a:latin typeface="Times New Roman" panose="02020603050405020304" pitchFamily="18" charset="0"/>
              <a:cs typeface="Times New Roman" panose="02020603050405020304" pitchFamily="18" charset="0"/>
            </a:endParaRPr>
          </a:p>
          <a:p>
            <a:pPr rtl="0">
              <a:spcBef>
                <a:spcPts val="1000"/>
              </a:spcBef>
              <a:spcAft>
                <a:spcPts val="0"/>
              </a:spcAft>
            </a:pPr>
            <a:br>
              <a:rPr lang="en-US" b="0" dirty="0">
                <a:effectLst/>
              </a:rPr>
            </a:br>
            <a:r>
              <a:rPr lang="en-US" sz="2000" b="0" i="1" u="none" strike="noStrike" dirty="0">
                <a:solidFill>
                  <a:srgbClr val="000000"/>
                </a:solidFill>
                <a:effectLst/>
                <a:latin typeface="Times New Roman" panose="02020603050405020304" pitchFamily="18" charset="0"/>
                <a:cs typeface="Times New Roman" panose="02020603050405020304" pitchFamily="18" charset="0"/>
              </a:rPr>
              <a:t>Many websites, helps in the same sector of tourism planning but the solution provided by them is a partial solution.</a:t>
            </a:r>
            <a:endParaRPr lang="en-US" sz="2000" b="0" dirty="0">
              <a:effectLst/>
              <a:latin typeface="Times New Roman" panose="02020603050405020304" pitchFamily="18" charset="0"/>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en-US" sz="2000" b="0" i="1" u="none" strike="noStrike" dirty="0">
                <a:solidFill>
                  <a:srgbClr val="000000"/>
                </a:solidFill>
                <a:effectLst/>
                <a:latin typeface="Times New Roman" panose="02020603050405020304" pitchFamily="18" charset="0"/>
                <a:cs typeface="Times New Roman" panose="02020603050405020304" pitchFamily="18" charset="0"/>
              </a:rPr>
              <a:t>Our website provides complete planner at a single place rather by sites like Trivago, Booking.com, Dine-out, Airbnb and,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meesho</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 etc.</a:t>
            </a:r>
          </a:p>
          <a:p>
            <a:pPr rtl="0" fontAlgn="base">
              <a:spcBef>
                <a:spcPts val="0"/>
              </a:spcBef>
              <a:spcAft>
                <a:spcPts val="0"/>
              </a:spcAft>
              <a:buFont typeface="Arial" panose="020B0604020202020204" pitchFamily="34" charset="0"/>
              <a:buChar char="•"/>
            </a:pPr>
            <a:r>
              <a:rPr lang="en-US" sz="2000" b="0" i="1" u="none" strike="noStrike" dirty="0">
                <a:solidFill>
                  <a:srgbClr val="000000"/>
                </a:solidFill>
                <a:effectLst/>
                <a:latin typeface="Times New Roman" panose="02020603050405020304" pitchFamily="18" charset="0"/>
                <a:cs typeface="Times New Roman" panose="02020603050405020304" pitchFamily="18" charset="0"/>
              </a:rPr>
              <a:t>Our web app does not focuses on retail-sell market like amazon rather it provides goods and foods that is trip necessary or is famous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purchasal</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 of your planned city.</a:t>
            </a:r>
          </a:p>
          <a:p>
            <a:pPr rtl="0" fontAlgn="base">
              <a:spcBef>
                <a:spcPts val="0"/>
              </a:spcBef>
              <a:spcAft>
                <a:spcPts val="0"/>
              </a:spcAft>
              <a:buFont typeface="Arial" panose="020B0604020202020204" pitchFamily="34" charset="0"/>
              <a:buChar char="•"/>
            </a:pPr>
            <a:r>
              <a:rPr lang="en-US" sz="2000" b="0" i="1" u="none" strike="noStrike" dirty="0">
                <a:solidFill>
                  <a:srgbClr val="000000"/>
                </a:solidFill>
                <a:effectLst/>
                <a:latin typeface="Times New Roman" panose="02020603050405020304" pitchFamily="18" charset="0"/>
                <a:cs typeface="Times New Roman" panose="02020603050405020304" pitchFamily="18" charset="0"/>
              </a:rPr>
              <a:t>Our Future aim is to embed a city guide and planning helper, which will help you to plan your trip by recommending suggestion and tells you about the city and its important places.</a:t>
            </a:r>
          </a:p>
        </p:txBody>
      </p:sp>
    </p:spTree>
    <p:extLst>
      <p:ext uri="{BB962C8B-B14F-4D97-AF65-F5344CB8AC3E}">
        <p14:creationId xmlns:p14="http://schemas.microsoft.com/office/powerpoint/2010/main" val="21939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Project overview:</a:t>
            </a:r>
          </a:p>
        </p:txBody>
      </p:sp>
      <p:pic>
        <p:nvPicPr>
          <p:cNvPr id="4098" name="Picture 2">
            <a:extLst>
              <a:ext uri="{FF2B5EF4-FFF2-40B4-BE49-F238E27FC236}">
                <a16:creationId xmlns:a16="http://schemas.microsoft.com/office/drawing/2014/main" id="{D4CCC91E-B2A2-4A66-975E-DCBFCB484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9" y="1509714"/>
            <a:ext cx="2549504" cy="11933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41D5DD6-6740-44C8-B730-EFD20EA44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93" y="1509714"/>
            <a:ext cx="2587863" cy="121083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81403CDB-6622-4393-9C99-6B2C829A7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657" y="1493353"/>
            <a:ext cx="2210765" cy="124355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E9F025C-E38A-426D-8AEF-EAB5A3C0F7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578" y="3429000"/>
            <a:ext cx="2685326" cy="124587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E7BCD67C-99DB-49BF-9141-D4E8360642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7442" y="3325355"/>
            <a:ext cx="2277994" cy="134800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9D98779E-B090-4899-BCB8-73366BD80E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3974" y="3325355"/>
            <a:ext cx="2396448" cy="134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23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Workload distribution of the team</a:t>
            </a:r>
          </a:p>
        </p:txBody>
      </p:sp>
      <p:graphicFrame>
        <p:nvGraphicFramePr>
          <p:cNvPr id="7" name="Table 6">
            <a:extLst>
              <a:ext uri="{FF2B5EF4-FFF2-40B4-BE49-F238E27FC236}">
                <a16:creationId xmlns:a16="http://schemas.microsoft.com/office/drawing/2014/main" id="{962B3B76-AAFC-4B45-A112-E82E64794814}"/>
              </a:ext>
            </a:extLst>
          </p:cNvPr>
          <p:cNvGraphicFramePr>
            <a:graphicFrameLocks noGrp="1"/>
          </p:cNvGraphicFramePr>
          <p:nvPr>
            <p:extLst>
              <p:ext uri="{D42A27DB-BD31-4B8C-83A1-F6EECF244321}">
                <p14:modId xmlns:p14="http://schemas.microsoft.com/office/powerpoint/2010/main" val="213836915"/>
              </p:ext>
            </p:extLst>
          </p:nvPr>
        </p:nvGraphicFramePr>
        <p:xfrm>
          <a:off x="609600" y="1658112"/>
          <a:ext cx="8229240" cy="3220720"/>
        </p:xfrm>
        <a:graphic>
          <a:graphicData uri="http://schemas.openxmlformats.org/drawingml/2006/table">
            <a:tbl>
              <a:tblPr/>
              <a:tblGrid>
                <a:gridCol w="4114620">
                  <a:extLst>
                    <a:ext uri="{9D8B030D-6E8A-4147-A177-3AD203B41FA5}">
                      <a16:colId xmlns:a16="http://schemas.microsoft.com/office/drawing/2014/main" val="2966052822"/>
                    </a:ext>
                  </a:extLst>
                </a:gridCol>
                <a:gridCol w="4114620">
                  <a:extLst>
                    <a:ext uri="{9D8B030D-6E8A-4147-A177-3AD203B41FA5}">
                      <a16:colId xmlns:a16="http://schemas.microsoft.com/office/drawing/2014/main" val="4069998025"/>
                    </a:ext>
                  </a:extLst>
                </a:gridCol>
              </a:tblGrid>
              <a:tr h="644144">
                <a:tc>
                  <a:txBody>
                    <a:bodyPr/>
                    <a:lstStyle/>
                    <a:p>
                      <a:pPr rtl="0" fontAlgn="t">
                        <a:spcBef>
                          <a:spcPts val="0"/>
                        </a:spcBef>
                        <a:spcAft>
                          <a:spcPts val="0"/>
                        </a:spcAft>
                      </a:pPr>
                      <a:r>
                        <a:rPr lang="en-IN" sz="1800" b="1" i="0" u="none" strike="noStrike" dirty="0">
                          <a:solidFill>
                            <a:srgbClr val="FFFFFF"/>
                          </a:solidFill>
                          <a:effectLst/>
                          <a:latin typeface="Calibri" panose="020F0502020204030204" pitchFamily="34" charset="0"/>
                        </a:rPr>
                        <a:t>Name</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IN" sz="1800" b="1" i="0" u="none" strike="noStrike" dirty="0">
                          <a:solidFill>
                            <a:srgbClr val="FFFFFF"/>
                          </a:solidFill>
                          <a:effectLst/>
                          <a:latin typeface="Calibri" panose="020F0502020204030204" pitchFamily="34" charset="0"/>
                        </a:rPr>
                        <a:t>Work</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4206602201"/>
                  </a:ext>
                </a:extLst>
              </a:tr>
              <a:tr h="644144">
                <a:tc>
                  <a:txBody>
                    <a:bodyPr/>
                    <a:lstStyle/>
                    <a:p>
                      <a:pPr rtl="0" fontAlgn="t">
                        <a:spcBef>
                          <a:spcPts val="0"/>
                        </a:spcBef>
                        <a:spcAft>
                          <a:spcPts val="0"/>
                        </a:spcAft>
                      </a:pPr>
                      <a:r>
                        <a:rPr lang="en-IN" sz="1800" b="0" i="0" u="none" strike="noStrike">
                          <a:solidFill>
                            <a:srgbClr val="000000"/>
                          </a:solidFill>
                          <a:effectLst/>
                          <a:latin typeface="Calibri" panose="020F0502020204030204" pitchFamily="34" charset="0"/>
                        </a:rPr>
                        <a:t>Aman Chauhan</a:t>
                      </a:r>
                      <a:endParaRPr lang="en-IN">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Research  Paper, Backend, Frontend </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3540793182"/>
                  </a:ext>
                </a:extLst>
              </a:tr>
              <a:tr h="644144">
                <a:tc>
                  <a:txBody>
                    <a:bodyPr/>
                    <a:lstStyle/>
                    <a:p>
                      <a:pPr rtl="0" fontAlgn="t">
                        <a:spcBef>
                          <a:spcPts val="0"/>
                        </a:spcBef>
                        <a:spcAft>
                          <a:spcPts val="0"/>
                        </a:spcAft>
                      </a:pPr>
                      <a:r>
                        <a:rPr lang="en-IN" sz="1800" b="0" i="0" u="none" strike="noStrike">
                          <a:solidFill>
                            <a:srgbClr val="000000"/>
                          </a:solidFill>
                          <a:effectLst/>
                          <a:latin typeface="Calibri" panose="020F0502020204030204" pitchFamily="34" charset="0"/>
                        </a:rPr>
                        <a:t>Arun Kumar</a:t>
                      </a:r>
                      <a:endParaRPr lang="en-IN">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Documentation , Frontend</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3891703381"/>
                  </a:ext>
                </a:extLst>
              </a:tr>
              <a:tr h="644144">
                <a:tc>
                  <a:txBody>
                    <a:bodyPr/>
                    <a:lstStyle/>
                    <a:p>
                      <a:pPr rtl="0" fontAlgn="t">
                        <a:spcBef>
                          <a:spcPts val="0"/>
                        </a:spcBef>
                        <a:spcAft>
                          <a:spcPts val="0"/>
                        </a:spcAft>
                      </a:pPr>
                      <a:r>
                        <a:rPr lang="en-IN" sz="1800" b="0" i="0" u="none" strike="noStrike">
                          <a:solidFill>
                            <a:srgbClr val="000000"/>
                          </a:solidFill>
                          <a:effectLst/>
                          <a:latin typeface="Calibri" panose="020F0502020204030204" pitchFamily="34" charset="0"/>
                        </a:rPr>
                        <a:t>Raghav Gupta</a:t>
                      </a:r>
                      <a:endParaRPr lang="en-IN">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Frontend , MongoDB, Backend</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2628091838"/>
                  </a:ext>
                </a:extLst>
              </a:tr>
              <a:tr h="644144">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Satyam Singh</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Hotel Management, MongoDB</a:t>
                      </a:r>
                      <a:endParaRPr lang="en-IN" dirty="0">
                        <a:effectLst/>
                      </a:endParaRPr>
                    </a:p>
                  </a:txBody>
                  <a:tcPr marL="76200" marR="76200" marT="38100" marB="381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64337669"/>
                  </a:ext>
                </a:extLst>
              </a:tr>
            </a:tbl>
          </a:graphicData>
        </a:graphic>
      </p:graphicFrame>
      <p:sp>
        <p:nvSpPr>
          <p:cNvPr id="8" name="Rectangle 1">
            <a:extLst>
              <a:ext uri="{FF2B5EF4-FFF2-40B4-BE49-F238E27FC236}">
                <a16:creationId xmlns:a16="http://schemas.microsoft.com/office/drawing/2014/main" id="{399781BE-DE96-4223-BF2E-50C46635FE7A}"/>
              </a:ext>
            </a:extLst>
          </p:cNvPr>
          <p:cNvSpPr>
            <a:spLocks noChangeArrowheads="1"/>
          </p:cNvSpPr>
          <p:nvPr/>
        </p:nvSpPr>
        <p:spPr bwMode="auto">
          <a:xfrm>
            <a:off x="1317625" y="2495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7332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209FD80-5663-48E2-A75A-E7BF8BE7999C}"/>
              </a:ext>
            </a:extLst>
          </p:cNvPr>
          <p:cNvGraphicFramePr>
            <a:graphicFrameLocks noGrp="1"/>
          </p:cNvGraphicFramePr>
          <p:nvPr>
            <p:extLst>
              <p:ext uri="{D42A27DB-BD31-4B8C-83A1-F6EECF244321}">
                <p14:modId xmlns:p14="http://schemas.microsoft.com/office/powerpoint/2010/main" val="471350187"/>
              </p:ext>
            </p:extLst>
          </p:nvPr>
        </p:nvGraphicFramePr>
        <p:xfrm>
          <a:off x="474563" y="577515"/>
          <a:ext cx="7792744" cy="5602262"/>
        </p:xfrm>
        <a:graphic>
          <a:graphicData uri="http://schemas.openxmlformats.org/drawingml/2006/table">
            <a:tbl>
              <a:tblPr/>
              <a:tblGrid>
                <a:gridCol w="2096273">
                  <a:extLst>
                    <a:ext uri="{9D8B030D-6E8A-4147-A177-3AD203B41FA5}">
                      <a16:colId xmlns:a16="http://schemas.microsoft.com/office/drawing/2014/main" val="3494976370"/>
                    </a:ext>
                  </a:extLst>
                </a:gridCol>
                <a:gridCol w="5696471">
                  <a:extLst>
                    <a:ext uri="{9D8B030D-6E8A-4147-A177-3AD203B41FA5}">
                      <a16:colId xmlns:a16="http://schemas.microsoft.com/office/drawing/2014/main" val="4261448415"/>
                    </a:ext>
                  </a:extLst>
                </a:gridCol>
              </a:tblGrid>
              <a:tr h="555584">
                <a:tc>
                  <a:txBody>
                    <a:bodyPr/>
                    <a:lstStyle/>
                    <a:p>
                      <a:pPr algn="ctr" rtl="0" fontAlgn="t">
                        <a:spcBef>
                          <a:spcPts val="0"/>
                        </a:spcBef>
                        <a:spcAft>
                          <a:spcPts val="0"/>
                        </a:spcAft>
                      </a:pPr>
                      <a:r>
                        <a:rPr lang="en-US" sz="2400" b="1" i="0" u="sng" strike="noStrike" dirty="0">
                          <a:solidFill>
                            <a:srgbClr val="002060"/>
                          </a:solidFill>
                          <a:effectLst/>
                          <a:latin typeface="Times New Roman" panose="02020603050405020304" pitchFamily="18" charset="0"/>
                          <a:cs typeface="Times New Roman" panose="02020603050405020304" pitchFamily="18" charset="0"/>
                        </a:rPr>
                        <a:t>M</a:t>
                      </a:r>
                      <a:r>
                        <a:rPr lang="en-IN" sz="2400" b="1" i="0" u="sng" strike="noStrike" dirty="0">
                          <a:solidFill>
                            <a:srgbClr val="002060"/>
                          </a:solidFill>
                          <a:effectLst/>
                          <a:latin typeface="Times New Roman" panose="02020603050405020304" pitchFamily="18" charset="0"/>
                          <a:cs typeface="Times New Roman" panose="02020603050405020304" pitchFamily="18" charset="0"/>
                        </a:rPr>
                        <a:t>embers</a:t>
                      </a:r>
                      <a:endParaRPr lang="en-IN" sz="2400" u="sng" dirty="0">
                        <a:solidFill>
                          <a:srgbClr val="002060"/>
                        </a:solidFill>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5"/>
                        </a:spcBef>
                        <a:spcAft>
                          <a:spcPts val="0"/>
                        </a:spcAft>
                      </a:pPr>
                      <a:r>
                        <a:rPr lang="en-IN" sz="2400" b="1" i="0" u="sng" strike="noStrike" dirty="0">
                          <a:solidFill>
                            <a:srgbClr val="002060"/>
                          </a:solidFill>
                          <a:effectLst/>
                          <a:latin typeface="Times New Roman" panose="02020603050405020304" pitchFamily="18" charset="0"/>
                          <a:cs typeface="Times New Roman" panose="02020603050405020304" pitchFamily="18" charset="0"/>
                        </a:rPr>
                        <a:t>Activity Description</a:t>
                      </a:r>
                      <a:endParaRPr lang="en-IN" sz="2400" u="sng" dirty="0">
                        <a:solidFill>
                          <a:srgbClr val="002060"/>
                        </a:solidFill>
                        <a:effectLst/>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978875"/>
                  </a:ext>
                </a:extLst>
              </a:tr>
              <a:tr h="804116">
                <a:tc>
                  <a:txBody>
                    <a:bodyPr/>
                    <a:lstStyle/>
                    <a:p>
                      <a:pPr algn="ctr" rtl="0" fontAlgn="t">
                        <a:spcBef>
                          <a:spcPts val="0"/>
                        </a:spcBef>
                        <a:spcAft>
                          <a:spcPts val="0"/>
                        </a:spcAft>
                      </a:pPr>
                      <a:br>
                        <a:rPr lang="en-IN" sz="1600" dirty="0">
                          <a:effectLst/>
                        </a:rPr>
                      </a:br>
                      <a:r>
                        <a:rPr lang="en-IN" sz="1600" b="1" i="0" u="none" strike="noStrike" dirty="0">
                          <a:solidFill>
                            <a:srgbClr val="000000"/>
                          </a:solidFill>
                          <a:effectLst/>
                          <a:latin typeface="Times New Roman" panose="02020603050405020304" pitchFamily="18" charset="0"/>
                        </a:rPr>
                        <a:t>Raghav Gupta</a:t>
                      </a:r>
                      <a:endParaRPr lang="en-IN" sz="16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endParaRPr lang="en-US" dirty="0">
                        <a:effectLst/>
                      </a:endParaRPr>
                    </a:p>
                    <a:p>
                      <a:pPr marL="285750" indent="-285750" fontAlgn="t">
                        <a:buFont typeface="Arial" panose="020B0604020202020204" pitchFamily="34" charset="0"/>
                        <a:buChar char="•"/>
                      </a:pPr>
                      <a:r>
                        <a:rPr lang="en-US" dirty="0">
                          <a:effectLst/>
                        </a:rPr>
                        <a:t>Helped in the backend of the project with node.js</a:t>
                      </a:r>
                    </a:p>
                    <a:p>
                      <a:pPr marL="285750" indent="-285750" fontAlgn="t">
                        <a:buFont typeface="Arial" panose="020B0604020202020204" pitchFamily="34" charset="0"/>
                        <a:buChar char="•"/>
                      </a:pPr>
                      <a:r>
                        <a:rPr lang="en-US" dirty="0">
                          <a:effectLst/>
                        </a:rPr>
                        <a:t>Helped in the designing of frontend part.</a:t>
                      </a:r>
                    </a:p>
                    <a:p>
                      <a:pPr marL="285750" indent="-285750" fontAlgn="t">
                        <a:buFont typeface="Arial" panose="020B0604020202020204" pitchFamily="34" charset="0"/>
                        <a:buChar char="•"/>
                      </a:pPr>
                      <a:r>
                        <a:rPr lang="en-US" dirty="0">
                          <a:effectLst/>
                        </a:rPr>
                        <a:t>Helped in combining the and integration of the project.</a:t>
                      </a:r>
                    </a:p>
                    <a:p>
                      <a:pPr marL="0" indent="0" fontAlgn="t">
                        <a:buFont typeface="Arial" panose="020B0604020202020204" pitchFamily="34" charset="0"/>
                        <a:buNone/>
                      </a:pPr>
                      <a:endParaRPr lang="en-US"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631541"/>
                  </a:ext>
                </a:extLst>
              </a:tr>
              <a:tr h="1370544">
                <a:tc>
                  <a:txBody>
                    <a:bodyPr/>
                    <a:lstStyle/>
                    <a:p>
                      <a:pPr algn="ctr" rtl="0" fontAlgn="t">
                        <a:spcBef>
                          <a:spcPts val="0"/>
                        </a:spcBef>
                        <a:spcAft>
                          <a:spcPts val="0"/>
                        </a:spcAft>
                      </a:pPr>
                      <a:br>
                        <a:rPr lang="en-IN" dirty="0">
                          <a:effectLst/>
                        </a:rPr>
                      </a:br>
                      <a:br>
                        <a:rPr lang="en-IN" dirty="0">
                          <a:effectLst/>
                        </a:rPr>
                      </a:br>
                      <a:r>
                        <a:rPr lang="en-IN" sz="1600" b="1" i="0" u="none" strike="noStrike" dirty="0">
                          <a:solidFill>
                            <a:srgbClr val="000000"/>
                          </a:solidFill>
                          <a:effectLst/>
                          <a:latin typeface="Times New Roman" panose="02020603050405020304" pitchFamily="18" charset="0"/>
                        </a:rPr>
                        <a:t>Aman Chauhan</a:t>
                      </a:r>
                      <a:endParaRPr lang="en-IN" sz="16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n-US" sz="1200" b="0" i="0" u="none" strike="noStrike" dirty="0">
                        <a:solidFill>
                          <a:srgbClr val="000000"/>
                        </a:solidFill>
                        <a:effectLst/>
                        <a:latin typeface="Times New Roman" panose="02020603050405020304" pitchFamily="18" charset="0"/>
                      </a:endParaRPr>
                    </a:p>
                    <a:p>
                      <a:pPr marL="285750" indent="-285750" fontAlgn="t">
                        <a:buFont typeface="Arial" panose="020B0604020202020204" pitchFamily="34" charset="0"/>
                        <a:buChar char="•"/>
                      </a:pPr>
                      <a:r>
                        <a:rPr lang="en-US" dirty="0">
                          <a:effectLst/>
                        </a:rPr>
                        <a:t>Helped in the backend of the project with node.js</a:t>
                      </a:r>
                    </a:p>
                    <a:p>
                      <a:pPr marL="285750" indent="-285750" fontAlgn="t">
                        <a:buFont typeface="Arial" panose="020B0604020202020204" pitchFamily="34" charset="0"/>
                        <a:buChar char="•"/>
                      </a:pPr>
                      <a:r>
                        <a:rPr lang="en-US" dirty="0">
                          <a:effectLst/>
                        </a:rPr>
                        <a:t>Helped in the designing of frontend part travelling</a:t>
                      </a:r>
                    </a:p>
                    <a:p>
                      <a:pPr marL="285750" indent="-285750" fontAlgn="t">
                        <a:buFont typeface="Arial" panose="020B0604020202020204" pitchFamily="34" charset="0"/>
                        <a:buChar char="•"/>
                      </a:pPr>
                      <a:r>
                        <a:rPr lang="en-US" dirty="0">
                          <a:effectLst/>
                        </a:rPr>
                        <a:t>Writing research paper and documentation work.</a:t>
                      </a:r>
                    </a:p>
                    <a:p>
                      <a:pPr marL="285750" indent="-285750" fontAlgn="t">
                        <a:buFont typeface="Arial" panose="020B0604020202020204" pitchFamily="34" charset="0"/>
                        <a:buChar char="•"/>
                      </a:pPr>
                      <a:r>
                        <a:rPr lang="en-US" dirty="0">
                          <a:effectLst/>
                        </a:rPr>
                        <a:t> Helped in integration of the project.</a:t>
                      </a:r>
                      <a:br>
                        <a:rPr lang="en-US" dirty="0">
                          <a:effectLst/>
                        </a:rPr>
                      </a:br>
                      <a:endParaRPr lang="en-US"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71533"/>
                  </a:ext>
                </a:extLst>
              </a:tr>
              <a:tr h="1258947">
                <a:tc>
                  <a:txBody>
                    <a:bodyPr/>
                    <a:lstStyle/>
                    <a:p>
                      <a:pPr algn="ctr" rtl="0" fontAlgn="t">
                        <a:spcBef>
                          <a:spcPts val="0"/>
                        </a:spcBef>
                        <a:spcAft>
                          <a:spcPts val="0"/>
                        </a:spcAft>
                      </a:pPr>
                      <a:br>
                        <a:rPr lang="en-IN" sz="1600" dirty="0">
                          <a:effectLst/>
                        </a:rPr>
                      </a:br>
                      <a:r>
                        <a:rPr lang="en-IN" sz="1600" b="1" i="0" u="none" strike="noStrike" dirty="0">
                          <a:solidFill>
                            <a:srgbClr val="000000"/>
                          </a:solidFill>
                          <a:effectLst/>
                          <a:latin typeface="Times New Roman" panose="02020603050405020304" pitchFamily="18" charset="0"/>
                        </a:rPr>
                        <a:t>Satyam Singh</a:t>
                      </a:r>
                      <a:endParaRPr lang="en-IN" sz="16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endParaRPr lang="en-US" dirty="0">
                        <a:effectLst/>
                      </a:endParaRPr>
                    </a:p>
                    <a:p>
                      <a:pPr marL="285750" indent="-285750" fontAlgn="t">
                        <a:buFont typeface="Arial" panose="020B0604020202020204" pitchFamily="34" charset="0"/>
                        <a:buChar char="•"/>
                      </a:pPr>
                      <a:r>
                        <a:rPr lang="en-US" dirty="0">
                          <a:effectLst/>
                        </a:rPr>
                        <a:t>Helped in the backend of the project with node.js</a:t>
                      </a:r>
                    </a:p>
                    <a:p>
                      <a:pPr marL="285750" indent="-285750" fontAlgn="t">
                        <a:buFont typeface="Arial" panose="020B0604020202020204" pitchFamily="34" charset="0"/>
                        <a:buChar char="•"/>
                      </a:pPr>
                      <a:r>
                        <a:rPr lang="en-US" dirty="0">
                          <a:effectLst/>
                        </a:rPr>
                        <a:t>Helped in the database management with MongoDB.</a:t>
                      </a:r>
                    </a:p>
                    <a:p>
                      <a:pPr marL="285750" indent="-285750" fontAlgn="t">
                        <a:buFont typeface="Arial" panose="020B0604020202020204" pitchFamily="34" charset="0"/>
                        <a:buChar char="•"/>
                      </a:pPr>
                      <a:r>
                        <a:rPr lang="en-US" dirty="0">
                          <a:effectLst/>
                        </a:rPr>
                        <a:t>Helped in Hotel management frontend.</a:t>
                      </a:r>
                    </a:p>
                    <a:p>
                      <a:pPr fontAlgn="t"/>
                      <a:endParaRPr lang="en-US"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291537"/>
                  </a:ext>
                </a:extLst>
              </a:tr>
              <a:tr h="1258947">
                <a:tc>
                  <a:txBody>
                    <a:bodyPr/>
                    <a:lstStyle/>
                    <a:p>
                      <a:pPr algn="ctr" rtl="0" fontAlgn="t">
                        <a:spcBef>
                          <a:spcPts val="0"/>
                        </a:spcBef>
                        <a:spcAft>
                          <a:spcPts val="0"/>
                        </a:spcAft>
                      </a:pPr>
                      <a:br>
                        <a:rPr lang="en-IN" sz="1600" dirty="0">
                          <a:effectLst/>
                        </a:rPr>
                      </a:br>
                      <a:r>
                        <a:rPr lang="en-IN" sz="1600" b="1" i="0" u="none" strike="noStrike" dirty="0">
                          <a:solidFill>
                            <a:srgbClr val="000000"/>
                          </a:solidFill>
                          <a:effectLst/>
                          <a:latin typeface="Times New Roman" panose="02020603050405020304" pitchFamily="18" charset="0"/>
                        </a:rPr>
                        <a:t>Arun Kumar</a:t>
                      </a:r>
                      <a:endParaRPr lang="en-IN" sz="16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endParaRPr lang="en-US" dirty="0">
                        <a:effectLst/>
                      </a:endParaRPr>
                    </a:p>
                    <a:p>
                      <a:pPr marL="285750" indent="-285750" fontAlgn="t">
                        <a:buFont typeface="Arial" panose="020B0604020202020204" pitchFamily="34" charset="0"/>
                        <a:buChar char="•"/>
                      </a:pPr>
                      <a:r>
                        <a:rPr lang="en-US" dirty="0">
                          <a:effectLst/>
                        </a:rPr>
                        <a:t>Helped in the designing of frontend part e-commerce.</a:t>
                      </a:r>
                    </a:p>
                    <a:p>
                      <a:pPr marL="285750" marR="0" lvl="0" indent="-285750" algn="l" defTabSz="914400" rtl="0" eaLnBrk="1" fontAlgn="t"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effectLst/>
                        </a:rPr>
                        <a:t>Helped in the designing of frontend part food.</a:t>
                      </a:r>
                    </a:p>
                    <a:p>
                      <a:pPr marL="285750" indent="-285750" fontAlgn="t">
                        <a:buFont typeface="Arial" panose="020B0604020202020204" pitchFamily="34" charset="0"/>
                        <a:buChar char="•"/>
                      </a:pPr>
                      <a:r>
                        <a:rPr lang="en-US" dirty="0">
                          <a:effectLst/>
                        </a:rPr>
                        <a:t>Helped in writing documentation work.</a:t>
                      </a:r>
                    </a:p>
                    <a:p>
                      <a:pPr fontAlgn="t"/>
                      <a:endParaRPr lang="en-US"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201876"/>
                  </a:ext>
                </a:extLst>
              </a:tr>
            </a:tbl>
          </a:graphicData>
        </a:graphic>
      </p:graphicFrame>
      <p:sp>
        <p:nvSpPr>
          <p:cNvPr id="4" name="Rectangle 1">
            <a:extLst>
              <a:ext uri="{FF2B5EF4-FFF2-40B4-BE49-F238E27FC236}">
                <a16:creationId xmlns:a16="http://schemas.microsoft.com/office/drawing/2014/main" id="{D99CFD45-7B57-4899-83D2-7D5D407088FD}"/>
              </a:ext>
            </a:extLst>
          </p:cNvPr>
          <p:cNvSpPr>
            <a:spLocks noChangeArrowheads="1"/>
          </p:cNvSpPr>
          <p:nvPr/>
        </p:nvSpPr>
        <p:spPr bwMode="auto">
          <a:xfrm>
            <a:off x="2592371" y="2312988"/>
            <a:ext cx="111703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49998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937</Words>
  <Application>Microsoft Office PowerPoint</Application>
  <PresentationFormat>On-screen Show (4:3)</PresentationFormat>
  <Paragraphs>116</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Approval from guide for the evaluation</vt:lpstr>
      <vt:lpstr>Problem Definition:</vt:lpstr>
      <vt:lpstr>Contents:</vt:lpstr>
      <vt:lpstr>Novelty</vt:lpstr>
      <vt:lpstr>Project overview:</vt:lpstr>
      <vt:lpstr>Workload distribution of the team</vt:lpstr>
      <vt:lpstr>PowerPoint Presentation</vt:lpstr>
      <vt:lpstr>Improvement/Work done from the last evaluation</vt:lpstr>
      <vt:lpstr>Proof of paper accepted or communicated/ Hackathon/ Patent</vt:lpstr>
      <vt:lpstr>PowerPoint Presentation</vt:lpstr>
      <vt:lpstr>PowerPoint Presentation</vt:lpstr>
      <vt:lpstr>Feasibility</vt:lpstr>
      <vt:lpstr>Project Modules:</vt:lpstr>
      <vt:lpstr>Team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Aman Chauhan</cp:lastModifiedBy>
  <cp:revision>20</cp:revision>
  <dcterms:created xsi:type="dcterms:W3CDTF">2019-03-30T06:52:13Z</dcterms:created>
  <dcterms:modified xsi:type="dcterms:W3CDTF">2022-04-01T17:46:33Z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