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Economica" panose="02000506040000020004" pitchFamily="2" charset="77"/>
      <p:regular r:id="rId31"/>
      <p:bold r:id="rId32"/>
      <p:italic r:id="rId33"/>
      <p:boldItalic r:id="rId34"/>
    </p:embeddedFont>
    <p:embeddedFont>
      <p:font typeface="Georgia" panose="02040502050405020303" pitchFamily="18" charset="0"/>
      <p:regular r:id="rId35"/>
      <p:bold r:id="rId36"/>
      <p:italic r:id="rId37"/>
      <p:boldItalic r:id="rId38"/>
    </p:embeddedFont>
    <p:embeddedFont>
      <p:font typeface="Proxima Nova" panose="02000506030000020004"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6FD6C1-9FEF-428A-ABD5-BE81E850CCE0}">
  <a:tblStyle styleId="{406FD6C1-9FEF-428A-ABD5-BE81E850CC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6"/>
    <p:restoredTop sz="94710"/>
  </p:normalViewPr>
  <p:slideViewPr>
    <p:cSldViewPr snapToGrid="0">
      <p:cViewPr varScale="1">
        <p:scale>
          <a:sx n="192" d="100"/>
          <a:sy n="192" d="100"/>
        </p:scale>
        <p:origin x="184" y="2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19687417a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9687417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19687417a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19687417a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 found the average price for each neighborhood. There were a total of 220 neighborhoods that have airbnb listings in New York. The neighborhood with the highest average price was Fort Wadsworth, with an average price of $800 per night. </a:t>
            </a:r>
            <a:r>
              <a:rPr lang="en">
                <a:solidFill>
                  <a:schemeClr val="dk1"/>
                </a:solidFill>
              </a:rPr>
              <a:t>The neighborhood with the highest average price was Gerritsen Beach, with an average price of $30 per night.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b513fb68d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b513fb68d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 investigated how property type affected average price. We found the 5 highest priced property types and the 5 lowest priced property types shown on the right. The difference between the highest priced property type, which is a shared room in island, and the lowest priced property type, which was a shared room in a bungalow, was $1,171 per night! Of the 74 property types, 8 of them were above an average of $500 per night and 29 of them were below an average of $100 per night.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1b513fb68d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1b513fb68d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investigating how the number of years a host has been a host since affects average price, we concluded that average price decreases as host experience decreases. As the plot shows, someone who has been a host snce 2011 has listings at an average of $180 a night while someone who has been a host since 2021 has listings at an average of $100 a night.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192f447d7d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192f447d7d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also looked at how the number of people a listing accomates and the number of bedrooms is has is correlated with average price. We see that as the number of accommates increases, the average price increases. In addition, as number of bedrooms increases, the average price increases. We also see the relationship between accommodates and bedrooms, since more bedrooms typically means the listing can accommodate more people.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1b513fb68d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1b513fb68d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Finally, we wanted to see how the number of amenities a listing offered affected the average price. The plot of the right did not show much of a relationship between the two. We conclude that number of amenities isn’t correlated much with the average price of the property.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1b513fb68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1b513fb68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b513fb68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1b513fb68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19687417a6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19687417a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19687417a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19687417a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1b513fb68d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1b513fb68d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9687417a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9687417a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1b513fb68d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1b513fb68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1b513fb68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1b513fb68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b513fb68d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1b513fb68d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1b513fb68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1b513fb68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1b513fb68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1b513fb68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1b513fb68d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1b513fb68d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1b513fb68d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1b513fb68d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19687417a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19687417a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19687417a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19687417a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1b513fb68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1b513fb68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b513fb68d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1b513fb68d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9687417a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9687417a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studies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19687417a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19687417a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1b513fb68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1b513fb68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1b513fb68d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1b513fb68d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192f447d7d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192f447d7d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a map with the location coordinates plotted. The dots are highly concentrated is certain areas. We sized and colored by average price because we wanted the darker blues to stand out since there were not many of them and the dots are highly concentrated.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195475"/>
            <a:ext cx="8520600" cy="1601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 sz="4460">
                <a:latin typeface="Economica"/>
                <a:ea typeface="Economica"/>
                <a:cs typeface="Economica"/>
                <a:sym typeface="Economica"/>
              </a:rPr>
              <a:t>Price of New York Airbnb Rentals</a:t>
            </a:r>
            <a:endParaRPr sz="4460">
              <a:latin typeface="Economica"/>
              <a:ea typeface="Economica"/>
              <a:cs typeface="Economica"/>
              <a:sym typeface="Economica"/>
            </a:endParaRPr>
          </a:p>
        </p:txBody>
      </p:sp>
      <p:sp>
        <p:nvSpPr>
          <p:cNvPr id="55" name="Google Shape;55;p13"/>
          <p:cNvSpPr txBox="1">
            <a:spLocks noGrp="1"/>
          </p:cNvSpPr>
          <p:nvPr>
            <p:ph type="subTitle" idx="1"/>
          </p:nvPr>
        </p:nvSpPr>
        <p:spPr>
          <a:xfrm>
            <a:off x="311700" y="2937450"/>
            <a:ext cx="8520600" cy="792600"/>
          </a:xfrm>
          <a:prstGeom prst="rect">
            <a:avLst/>
          </a:prstGeom>
        </p:spPr>
        <p:txBody>
          <a:bodyPr spcFirstLastPara="1" wrap="square" lIns="91425" tIns="91425" rIns="91425" bIns="91425" anchor="t" anchorCtr="0">
            <a:normAutofit fontScale="32500" lnSpcReduction="20000"/>
          </a:bodyPr>
          <a:lstStyle/>
          <a:p>
            <a:pPr marL="0" lvl="0" indent="0" algn="ctr" rtl="0">
              <a:spcBef>
                <a:spcPts val="0"/>
              </a:spcBef>
              <a:spcAft>
                <a:spcPts val="0"/>
              </a:spcAft>
              <a:buNone/>
            </a:pPr>
            <a:r>
              <a:rPr lang="en" sz="5900">
                <a:solidFill>
                  <a:srgbClr val="999999"/>
                </a:solidFill>
                <a:latin typeface="Economica"/>
                <a:ea typeface="Economica"/>
                <a:cs typeface="Economica"/>
                <a:sym typeface="Economica"/>
              </a:rPr>
              <a:t>Raghav Arora, Kimberly Bhunu, Dom Demas, Maddie Willett</a:t>
            </a:r>
            <a:endParaRPr sz="5900">
              <a:solidFill>
                <a:srgbClr val="999999"/>
              </a:solidFill>
              <a:latin typeface="Economica"/>
              <a:ea typeface="Economica"/>
              <a:cs typeface="Economica"/>
              <a:sym typeface="Economica"/>
            </a:endParaRPr>
          </a:p>
          <a:p>
            <a:pPr marL="0" lvl="0" indent="0" algn="ctr" rtl="0">
              <a:spcBef>
                <a:spcPts val="0"/>
              </a:spcBef>
              <a:spcAft>
                <a:spcPts val="0"/>
              </a:spcAft>
              <a:buNone/>
            </a:pPr>
            <a:r>
              <a:rPr lang="en" sz="4592">
                <a:solidFill>
                  <a:srgbClr val="999999"/>
                </a:solidFill>
                <a:latin typeface="Economica"/>
                <a:ea typeface="Economica"/>
                <a:cs typeface="Economica"/>
                <a:sym typeface="Economica"/>
              </a:rPr>
              <a:t>The Athletes: Cal Poly MSBA</a:t>
            </a:r>
            <a:endParaRPr sz="4592">
              <a:solidFill>
                <a:srgbClr val="999999"/>
              </a:solidFill>
              <a:latin typeface="Economica"/>
              <a:ea typeface="Economica"/>
              <a:cs typeface="Economica"/>
              <a:sym typeface="Economica"/>
            </a:endParaRPr>
          </a:p>
          <a:p>
            <a:pPr marL="0" lvl="0" indent="0" algn="ctr" rtl="0">
              <a:spcBef>
                <a:spcPts val="0"/>
              </a:spcBef>
              <a:spcAft>
                <a:spcPts val="0"/>
              </a:spcAft>
              <a:buNone/>
            </a:pPr>
            <a:r>
              <a:rPr lang="en" sz="4592">
                <a:solidFill>
                  <a:srgbClr val="999999"/>
                </a:solidFill>
                <a:latin typeface="Economica"/>
                <a:ea typeface="Economica"/>
                <a:cs typeface="Economica"/>
                <a:sym typeface="Economica"/>
              </a:rPr>
              <a:t>3/15/23</a:t>
            </a:r>
            <a:endParaRPr sz="4592">
              <a:solidFill>
                <a:srgbClr val="999999"/>
              </a:solidFill>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6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dirty="0">
                <a:latin typeface="Economica"/>
                <a:ea typeface="Economica"/>
                <a:cs typeface="Economica"/>
                <a:sym typeface="Economica"/>
              </a:rPr>
              <a:t>EDA: Visualization</a:t>
            </a:r>
            <a:endParaRPr sz="3220" b="1" dirty="0">
              <a:latin typeface="Economica"/>
              <a:ea typeface="Economica"/>
              <a:cs typeface="Economica"/>
              <a:sym typeface="Economica"/>
            </a:endParaRPr>
          </a:p>
        </p:txBody>
      </p:sp>
      <p:sp>
        <p:nvSpPr>
          <p:cNvPr id="110" name="Google Shape;110;p22"/>
          <p:cNvSpPr txBox="1"/>
          <p:nvPr/>
        </p:nvSpPr>
        <p:spPr>
          <a:xfrm>
            <a:off x="0" y="863400"/>
            <a:ext cx="4017900" cy="3139291"/>
          </a:xfrm>
          <a:prstGeom prst="rect">
            <a:avLst/>
          </a:prstGeom>
          <a:noFill/>
          <a:ln>
            <a:noFill/>
          </a:ln>
        </p:spPr>
        <p:txBody>
          <a:bodyPr spcFirstLastPara="1" wrap="square" lIns="91425" tIns="91425" rIns="91425" bIns="91425" anchor="t" anchorCtr="0">
            <a:spAutoFit/>
          </a:bodyPr>
          <a:lstStyle/>
          <a:p>
            <a:pPr marL="457200" lvl="0" indent="-342900" algn="l" rtl="0">
              <a:lnSpc>
                <a:spcPct val="200000"/>
              </a:lnSpc>
              <a:spcBef>
                <a:spcPts val="0"/>
              </a:spcBef>
              <a:spcAft>
                <a:spcPts val="0"/>
              </a:spcAft>
              <a:buSzPct val="75000"/>
              <a:buFont typeface="Proxima Nova"/>
              <a:buChar char="●"/>
            </a:pPr>
            <a:r>
              <a:rPr lang="en" sz="1600" dirty="0">
                <a:latin typeface="Proxima Nova"/>
                <a:ea typeface="Proxima Nova"/>
                <a:cs typeface="Proxima Nova"/>
                <a:sym typeface="Proxima Nova"/>
              </a:rPr>
              <a:t>Average Price by </a:t>
            </a:r>
            <a:r>
              <a:rPr lang="en" sz="1600" dirty="0" err="1">
                <a:latin typeface="Proxima Nova"/>
                <a:ea typeface="Proxima Nova"/>
                <a:cs typeface="Proxima Nova"/>
                <a:sym typeface="Proxima Nova"/>
              </a:rPr>
              <a:t>Neighbourhood</a:t>
            </a:r>
            <a:endParaRPr sz="1600" dirty="0">
              <a:latin typeface="Proxima Nova"/>
              <a:ea typeface="Proxima Nova"/>
              <a:cs typeface="Proxima Nova"/>
              <a:sym typeface="Proxima Nova"/>
            </a:endParaRPr>
          </a:p>
          <a:p>
            <a:pPr marL="914400" lvl="1" indent="-342900" algn="l" rtl="0">
              <a:lnSpc>
                <a:spcPct val="200000"/>
              </a:lnSpc>
              <a:spcBef>
                <a:spcPts val="0"/>
              </a:spcBef>
              <a:spcAft>
                <a:spcPts val="0"/>
              </a:spcAft>
              <a:buSzPts val="1800"/>
              <a:buFont typeface="Proxima Nova"/>
              <a:buChar char="○"/>
            </a:pPr>
            <a:r>
              <a:rPr lang="en" sz="1600" dirty="0">
                <a:latin typeface="Proxima Nova"/>
                <a:ea typeface="Proxima Nova"/>
                <a:cs typeface="Proxima Nova"/>
                <a:sym typeface="Proxima Nova"/>
              </a:rPr>
              <a:t>220 </a:t>
            </a:r>
            <a:r>
              <a:rPr lang="en" sz="1600" dirty="0" err="1">
                <a:latin typeface="Proxima Nova"/>
                <a:ea typeface="Proxima Nova"/>
                <a:cs typeface="Proxima Nova"/>
                <a:sym typeface="Proxima Nova"/>
              </a:rPr>
              <a:t>Neighbourhoods</a:t>
            </a:r>
            <a:r>
              <a:rPr lang="en" sz="1600" dirty="0">
                <a:latin typeface="Proxima Nova"/>
                <a:ea typeface="Proxima Nova"/>
                <a:cs typeface="Proxima Nova"/>
                <a:sym typeface="Proxima Nova"/>
              </a:rPr>
              <a:t> </a:t>
            </a:r>
            <a:endParaRPr sz="1600" dirty="0">
              <a:latin typeface="Proxima Nova"/>
              <a:ea typeface="Proxima Nova"/>
              <a:cs typeface="Proxima Nova"/>
              <a:sym typeface="Proxima Nova"/>
            </a:endParaRPr>
          </a:p>
          <a:p>
            <a:pPr marL="914400" lvl="1" indent="-342900" algn="l" rtl="0">
              <a:lnSpc>
                <a:spcPct val="200000"/>
              </a:lnSpc>
              <a:spcBef>
                <a:spcPts val="0"/>
              </a:spcBef>
              <a:spcAft>
                <a:spcPts val="0"/>
              </a:spcAft>
              <a:buSzPts val="1800"/>
              <a:buFont typeface="Proxima Nova"/>
              <a:buChar char="○"/>
            </a:pPr>
            <a:r>
              <a:rPr lang="en" sz="1600" b="1" dirty="0">
                <a:latin typeface="Proxima Nova"/>
                <a:ea typeface="Proxima Nova"/>
                <a:cs typeface="Proxima Nova"/>
                <a:sym typeface="Proxima Nova"/>
              </a:rPr>
              <a:t>Highest Priced:</a:t>
            </a:r>
            <a:r>
              <a:rPr lang="en" sz="1600" dirty="0">
                <a:latin typeface="Proxima Nova"/>
                <a:ea typeface="Proxima Nova"/>
                <a:cs typeface="Proxima Nova"/>
                <a:sym typeface="Proxima Nova"/>
              </a:rPr>
              <a:t> Fort Wadsworth (</a:t>
            </a:r>
            <a:r>
              <a:rPr lang="en" sz="1600" b="1" dirty="0">
                <a:solidFill>
                  <a:srgbClr val="FF9900"/>
                </a:solidFill>
                <a:latin typeface="Proxima Nova"/>
                <a:ea typeface="Proxima Nova"/>
                <a:cs typeface="Proxima Nova"/>
                <a:sym typeface="Proxima Nova"/>
              </a:rPr>
              <a:t>$800</a:t>
            </a:r>
            <a:r>
              <a:rPr lang="en" sz="1600" dirty="0">
                <a:latin typeface="Proxima Nova"/>
                <a:ea typeface="Proxima Nova"/>
                <a:cs typeface="Proxima Nova"/>
                <a:sym typeface="Proxima Nova"/>
              </a:rPr>
              <a:t>)</a:t>
            </a:r>
            <a:endParaRPr sz="1600" dirty="0">
              <a:latin typeface="Proxima Nova"/>
              <a:ea typeface="Proxima Nova"/>
              <a:cs typeface="Proxima Nova"/>
              <a:sym typeface="Proxima Nova"/>
            </a:endParaRPr>
          </a:p>
          <a:p>
            <a:pPr marL="914400" lvl="1" indent="-342900" algn="l" rtl="0">
              <a:lnSpc>
                <a:spcPct val="200000"/>
              </a:lnSpc>
              <a:spcBef>
                <a:spcPts val="0"/>
              </a:spcBef>
              <a:spcAft>
                <a:spcPts val="0"/>
              </a:spcAft>
              <a:buSzPts val="1800"/>
              <a:buFont typeface="Proxima Nova"/>
              <a:buChar char="○"/>
            </a:pPr>
            <a:r>
              <a:rPr lang="en" sz="1600" b="1" dirty="0">
                <a:latin typeface="Proxima Nova"/>
                <a:ea typeface="Proxima Nova"/>
                <a:cs typeface="Proxima Nova"/>
                <a:sym typeface="Proxima Nova"/>
              </a:rPr>
              <a:t>Lowest Priced:</a:t>
            </a:r>
            <a:r>
              <a:rPr lang="en" sz="1600" dirty="0">
                <a:latin typeface="Proxima Nova"/>
                <a:ea typeface="Proxima Nova"/>
                <a:cs typeface="Proxima Nova"/>
                <a:sym typeface="Proxima Nova"/>
              </a:rPr>
              <a:t> Gerritsen Beach (</a:t>
            </a:r>
            <a:r>
              <a:rPr lang="en" sz="1600" b="1" dirty="0">
                <a:solidFill>
                  <a:srgbClr val="FF9900"/>
                </a:solidFill>
                <a:latin typeface="Proxima Nova"/>
                <a:ea typeface="Proxima Nova"/>
                <a:cs typeface="Proxima Nova"/>
                <a:sym typeface="Proxima Nova"/>
              </a:rPr>
              <a:t>$30</a:t>
            </a:r>
            <a:r>
              <a:rPr lang="en" sz="1600" dirty="0">
                <a:latin typeface="Proxima Nova"/>
                <a:ea typeface="Proxima Nova"/>
                <a:cs typeface="Proxima Nova"/>
                <a:sym typeface="Proxima Nova"/>
              </a:rPr>
              <a:t>)</a:t>
            </a:r>
            <a:endParaRPr sz="1600" dirty="0">
              <a:latin typeface="Proxima Nova"/>
              <a:ea typeface="Proxima Nova"/>
              <a:cs typeface="Proxima Nova"/>
              <a:sym typeface="Proxima Nova"/>
            </a:endParaRPr>
          </a:p>
        </p:txBody>
      </p:sp>
      <p:pic>
        <p:nvPicPr>
          <p:cNvPr id="111" name="Google Shape;111;p22"/>
          <p:cNvPicPr preferRelativeResize="0"/>
          <p:nvPr/>
        </p:nvPicPr>
        <p:blipFill>
          <a:blip r:embed="rId3">
            <a:alphaModFix/>
          </a:blip>
          <a:stretch>
            <a:fillRect/>
          </a:stretch>
        </p:blipFill>
        <p:spPr>
          <a:xfrm>
            <a:off x="4383150" y="0"/>
            <a:ext cx="476085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4330625" y="123989"/>
            <a:ext cx="4813375" cy="2255411"/>
          </a:xfrm>
          <a:prstGeom prst="rect">
            <a:avLst/>
          </a:prstGeom>
          <a:noFill/>
          <a:ln>
            <a:noFill/>
          </a:ln>
        </p:spPr>
      </p:pic>
      <p:sp>
        <p:nvSpPr>
          <p:cNvPr id="117" name="Google Shape;117;p23"/>
          <p:cNvSpPr txBox="1">
            <a:spLocks noGrp="1"/>
          </p:cNvSpPr>
          <p:nvPr>
            <p:ph type="title"/>
          </p:nvPr>
        </p:nvSpPr>
        <p:spPr>
          <a:xfrm>
            <a:off x="311700" y="46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a:latin typeface="Economica"/>
                <a:ea typeface="Economica"/>
                <a:cs typeface="Economica"/>
                <a:sym typeface="Economica"/>
              </a:rPr>
              <a:t>EDA: Visualization</a:t>
            </a:r>
            <a:endParaRPr sz="3220" b="1">
              <a:latin typeface="Economica"/>
              <a:ea typeface="Economica"/>
              <a:cs typeface="Economica"/>
              <a:sym typeface="Economica"/>
            </a:endParaRPr>
          </a:p>
        </p:txBody>
      </p:sp>
      <p:sp>
        <p:nvSpPr>
          <p:cNvPr id="118" name="Google Shape;118;p23"/>
          <p:cNvSpPr txBox="1"/>
          <p:nvPr/>
        </p:nvSpPr>
        <p:spPr>
          <a:xfrm>
            <a:off x="0" y="1240350"/>
            <a:ext cx="3999600" cy="3108513"/>
          </a:xfrm>
          <a:prstGeom prst="rect">
            <a:avLst/>
          </a:prstGeom>
          <a:noFill/>
          <a:ln>
            <a:noFill/>
          </a:ln>
        </p:spPr>
        <p:txBody>
          <a:bodyPr spcFirstLastPara="1" wrap="square" lIns="91425" tIns="91425" rIns="91425" bIns="91425" anchor="t" anchorCtr="0">
            <a:spAutoFit/>
          </a:bodyPr>
          <a:lstStyle/>
          <a:p>
            <a:pPr marL="425450" lvl="0" indent="-342900" algn="l" rtl="0">
              <a:lnSpc>
                <a:spcPct val="200000"/>
              </a:lnSpc>
              <a:spcBef>
                <a:spcPts val="0"/>
              </a:spcBef>
              <a:spcAft>
                <a:spcPts val="0"/>
              </a:spcAft>
              <a:buSzPct val="150000"/>
              <a:buFont typeface="Arial" panose="020B0604020202020204" pitchFamily="34" charset="0"/>
              <a:buChar char="•"/>
            </a:pPr>
            <a:r>
              <a:rPr lang="en" sz="1800" dirty="0">
                <a:latin typeface="Proxima Nova"/>
                <a:ea typeface="Proxima Nova"/>
                <a:cs typeface="Proxima Nova"/>
                <a:sym typeface="Proxima Nova"/>
              </a:rPr>
              <a:t>Highest - lowest priced property types = </a:t>
            </a:r>
            <a:r>
              <a:rPr lang="en" sz="1800" b="1" dirty="0">
                <a:solidFill>
                  <a:srgbClr val="FF9900"/>
                </a:solidFill>
                <a:latin typeface="Proxima Nova"/>
                <a:ea typeface="Proxima Nova"/>
                <a:cs typeface="Proxima Nova"/>
                <a:sym typeface="Proxima Nova"/>
              </a:rPr>
              <a:t>$1,171</a:t>
            </a:r>
            <a:endParaRPr sz="1800" b="1" dirty="0">
              <a:solidFill>
                <a:srgbClr val="FF9900"/>
              </a:solidFill>
              <a:latin typeface="Proxima Nova"/>
              <a:ea typeface="Proxima Nova"/>
              <a:cs typeface="Proxima Nova"/>
              <a:sym typeface="Proxima Nova"/>
            </a:endParaRPr>
          </a:p>
          <a:p>
            <a:pPr marL="425450" lvl="0" indent="-342900" algn="l" rtl="0">
              <a:lnSpc>
                <a:spcPct val="200000"/>
              </a:lnSpc>
              <a:spcBef>
                <a:spcPts val="0"/>
              </a:spcBef>
              <a:spcAft>
                <a:spcPts val="0"/>
              </a:spcAft>
              <a:buClr>
                <a:schemeClr val="dk1"/>
              </a:buClr>
              <a:buSzPct val="150000"/>
              <a:buFont typeface="Arial" panose="020B0604020202020204" pitchFamily="34" charset="0"/>
              <a:buChar char="•"/>
            </a:pPr>
            <a:r>
              <a:rPr lang="en" sz="1800" dirty="0">
                <a:solidFill>
                  <a:schemeClr val="dk1"/>
                </a:solidFill>
                <a:latin typeface="Proxima Nova"/>
                <a:ea typeface="Proxima Nova"/>
                <a:cs typeface="Proxima Nova"/>
                <a:sym typeface="Proxima Nova"/>
              </a:rPr>
              <a:t>8 Property Types &gt; </a:t>
            </a:r>
            <a:r>
              <a:rPr lang="en" sz="1800" b="1" dirty="0">
                <a:solidFill>
                  <a:srgbClr val="FF9900"/>
                </a:solidFill>
                <a:latin typeface="Proxima Nova"/>
                <a:ea typeface="Proxima Nova"/>
                <a:cs typeface="Proxima Nova"/>
                <a:sym typeface="Proxima Nova"/>
              </a:rPr>
              <a:t>$500</a:t>
            </a:r>
            <a:endParaRPr sz="1800" dirty="0">
              <a:solidFill>
                <a:schemeClr val="dk1"/>
              </a:solidFill>
              <a:latin typeface="Proxima Nova"/>
              <a:ea typeface="Proxima Nova"/>
              <a:cs typeface="Proxima Nova"/>
              <a:sym typeface="Proxima Nova"/>
            </a:endParaRPr>
          </a:p>
          <a:p>
            <a:pPr marL="425450" lvl="0" indent="-342900" algn="l" rtl="0">
              <a:lnSpc>
                <a:spcPct val="200000"/>
              </a:lnSpc>
              <a:spcBef>
                <a:spcPts val="0"/>
              </a:spcBef>
              <a:spcAft>
                <a:spcPts val="0"/>
              </a:spcAft>
              <a:buClr>
                <a:schemeClr val="dk1"/>
              </a:buClr>
              <a:buSzPct val="150000"/>
              <a:buFont typeface="Arial" panose="020B0604020202020204" pitchFamily="34" charset="0"/>
              <a:buChar char="•"/>
            </a:pPr>
            <a:r>
              <a:rPr lang="en" sz="1800" dirty="0">
                <a:solidFill>
                  <a:schemeClr val="dk1"/>
                </a:solidFill>
                <a:latin typeface="Proxima Nova"/>
                <a:ea typeface="Proxima Nova"/>
                <a:cs typeface="Proxima Nova"/>
                <a:sym typeface="Proxima Nova"/>
              </a:rPr>
              <a:t>29 Property Types &lt; </a:t>
            </a:r>
            <a:r>
              <a:rPr lang="en" sz="1800" b="1" dirty="0">
                <a:solidFill>
                  <a:srgbClr val="FF9900"/>
                </a:solidFill>
                <a:latin typeface="Proxima Nova"/>
                <a:ea typeface="Proxima Nova"/>
                <a:cs typeface="Proxima Nova"/>
                <a:sym typeface="Proxima Nova"/>
              </a:rPr>
              <a:t>$100</a:t>
            </a:r>
            <a:r>
              <a:rPr lang="en" sz="1800" dirty="0">
                <a:solidFill>
                  <a:schemeClr val="dk1"/>
                </a:solidFill>
                <a:latin typeface="Proxima Nova"/>
                <a:ea typeface="Proxima Nova"/>
                <a:cs typeface="Proxima Nova"/>
                <a:sym typeface="Proxima Nova"/>
              </a:rPr>
              <a:t> </a:t>
            </a:r>
            <a:endParaRPr sz="1800" dirty="0">
              <a:solidFill>
                <a:schemeClr val="dk1"/>
              </a:solidFill>
              <a:latin typeface="Proxima Nova"/>
              <a:ea typeface="Proxima Nova"/>
              <a:cs typeface="Proxima Nova"/>
              <a:sym typeface="Proxima Nova"/>
            </a:endParaRPr>
          </a:p>
          <a:p>
            <a:pPr marL="0" lvl="0" indent="0" algn="l" rtl="0">
              <a:lnSpc>
                <a:spcPct val="200000"/>
              </a:lnSpc>
              <a:spcBef>
                <a:spcPts val="0"/>
              </a:spcBef>
              <a:spcAft>
                <a:spcPts val="0"/>
              </a:spcAft>
              <a:buNone/>
            </a:pPr>
            <a:endParaRPr sz="2300" b="1" dirty="0">
              <a:solidFill>
                <a:srgbClr val="FF9900"/>
              </a:solidFill>
              <a:latin typeface="Proxima Nova"/>
              <a:ea typeface="Proxima Nova"/>
              <a:cs typeface="Proxima Nova"/>
              <a:sym typeface="Proxima Nova"/>
            </a:endParaRPr>
          </a:p>
        </p:txBody>
      </p:sp>
      <p:pic>
        <p:nvPicPr>
          <p:cNvPr id="119" name="Google Shape;119;p23"/>
          <p:cNvPicPr preferRelativeResize="0"/>
          <p:nvPr/>
        </p:nvPicPr>
        <p:blipFill>
          <a:blip r:embed="rId4">
            <a:alphaModFix/>
          </a:blip>
          <a:stretch>
            <a:fillRect/>
          </a:stretch>
        </p:blipFill>
        <p:spPr>
          <a:xfrm>
            <a:off x="4387313" y="2751400"/>
            <a:ext cx="4813400" cy="2392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6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a:latin typeface="Economica"/>
                <a:ea typeface="Economica"/>
                <a:cs typeface="Economica"/>
                <a:sym typeface="Economica"/>
              </a:rPr>
              <a:t>EDA: Visualization</a:t>
            </a:r>
            <a:endParaRPr sz="3220" b="1">
              <a:latin typeface="Economica"/>
              <a:ea typeface="Economica"/>
              <a:cs typeface="Economica"/>
              <a:sym typeface="Economica"/>
            </a:endParaRPr>
          </a:p>
        </p:txBody>
      </p:sp>
      <p:pic>
        <p:nvPicPr>
          <p:cNvPr id="125" name="Google Shape;125;p24"/>
          <p:cNvPicPr preferRelativeResize="0"/>
          <p:nvPr/>
        </p:nvPicPr>
        <p:blipFill>
          <a:blip r:embed="rId3">
            <a:alphaModFix/>
          </a:blip>
          <a:stretch>
            <a:fillRect/>
          </a:stretch>
        </p:blipFill>
        <p:spPr>
          <a:xfrm>
            <a:off x="4018224" y="859451"/>
            <a:ext cx="5132399" cy="3979251"/>
          </a:xfrm>
          <a:prstGeom prst="rect">
            <a:avLst/>
          </a:prstGeom>
          <a:noFill/>
          <a:ln>
            <a:noFill/>
          </a:ln>
        </p:spPr>
      </p:pic>
      <p:sp>
        <p:nvSpPr>
          <p:cNvPr id="126" name="Google Shape;126;p24"/>
          <p:cNvSpPr txBox="1"/>
          <p:nvPr/>
        </p:nvSpPr>
        <p:spPr>
          <a:xfrm>
            <a:off x="0" y="925450"/>
            <a:ext cx="4011600" cy="2400627"/>
          </a:xfrm>
          <a:prstGeom prst="rect">
            <a:avLst/>
          </a:prstGeom>
          <a:noFill/>
          <a:ln>
            <a:noFill/>
          </a:ln>
        </p:spPr>
        <p:txBody>
          <a:bodyPr spcFirstLastPara="1" wrap="square" lIns="91425" tIns="91425" rIns="91425" bIns="91425" anchor="t" anchorCtr="0">
            <a:spAutoFit/>
          </a:bodyPr>
          <a:lstStyle/>
          <a:p>
            <a:pPr marL="457200" lvl="0" indent="-368300" algn="l" rtl="0">
              <a:lnSpc>
                <a:spcPct val="200000"/>
              </a:lnSpc>
              <a:spcBef>
                <a:spcPts val="0"/>
              </a:spcBef>
              <a:spcAft>
                <a:spcPts val="0"/>
              </a:spcAft>
              <a:buSzPct val="70000"/>
              <a:buFont typeface="Proxima Nova"/>
              <a:buChar char="●"/>
            </a:pPr>
            <a:r>
              <a:rPr lang="en" sz="1800" dirty="0">
                <a:latin typeface="Proxima Nova"/>
                <a:ea typeface="Proxima Nova"/>
                <a:cs typeface="Proxima Nova"/>
                <a:sym typeface="Proxima Nova"/>
              </a:rPr>
              <a:t>Hosts since 2011 </a:t>
            </a:r>
            <a:endParaRPr sz="1800" dirty="0">
              <a:latin typeface="Proxima Nova"/>
              <a:ea typeface="Proxima Nova"/>
              <a:cs typeface="Proxima Nova"/>
              <a:sym typeface="Proxima Nova"/>
            </a:endParaRPr>
          </a:p>
          <a:p>
            <a:pPr marL="914400" lvl="1" indent="-368300" algn="l" rtl="0">
              <a:lnSpc>
                <a:spcPct val="200000"/>
              </a:lnSpc>
              <a:spcBef>
                <a:spcPts val="0"/>
              </a:spcBef>
              <a:spcAft>
                <a:spcPts val="0"/>
              </a:spcAft>
              <a:buSzPct val="70000"/>
              <a:buFont typeface="Proxima Nova"/>
              <a:buChar char="○"/>
            </a:pPr>
            <a:r>
              <a:rPr lang="en" sz="1800" dirty="0">
                <a:latin typeface="Proxima Nova"/>
                <a:ea typeface="Proxima Nova"/>
                <a:cs typeface="Proxima Nova"/>
                <a:sym typeface="Proxima Nova"/>
              </a:rPr>
              <a:t>Average price: about </a:t>
            </a:r>
            <a:r>
              <a:rPr lang="en" sz="1800" b="1" dirty="0">
                <a:solidFill>
                  <a:srgbClr val="FF9900"/>
                </a:solidFill>
                <a:latin typeface="Proxima Nova"/>
                <a:ea typeface="Proxima Nova"/>
                <a:cs typeface="Proxima Nova"/>
                <a:sym typeface="Proxima Nova"/>
              </a:rPr>
              <a:t>$180</a:t>
            </a:r>
            <a:endParaRPr sz="1800" dirty="0">
              <a:solidFill>
                <a:schemeClr val="dk1"/>
              </a:solidFill>
              <a:latin typeface="Proxima Nova"/>
              <a:ea typeface="Proxima Nova"/>
              <a:cs typeface="Proxima Nova"/>
              <a:sym typeface="Proxima Nova"/>
            </a:endParaRPr>
          </a:p>
          <a:p>
            <a:pPr marL="457200" lvl="0" indent="-368300" algn="l" rtl="0">
              <a:lnSpc>
                <a:spcPct val="200000"/>
              </a:lnSpc>
              <a:spcBef>
                <a:spcPts val="0"/>
              </a:spcBef>
              <a:spcAft>
                <a:spcPts val="0"/>
              </a:spcAft>
              <a:buSzPct val="70000"/>
              <a:buFont typeface="Proxima Nova"/>
              <a:buChar char="●"/>
            </a:pPr>
            <a:r>
              <a:rPr lang="en" sz="1800" dirty="0">
                <a:latin typeface="Proxima Nova"/>
                <a:ea typeface="Proxima Nova"/>
                <a:cs typeface="Proxima Nova"/>
                <a:sym typeface="Proxima Nova"/>
              </a:rPr>
              <a:t>Hosts since 2021</a:t>
            </a:r>
            <a:endParaRPr sz="1800" dirty="0">
              <a:latin typeface="Proxima Nova"/>
              <a:ea typeface="Proxima Nova"/>
              <a:cs typeface="Proxima Nova"/>
              <a:sym typeface="Proxima Nova"/>
            </a:endParaRPr>
          </a:p>
          <a:p>
            <a:pPr marL="914400" lvl="1" indent="-368300" algn="l" rtl="0">
              <a:lnSpc>
                <a:spcPct val="200000"/>
              </a:lnSpc>
              <a:spcBef>
                <a:spcPts val="0"/>
              </a:spcBef>
              <a:spcAft>
                <a:spcPts val="0"/>
              </a:spcAft>
              <a:buSzPct val="70000"/>
              <a:buFont typeface="Proxima Nova"/>
              <a:buChar char="○"/>
            </a:pPr>
            <a:r>
              <a:rPr lang="en" sz="1800" dirty="0">
                <a:latin typeface="Proxima Nova"/>
                <a:ea typeface="Proxima Nova"/>
                <a:cs typeface="Proxima Nova"/>
                <a:sym typeface="Proxima Nova"/>
              </a:rPr>
              <a:t>Average price: about</a:t>
            </a:r>
            <a:r>
              <a:rPr lang="en" sz="1800" b="1" dirty="0">
                <a:solidFill>
                  <a:srgbClr val="FF9900"/>
                </a:solidFill>
                <a:latin typeface="Proxima Nova"/>
                <a:ea typeface="Proxima Nova"/>
                <a:cs typeface="Proxima Nova"/>
                <a:sym typeface="Proxima Nova"/>
              </a:rPr>
              <a:t> $100</a:t>
            </a:r>
            <a:endParaRPr sz="1800" dirty="0">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5"/>
          <p:cNvPicPr preferRelativeResize="0"/>
          <p:nvPr/>
        </p:nvPicPr>
        <p:blipFill>
          <a:blip r:embed="rId3">
            <a:alphaModFix/>
          </a:blip>
          <a:stretch>
            <a:fillRect/>
          </a:stretch>
        </p:blipFill>
        <p:spPr>
          <a:xfrm>
            <a:off x="5097406" y="0"/>
            <a:ext cx="4046588" cy="5143499"/>
          </a:xfrm>
          <a:prstGeom prst="rect">
            <a:avLst/>
          </a:prstGeom>
          <a:noFill/>
          <a:ln>
            <a:noFill/>
          </a:ln>
        </p:spPr>
      </p:pic>
      <p:sp>
        <p:nvSpPr>
          <p:cNvPr id="132" name="Google Shape;132;p25"/>
          <p:cNvSpPr txBox="1">
            <a:spLocks noGrp="1"/>
          </p:cNvSpPr>
          <p:nvPr>
            <p:ph type="title"/>
          </p:nvPr>
        </p:nvSpPr>
        <p:spPr>
          <a:xfrm>
            <a:off x="311700" y="46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a:latin typeface="Economica"/>
                <a:ea typeface="Economica"/>
                <a:cs typeface="Economica"/>
                <a:sym typeface="Economica"/>
              </a:rPr>
              <a:t>EDA: Visualization</a:t>
            </a:r>
            <a:endParaRPr sz="3220" b="1">
              <a:latin typeface="Economica"/>
              <a:ea typeface="Economica"/>
              <a:cs typeface="Economica"/>
              <a:sym typeface="Economica"/>
            </a:endParaRPr>
          </a:p>
        </p:txBody>
      </p:sp>
      <p:sp>
        <p:nvSpPr>
          <p:cNvPr id="133" name="Google Shape;133;p25"/>
          <p:cNvSpPr txBox="1"/>
          <p:nvPr/>
        </p:nvSpPr>
        <p:spPr>
          <a:xfrm>
            <a:off x="311700" y="925450"/>
            <a:ext cx="4457700" cy="3754844"/>
          </a:xfrm>
          <a:prstGeom prst="rect">
            <a:avLst/>
          </a:prstGeom>
          <a:noFill/>
          <a:ln>
            <a:noFill/>
          </a:ln>
        </p:spPr>
        <p:txBody>
          <a:bodyPr spcFirstLastPara="1" wrap="square" lIns="91425" tIns="91425" rIns="91425" bIns="91425" anchor="t" anchorCtr="0">
            <a:spAutoFit/>
          </a:bodyPr>
          <a:lstStyle/>
          <a:p>
            <a:pPr marL="457200" lvl="0" indent="-374650" algn="l" rtl="0">
              <a:lnSpc>
                <a:spcPct val="200000"/>
              </a:lnSpc>
              <a:spcBef>
                <a:spcPts val="0"/>
              </a:spcBef>
              <a:spcAft>
                <a:spcPts val="0"/>
              </a:spcAft>
              <a:buSzPct val="70000"/>
              <a:buFont typeface="Proxima Nova"/>
              <a:buChar char="●"/>
            </a:pPr>
            <a:r>
              <a:rPr lang="en" sz="1800" dirty="0">
                <a:latin typeface="Proxima Nova"/>
                <a:ea typeface="Proxima Nova"/>
                <a:cs typeface="Proxima Nova"/>
                <a:sym typeface="Proxima Nova"/>
              </a:rPr>
              <a:t>Accommodates </a:t>
            </a:r>
            <a:r>
              <a:rPr lang="en" sz="1800" i="1" dirty="0">
                <a:latin typeface="Proxima Nova"/>
                <a:ea typeface="Proxima Nova"/>
                <a:cs typeface="Proxima Nova"/>
                <a:sym typeface="Proxima Nova"/>
              </a:rPr>
              <a:t>highly correlated</a:t>
            </a:r>
            <a:r>
              <a:rPr lang="en" sz="1800" dirty="0">
                <a:latin typeface="Proxima Nova"/>
                <a:ea typeface="Proxima Nova"/>
                <a:cs typeface="Proxima Nova"/>
                <a:sym typeface="Proxima Nova"/>
              </a:rPr>
              <a:t> with Average Price</a:t>
            </a:r>
            <a:endParaRPr sz="1800" dirty="0">
              <a:latin typeface="Proxima Nova"/>
              <a:ea typeface="Proxima Nova"/>
              <a:cs typeface="Proxima Nova"/>
              <a:sym typeface="Proxima Nova"/>
            </a:endParaRPr>
          </a:p>
          <a:p>
            <a:pPr marL="457200" lvl="0" indent="-374650" algn="l" rtl="0">
              <a:lnSpc>
                <a:spcPct val="200000"/>
              </a:lnSpc>
              <a:spcBef>
                <a:spcPts val="0"/>
              </a:spcBef>
              <a:spcAft>
                <a:spcPts val="0"/>
              </a:spcAft>
              <a:buClr>
                <a:schemeClr val="dk1"/>
              </a:buClr>
              <a:buSzPct val="70000"/>
              <a:buFont typeface="Proxima Nova"/>
              <a:buChar char="●"/>
            </a:pPr>
            <a:r>
              <a:rPr lang="en" sz="1800" dirty="0">
                <a:solidFill>
                  <a:schemeClr val="dk1"/>
                </a:solidFill>
                <a:latin typeface="Proxima Nova"/>
                <a:ea typeface="Proxima Nova"/>
                <a:cs typeface="Proxima Nova"/>
                <a:sym typeface="Proxima Nova"/>
              </a:rPr>
              <a:t>Bedrooms </a:t>
            </a:r>
            <a:r>
              <a:rPr lang="en" sz="1800" i="1" dirty="0">
                <a:solidFill>
                  <a:schemeClr val="dk1"/>
                </a:solidFill>
                <a:latin typeface="Proxima Nova"/>
                <a:ea typeface="Proxima Nova"/>
                <a:cs typeface="Proxima Nova"/>
                <a:sym typeface="Proxima Nova"/>
              </a:rPr>
              <a:t>highly correlated</a:t>
            </a:r>
            <a:r>
              <a:rPr lang="en" sz="1800" dirty="0">
                <a:solidFill>
                  <a:schemeClr val="dk1"/>
                </a:solidFill>
                <a:latin typeface="Proxima Nova"/>
                <a:ea typeface="Proxima Nova"/>
                <a:cs typeface="Proxima Nova"/>
                <a:sym typeface="Proxima Nova"/>
              </a:rPr>
              <a:t> with Average Price</a:t>
            </a:r>
            <a:endParaRPr sz="1800" dirty="0">
              <a:solidFill>
                <a:schemeClr val="dk1"/>
              </a:solidFill>
              <a:latin typeface="Proxima Nova"/>
              <a:ea typeface="Proxima Nova"/>
              <a:cs typeface="Proxima Nova"/>
              <a:sym typeface="Proxima Nova"/>
            </a:endParaRPr>
          </a:p>
          <a:p>
            <a:pPr marL="457200" lvl="0" indent="0" algn="l" rtl="0">
              <a:lnSpc>
                <a:spcPct val="200000"/>
              </a:lnSpc>
              <a:spcBef>
                <a:spcPts val="0"/>
              </a:spcBef>
              <a:spcAft>
                <a:spcPts val="0"/>
              </a:spcAft>
              <a:buNone/>
            </a:pPr>
            <a:endParaRPr sz="2200" dirty="0">
              <a:latin typeface="Proxima Nova"/>
              <a:ea typeface="Proxima Nova"/>
              <a:cs typeface="Proxima Nova"/>
              <a:sym typeface="Proxima Nova"/>
            </a:endParaRPr>
          </a:p>
          <a:p>
            <a:pPr marL="0" lvl="0" indent="0" algn="l" rtl="0">
              <a:lnSpc>
                <a:spcPct val="200000"/>
              </a:lnSpc>
              <a:spcBef>
                <a:spcPts val="0"/>
              </a:spcBef>
              <a:spcAft>
                <a:spcPts val="0"/>
              </a:spcAft>
              <a:buNone/>
            </a:pPr>
            <a:endParaRPr sz="2200" dirty="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6"/>
          <p:cNvPicPr preferRelativeResize="0"/>
          <p:nvPr/>
        </p:nvPicPr>
        <p:blipFill>
          <a:blip r:embed="rId3">
            <a:alphaModFix/>
          </a:blip>
          <a:stretch>
            <a:fillRect/>
          </a:stretch>
        </p:blipFill>
        <p:spPr>
          <a:xfrm>
            <a:off x="3880500" y="222575"/>
            <a:ext cx="4808601" cy="4769650"/>
          </a:xfrm>
          <a:prstGeom prst="rect">
            <a:avLst/>
          </a:prstGeom>
          <a:noFill/>
          <a:ln>
            <a:noFill/>
          </a:ln>
        </p:spPr>
      </p:pic>
      <p:sp>
        <p:nvSpPr>
          <p:cNvPr id="139" name="Google Shape;139;p26"/>
          <p:cNvSpPr txBox="1">
            <a:spLocks noGrp="1"/>
          </p:cNvSpPr>
          <p:nvPr>
            <p:ph type="title"/>
          </p:nvPr>
        </p:nvSpPr>
        <p:spPr>
          <a:xfrm>
            <a:off x="311700" y="46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a:latin typeface="Economica"/>
                <a:ea typeface="Economica"/>
                <a:cs typeface="Economica"/>
                <a:sym typeface="Economica"/>
              </a:rPr>
              <a:t>EDA: Visualization</a:t>
            </a:r>
            <a:endParaRPr sz="3220" b="1">
              <a:latin typeface="Economica"/>
              <a:ea typeface="Economica"/>
              <a:cs typeface="Economica"/>
              <a:sym typeface="Economica"/>
            </a:endParaRPr>
          </a:p>
        </p:txBody>
      </p:sp>
      <p:sp>
        <p:nvSpPr>
          <p:cNvPr id="140" name="Google Shape;140;p26"/>
          <p:cNvSpPr txBox="1"/>
          <p:nvPr/>
        </p:nvSpPr>
        <p:spPr>
          <a:xfrm>
            <a:off x="311422" y="925450"/>
            <a:ext cx="4011600" cy="738633"/>
          </a:xfrm>
          <a:prstGeom prst="rect">
            <a:avLst/>
          </a:prstGeom>
          <a:noFill/>
          <a:ln>
            <a:noFill/>
          </a:ln>
        </p:spPr>
        <p:txBody>
          <a:bodyPr spcFirstLastPara="1" wrap="square" lIns="91425" tIns="91425" rIns="91425" bIns="91425" anchor="t" anchorCtr="0">
            <a:spAutoFit/>
          </a:bodyPr>
          <a:lstStyle/>
          <a:p>
            <a:pPr marL="457200" lvl="0" indent="-368300" algn="l" rtl="0">
              <a:lnSpc>
                <a:spcPct val="200000"/>
              </a:lnSpc>
              <a:spcBef>
                <a:spcPts val="0"/>
              </a:spcBef>
              <a:spcAft>
                <a:spcPts val="0"/>
              </a:spcAft>
              <a:buSzPct val="70000"/>
              <a:buFont typeface="Proxima Nova"/>
              <a:buChar char="●"/>
            </a:pPr>
            <a:r>
              <a:rPr lang="en" sz="1800" dirty="0">
                <a:latin typeface="Proxima Nova"/>
                <a:ea typeface="Proxima Nova"/>
                <a:cs typeface="Proxima Nova"/>
                <a:sym typeface="Proxima Nova"/>
              </a:rPr>
              <a:t>Low correlation </a:t>
            </a:r>
            <a:endParaRPr sz="1800" dirty="0">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46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a:latin typeface="Economica"/>
                <a:ea typeface="Economica"/>
                <a:cs typeface="Economica"/>
                <a:sym typeface="Economica"/>
              </a:rPr>
              <a:t>EDA: Correlation Analysis </a:t>
            </a:r>
            <a:endParaRPr sz="3220" b="1">
              <a:latin typeface="Economica"/>
              <a:ea typeface="Economica"/>
              <a:cs typeface="Economica"/>
              <a:sym typeface="Economica"/>
            </a:endParaRPr>
          </a:p>
        </p:txBody>
      </p:sp>
      <p:sp>
        <p:nvSpPr>
          <p:cNvPr id="146" name="Google Shape;146;p27"/>
          <p:cNvSpPr txBox="1"/>
          <p:nvPr/>
        </p:nvSpPr>
        <p:spPr>
          <a:xfrm>
            <a:off x="410000" y="812525"/>
            <a:ext cx="5091300" cy="1877407"/>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ct val="70000"/>
              <a:buFont typeface="Proxima Nova"/>
              <a:buChar char="●"/>
            </a:pPr>
            <a:r>
              <a:rPr lang="en" sz="1800" dirty="0">
                <a:latin typeface="Proxima Nova"/>
                <a:ea typeface="Proxima Nova"/>
                <a:cs typeface="Proxima Nova"/>
                <a:sym typeface="Proxima Nova"/>
              </a:rPr>
              <a:t>Correlation between predictor variables</a:t>
            </a:r>
            <a:endParaRPr sz="1800" dirty="0">
              <a:latin typeface="Proxima Nova"/>
              <a:ea typeface="Proxima Nova"/>
              <a:cs typeface="Proxima Nova"/>
              <a:sym typeface="Proxima Nova"/>
            </a:endParaRPr>
          </a:p>
          <a:p>
            <a:pPr marL="0" lvl="0" indent="0" algn="l" rtl="0">
              <a:spcBef>
                <a:spcPts val="0"/>
              </a:spcBef>
              <a:spcAft>
                <a:spcPts val="0"/>
              </a:spcAft>
              <a:buSzPct val="70000"/>
              <a:buNone/>
            </a:pPr>
            <a:endParaRPr sz="1800" dirty="0">
              <a:latin typeface="Proxima Nova"/>
              <a:ea typeface="Proxima Nova"/>
              <a:cs typeface="Proxima Nova"/>
              <a:sym typeface="Proxima Nova"/>
            </a:endParaRPr>
          </a:p>
          <a:p>
            <a:pPr marL="457200" lvl="0" indent="-355600" algn="l" rtl="0">
              <a:spcBef>
                <a:spcPts val="0"/>
              </a:spcBef>
              <a:spcAft>
                <a:spcPts val="0"/>
              </a:spcAft>
              <a:buSzPct val="70000"/>
              <a:buFont typeface="Proxima Nova"/>
              <a:buChar char="●"/>
            </a:pPr>
            <a:r>
              <a:rPr lang="en" sz="1800" dirty="0">
                <a:latin typeface="Proxima Nova"/>
                <a:ea typeface="Proxima Nova"/>
                <a:cs typeface="Proxima Nova"/>
                <a:sym typeface="Proxima Nova"/>
              </a:rPr>
              <a:t>Threshold:  &lt; </a:t>
            </a:r>
            <a:r>
              <a:rPr lang="en" sz="1800" dirty="0">
                <a:solidFill>
                  <a:schemeClr val="accent4">
                    <a:lumMod val="75000"/>
                  </a:schemeClr>
                </a:solidFill>
                <a:latin typeface="Proxima Nova"/>
                <a:ea typeface="Proxima Nova"/>
                <a:cs typeface="Proxima Nova"/>
                <a:sym typeface="Proxima Nova"/>
              </a:rPr>
              <a:t>abs[8.05e-05]</a:t>
            </a:r>
            <a:endParaRPr sz="1800" dirty="0">
              <a:solidFill>
                <a:schemeClr val="accent4">
                  <a:lumMod val="75000"/>
                </a:schemeClr>
              </a:solidFill>
              <a:latin typeface="Proxima Nova"/>
              <a:ea typeface="Proxima Nova"/>
              <a:cs typeface="Proxima Nova"/>
              <a:sym typeface="Proxima Nova"/>
            </a:endParaRPr>
          </a:p>
          <a:p>
            <a:pPr marL="0" lvl="0" indent="0" algn="l" rtl="0">
              <a:spcBef>
                <a:spcPts val="0"/>
              </a:spcBef>
              <a:spcAft>
                <a:spcPts val="0"/>
              </a:spcAft>
              <a:buSzPct val="70000"/>
              <a:buNone/>
            </a:pPr>
            <a:endParaRPr sz="1800" dirty="0">
              <a:latin typeface="Proxima Nova"/>
              <a:ea typeface="Proxima Nova"/>
              <a:cs typeface="Proxima Nova"/>
              <a:sym typeface="Proxima Nova"/>
            </a:endParaRPr>
          </a:p>
          <a:p>
            <a:pPr marL="457200" lvl="0" indent="-355600" algn="l" rtl="0">
              <a:spcBef>
                <a:spcPts val="0"/>
              </a:spcBef>
              <a:spcAft>
                <a:spcPts val="0"/>
              </a:spcAft>
              <a:buSzPct val="70000"/>
              <a:buFont typeface="Proxima Nova"/>
              <a:buChar char="●"/>
            </a:pPr>
            <a:r>
              <a:rPr lang="en" sz="1800" dirty="0">
                <a:latin typeface="Proxima Nova"/>
                <a:ea typeface="Proxima Nova"/>
                <a:cs typeface="Proxima Nova"/>
                <a:sym typeface="Proxima Nova"/>
              </a:rPr>
              <a:t>Features Selected: </a:t>
            </a:r>
            <a:r>
              <a:rPr lang="en" sz="1800" dirty="0">
                <a:solidFill>
                  <a:schemeClr val="accent4">
                    <a:lumMod val="75000"/>
                  </a:schemeClr>
                </a:solidFill>
                <a:latin typeface="Proxima Nova"/>
                <a:ea typeface="Proxima Nova"/>
                <a:cs typeface="Proxima Nova"/>
                <a:sym typeface="Proxima Nova"/>
              </a:rPr>
              <a:t>120</a:t>
            </a:r>
            <a:endParaRPr sz="1800" dirty="0">
              <a:solidFill>
                <a:schemeClr val="accent4">
                  <a:lumMod val="75000"/>
                </a:schemeClr>
              </a:solidFill>
              <a:latin typeface="Proxima Nova"/>
              <a:ea typeface="Proxima Nova"/>
              <a:cs typeface="Proxima Nova"/>
              <a:sym typeface="Proxima Nova"/>
            </a:endParaRPr>
          </a:p>
          <a:p>
            <a:pPr marL="0" lvl="0" indent="0" algn="l" rtl="0">
              <a:spcBef>
                <a:spcPts val="0"/>
              </a:spcBef>
              <a:spcAft>
                <a:spcPts val="0"/>
              </a:spcAft>
              <a:buNone/>
            </a:pPr>
            <a:endParaRPr sz="2000" dirty="0">
              <a:latin typeface="Proxima Nova"/>
              <a:ea typeface="Proxima Nova"/>
              <a:cs typeface="Proxima Nova"/>
              <a:sym typeface="Proxima Nova"/>
            </a:endParaRPr>
          </a:p>
        </p:txBody>
      </p:sp>
      <p:pic>
        <p:nvPicPr>
          <p:cNvPr id="147" name="Google Shape;147;p27"/>
          <p:cNvPicPr preferRelativeResize="0"/>
          <p:nvPr/>
        </p:nvPicPr>
        <p:blipFill>
          <a:blip r:embed="rId3">
            <a:alphaModFix/>
          </a:blip>
          <a:stretch>
            <a:fillRect/>
          </a:stretch>
        </p:blipFill>
        <p:spPr>
          <a:xfrm>
            <a:off x="5501300" y="1626763"/>
            <a:ext cx="3337899" cy="3276466"/>
          </a:xfrm>
          <a:prstGeom prst="rect">
            <a:avLst/>
          </a:prstGeom>
          <a:noFill/>
          <a:ln>
            <a:noFill/>
          </a:ln>
        </p:spPr>
      </p:pic>
      <p:sp>
        <p:nvSpPr>
          <p:cNvPr id="148" name="Google Shape;148;p27"/>
          <p:cNvSpPr txBox="1"/>
          <p:nvPr/>
        </p:nvSpPr>
        <p:spPr>
          <a:xfrm>
            <a:off x="5501350" y="1279850"/>
            <a:ext cx="33378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Georgia"/>
                <a:ea typeface="Georgia"/>
                <a:cs typeface="Georgia"/>
                <a:sym typeface="Georgia"/>
              </a:rPr>
              <a:t>Preview of Results</a:t>
            </a:r>
            <a:endParaRPr sz="13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11700" y="46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dirty="0">
                <a:latin typeface="Economica"/>
                <a:ea typeface="Economica"/>
                <a:cs typeface="Economica"/>
                <a:sym typeface="Economica"/>
              </a:rPr>
              <a:t>EDA: Correlation Analysis </a:t>
            </a:r>
            <a:endParaRPr sz="3220" b="1" dirty="0">
              <a:latin typeface="Economica"/>
              <a:ea typeface="Economica"/>
              <a:cs typeface="Economica"/>
              <a:sym typeface="Economica"/>
            </a:endParaRPr>
          </a:p>
        </p:txBody>
      </p:sp>
      <p:sp>
        <p:nvSpPr>
          <p:cNvPr id="154" name="Google Shape;154;p28"/>
          <p:cNvSpPr txBox="1"/>
          <p:nvPr/>
        </p:nvSpPr>
        <p:spPr>
          <a:xfrm>
            <a:off x="410000" y="812525"/>
            <a:ext cx="5091300" cy="2462182"/>
          </a:xfrm>
          <a:prstGeom prst="rect">
            <a:avLst/>
          </a:prstGeom>
          <a:noFill/>
          <a:ln>
            <a:noFill/>
          </a:ln>
        </p:spPr>
        <p:txBody>
          <a:bodyPr spcFirstLastPara="1" wrap="square" lIns="91425" tIns="91425" rIns="91425" bIns="91425" anchor="t" anchorCtr="0">
            <a:spAutoFit/>
          </a:bodyPr>
          <a:lstStyle/>
          <a:p>
            <a:pPr marL="387350" lvl="0" indent="-285750" algn="l" rtl="0">
              <a:spcBef>
                <a:spcPts val="0"/>
              </a:spcBef>
              <a:spcAft>
                <a:spcPts val="0"/>
              </a:spcAft>
              <a:buSzPct val="150000"/>
              <a:buFont typeface="Arial" panose="020B0604020202020204" pitchFamily="34" charset="0"/>
              <a:buChar char="•"/>
            </a:pPr>
            <a:r>
              <a:rPr lang="en" sz="1800" dirty="0">
                <a:latin typeface="Proxima Nova"/>
                <a:ea typeface="Proxima Nova"/>
                <a:cs typeface="Proxima Nova"/>
                <a:sym typeface="Proxima Nova"/>
              </a:rPr>
              <a:t>Correlation between predictor and target (price)</a:t>
            </a:r>
            <a:endParaRPr sz="1800" dirty="0">
              <a:latin typeface="Proxima Nova"/>
              <a:ea typeface="Proxima Nova"/>
              <a:cs typeface="Proxima Nova"/>
              <a:sym typeface="Proxima Nova"/>
            </a:endParaRPr>
          </a:p>
          <a:p>
            <a:pPr marL="285750" lvl="0" indent="-285750" algn="l" rtl="0">
              <a:spcBef>
                <a:spcPts val="0"/>
              </a:spcBef>
              <a:spcAft>
                <a:spcPts val="0"/>
              </a:spcAft>
              <a:buSzPct val="150000"/>
              <a:buFont typeface="Arial" panose="020B0604020202020204" pitchFamily="34" charset="0"/>
              <a:buChar char="•"/>
            </a:pPr>
            <a:endParaRPr sz="1800" dirty="0">
              <a:latin typeface="Proxima Nova"/>
              <a:ea typeface="Proxima Nova"/>
              <a:cs typeface="Proxima Nova"/>
              <a:sym typeface="Proxima Nova"/>
            </a:endParaRPr>
          </a:p>
          <a:p>
            <a:pPr marL="387350" lvl="0" indent="-285750" algn="l" rtl="0">
              <a:spcBef>
                <a:spcPts val="0"/>
              </a:spcBef>
              <a:spcAft>
                <a:spcPts val="0"/>
              </a:spcAft>
              <a:buSzPct val="150000"/>
              <a:buFont typeface="Arial" panose="020B0604020202020204" pitchFamily="34" charset="0"/>
              <a:buChar char="•"/>
            </a:pPr>
            <a:r>
              <a:rPr lang="en" sz="1800" dirty="0">
                <a:latin typeface="Proxima Nova"/>
                <a:ea typeface="Proxima Nova"/>
                <a:cs typeface="Proxima Nova"/>
                <a:sym typeface="Proxima Nova"/>
              </a:rPr>
              <a:t>Threshold:  &gt; </a:t>
            </a:r>
            <a:r>
              <a:rPr lang="en" sz="1800" dirty="0">
                <a:solidFill>
                  <a:schemeClr val="accent4">
                    <a:lumMod val="75000"/>
                  </a:schemeClr>
                </a:solidFill>
                <a:latin typeface="Proxima Nova"/>
                <a:ea typeface="Proxima Nova"/>
                <a:cs typeface="Proxima Nova"/>
                <a:sym typeface="Proxima Nova"/>
              </a:rPr>
              <a:t>abs[2.03e-2]</a:t>
            </a:r>
            <a:endParaRPr sz="1800" dirty="0">
              <a:solidFill>
                <a:schemeClr val="accent4">
                  <a:lumMod val="75000"/>
                </a:schemeClr>
              </a:solidFill>
              <a:latin typeface="Proxima Nova"/>
              <a:ea typeface="Proxima Nova"/>
              <a:cs typeface="Proxima Nova"/>
              <a:sym typeface="Proxima Nova"/>
            </a:endParaRPr>
          </a:p>
          <a:p>
            <a:pPr marL="285750" lvl="0" indent="-285750" algn="l" rtl="0">
              <a:spcBef>
                <a:spcPts val="0"/>
              </a:spcBef>
              <a:spcAft>
                <a:spcPts val="0"/>
              </a:spcAft>
              <a:buSzPct val="150000"/>
              <a:buFont typeface="Arial" panose="020B0604020202020204" pitchFamily="34" charset="0"/>
              <a:buChar char="•"/>
            </a:pPr>
            <a:endParaRPr sz="1800" dirty="0">
              <a:latin typeface="Proxima Nova"/>
              <a:ea typeface="Proxima Nova"/>
              <a:cs typeface="Proxima Nova"/>
              <a:sym typeface="Proxima Nova"/>
            </a:endParaRPr>
          </a:p>
          <a:p>
            <a:pPr marL="387350" lvl="0" indent="-285750" algn="l" rtl="0">
              <a:spcBef>
                <a:spcPts val="0"/>
              </a:spcBef>
              <a:spcAft>
                <a:spcPts val="0"/>
              </a:spcAft>
              <a:buSzPct val="150000"/>
              <a:buFont typeface="Arial" panose="020B0604020202020204" pitchFamily="34" charset="0"/>
              <a:buChar char="•"/>
            </a:pPr>
            <a:r>
              <a:rPr lang="en" sz="1800" dirty="0">
                <a:latin typeface="Proxima Nova"/>
                <a:ea typeface="Proxima Nova"/>
                <a:cs typeface="Proxima Nova"/>
                <a:sym typeface="Proxima Nova"/>
              </a:rPr>
              <a:t>Features Selected: </a:t>
            </a:r>
            <a:r>
              <a:rPr lang="en" sz="1800" dirty="0">
                <a:solidFill>
                  <a:schemeClr val="accent4">
                    <a:lumMod val="75000"/>
                  </a:schemeClr>
                </a:solidFill>
                <a:latin typeface="Proxima Nova"/>
                <a:ea typeface="Proxima Nova"/>
                <a:cs typeface="Proxima Nova"/>
                <a:sym typeface="Proxima Nova"/>
              </a:rPr>
              <a:t>50</a:t>
            </a:r>
            <a:endParaRPr sz="1800" dirty="0">
              <a:solidFill>
                <a:schemeClr val="accent4">
                  <a:lumMod val="75000"/>
                </a:schemeClr>
              </a:solidFill>
              <a:latin typeface="Proxima Nova"/>
              <a:ea typeface="Proxima Nova"/>
              <a:cs typeface="Proxima Nova"/>
              <a:sym typeface="Proxima Nova"/>
            </a:endParaRPr>
          </a:p>
          <a:p>
            <a:pPr marL="457200" lvl="0" indent="0" algn="l" rtl="0">
              <a:spcBef>
                <a:spcPts val="0"/>
              </a:spcBef>
              <a:spcAft>
                <a:spcPts val="0"/>
              </a:spcAft>
              <a:buSzPct val="150000"/>
              <a:buNone/>
            </a:pPr>
            <a:endParaRPr sz="2000" dirty="0">
              <a:latin typeface="Proxima Nova"/>
              <a:ea typeface="Proxima Nova"/>
              <a:cs typeface="Proxima Nova"/>
              <a:sym typeface="Proxima Nova"/>
            </a:endParaRPr>
          </a:p>
          <a:p>
            <a:pPr marL="0" lvl="0" indent="0" algn="l" rtl="0">
              <a:spcBef>
                <a:spcPts val="0"/>
              </a:spcBef>
              <a:spcAft>
                <a:spcPts val="0"/>
              </a:spcAft>
              <a:buNone/>
            </a:pPr>
            <a:endParaRPr sz="2000" dirty="0">
              <a:latin typeface="Proxima Nova"/>
              <a:ea typeface="Proxima Nova"/>
              <a:cs typeface="Proxima Nova"/>
              <a:sym typeface="Proxima Nova"/>
            </a:endParaRPr>
          </a:p>
        </p:txBody>
      </p:sp>
      <p:sp>
        <p:nvSpPr>
          <p:cNvPr id="155" name="Google Shape;155;p28"/>
          <p:cNvSpPr txBox="1"/>
          <p:nvPr/>
        </p:nvSpPr>
        <p:spPr>
          <a:xfrm>
            <a:off x="5501350" y="1279850"/>
            <a:ext cx="33378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Georgia"/>
                <a:ea typeface="Georgia"/>
                <a:cs typeface="Georgia"/>
                <a:sym typeface="Georgia"/>
              </a:rPr>
              <a:t>Preview of Results</a:t>
            </a:r>
            <a:endParaRPr sz="1300">
              <a:latin typeface="Georgia"/>
              <a:ea typeface="Georgia"/>
              <a:cs typeface="Georgia"/>
              <a:sym typeface="Georgia"/>
            </a:endParaRPr>
          </a:p>
        </p:txBody>
      </p:sp>
      <p:pic>
        <p:nvPicPr>
          <p:cNvPr id="156" name="Google Shape;156;p28"/>
          <p:cNvPicPr preferRelativeResize="0"/>
          <p:nvPr/>
        </p:nvPicPr>
        <p:blipFill>
          <a:blip r:embed="rId3">
            <a:alphaModFix/>
          </a:blip>
          <a:stretch>
            <a:fillRect/>
          </a:stretch>
        </p:blipFill>
        <p:spPr>
          <a:xfrm>
            <a:off x="5507928" y="1644872"/>
            <a:ext cx="3337900" cy="31083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311700" y="61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a:latin typeface="Economica"/>
                <a:ea typeface="Economica"/>
                <a:cs typeface="Economica"/>
                <a:sym typeface="Economica"/>
              </a:rPr>
              <a:t>Modeling Approach</a:t>
            </a:r>
            <a:endParaRPr sz="3220" b="1">
              <a:latin typeface="Economica"/>
              <a:ea typeface="Economica"/>
              <a:cs typeface="Economica"/>
              <a:sym typeface="Economica"/>
            </a:endParaRPr>
          </a:p>
        </p:txBody>
      </p:sp>
      <p:sp>
        <p:nvSpPr>
          <p:cNvPr id="162" name="Google Shape;162;p29"/>
          <p:cNvSpPr txBox="1"/>
          <p:nvPr/>
        </p:nvSpPr>
        <p:spPr>
          <a:xfrm>
            <a:off x="311700" y="710175"/>
            <a:ext cx="8520600" cy="4109700"/>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Clr>
                <a:schemeClr val="dk1"/>
              </a:buClr>
              <a:buSzPts val="1700"/>
              <a:buFont typeface="Proxima Nova"/>
              <a:buAutoNum type="arabicPeriod"/>
            </a:pPr>
            <a:r>
              <a:rPr lang="en" sz="1700">
                <a:solidFill>
                  <a:schemeClr val="dk1"/>
                </a:solidFill>
                <a:latin typeface="Proxima Nova"/>
                <a:ea typeface="Proxima Nova"/>
                <a:cs typeface="Proxima Nova"/>
                <a:sym typeface="Proxima Nova"/>
              </a:rPr>
              <a:t>Data Scaling</a:t>
            </a:r>
            <a:endParaRPr sz="1700">
              <a:solidFill>
                <a:schemeClr val="dk1"/>
              </a:solidFill>
              <a:latin typeface="Proxima Nova"/>
              <a:ea typeface="Proxima Nova"/>
              <a:cs typeface="Proxima Nova"/>
              <a:sym typeface="Proxima Nova"/>
            </a:endParaRPr>
          </a:p>
          <a:p>
            <a:pPr marL="457200" lvl="0" indent="-336550" algn="l" rtl="0">
              <a:lnSpc>
                <a:spcPct val="150000"/>
              </a:lnSpc>
              <a:spcBef>
                <a:spcPts val="0"/>
              </a:spcBef>
              <a:spcAft>
                <a:spcPts val="0"/>
              </a:spcAft>
              <a:buClr>
                <a:schemeClr val="dk1"/>
              </a:buClr>
              <a:buSzPts val="1700"/>
              <a:buFont typeface="Proxima Nova"/>
              <a:buAutoNum type="arabicPeriod"/>
            </a:pPr>
            <a:r>
              <a:rPr lang="en" sz="1700">
                <a:solidFill>
                  <a:schemeClr val="dk1"/>
                </a:solidFill>
                <a:latin typeface="Proxima Nova"/>
                <a:ea typeface="Proxima Nova"/>
                <a:cs typeface="Proxima Nova"/>
                <a:sym typeface="Proxima Nova"/>
              </a:rPr>
              <a:t>Data Partitioning</a:t>
            </a:r>
            <a:endParaRPr sz="1700">
              <a:solidFill>
                <a:schemeClr val="dk1"/>
              </a:solidFill>
              <a:latin typeface="Proxima Nova"/>
              <a:ea typeface="Proxima Nova"/>
              <a:cs typeface="Proxima Nova"/>
              <a:sym typeface="Proxima Nova"/>
            </a:endParaRPr>
          </a:p>
          <a:p>
            <a:pPr marL="914400" lvl="1" indent="-323850" algn="l" rtl="0">
              <a:lnSpc>
                <a:spcPct val="150000"/>
              </a:lnSpc>
              <a:spcBef>
                <a:spcPts val="0"/>
              </a:spcBef>
              <a:spcAft>
                <a:spcPts val="0"/>
              </a:spcAft>
              <a:buClr>
                <a:schemeClr val="dk1"/>
              </a:buClr>
              <a:buSzPts val="1500"/>
              <a:buFont typeface="Proxima Nova"/>
              <a:buAutoNum type="alphaLcPeriod"/>
            </a:pPr>
            <a:r>
              <a:rPr lang="en" sz="1500">
                <a:solidFill>
                  <a:schemeClr val="dk1"/>
                </a:solidFill>
                <a:latin typeface="Proxima Nova"/>
                <a:ea typeface="Proxima Nova"/>
                <a:cs typeface="Proxima Nova"/>
                <a:sym typeface="Proxima Nova"/>
              </a:rPr>
              <a:t>Train</a:t>
            </a:r>
            <a:endParaRPr sz="1500">
              <a:solidFill>
                <a:schemeClr val="dk1"/>
              </a:solidFill>
              <a:latin typeface="Proxima Nova"/>
              <a:ea typeface="Proxima Nova"/>
              <a:cs typeface="Proxima Nova"/>
              <a:sym typeface="Proxima Nova"/>
            </a:endParaRPr>
          </a:p>
          <a:p>
            <a:pPr marL="914400" lvl="1" indent="-323850" algn="l" rtl="0">
              <a:lnSpc>
                <a:spcPct val="150000"/>
              </a:lnSpc>
              <a:spcBef>
                <a:spcPts val="0"/>
              </a:spcBef>
              <a:spcAft>
                <a:spcPts val="0"/>
              </a:spcAft>
              <a:buClr>
                <a:schemeClr val="dk1"/>
              </a:buClr>
              <a:buSzPts val="1500"/>
              <a:buFont typeface="Proxima Nova"/>
              <a:buAutoNum type="alphaLcPeriod"/>
            </a:pPr>
            <a:r>
              <a:rPr lang="en" sz="1500">
                <a:solidFill>
                  <a:schemeClr val="dk1"/>
                </a:solidFill>
                <a:latin typeface="Proxima Nova"/>
                <a:ea typeface="Proxima Nova"/>
                <a:cs typeface="Proxima Nova"/>
                <a:sym typeface="Proxima Nova"/>
              </a:rPr>
              <a:t>Test</a:t>
            </a:r>
            <a:endParaRPr sz="1500">
              <a:solidFill>
                <a:schemeClr val="dk1"/>
              </a:solidFill>
              <a:latin typeface="Proxima Nova"/>
              <a:ea typeface="Proxima Nova"/>
              <a:cs typeface="Proxima Nova"/>
              <a:sym typeface="Proxima Nova"/>
            </a:endParaRPr>
          </a:p>
          <a:p>
            <a:pPr marL="457200" lvl="0" indent="-336550" algn="l" rtl="0">
              <a:lnSpc>
                <a:spcPct val="150000"/>
              </a:lnSpc>
              <a:spcBef>
                <a:spcPts val="0"/>
              </a:spcBef>
              <a:spcAft>
                <a:spcPts val="0"/>
              </a:spcAft>
              <a:buClr>
                <a:schemeClr val="dk1"/>
              </a:buClr>
              <a:buSzPts val="1700"/>
              <a:buFont typeface="Proxima Nova"/>
              <a:buAutoNum type="arabicPeriod"/>
            </a:pPr>
            <a:r>
              <a:rPr lang="en" sz="1700">
                <a:solidFill>
                  <a:schemeClr val="dk1"/>
                </a:solidFill>
                <a:latin typeface="Proxima Nova"/>
                <a:ea typeface="Proxima Nova"/>
                <a:cs typeface="Proxima Nova"/>
                <a:sym typeface="Proxima Nova"/>
              </a:rPr>
              <a:t>Recipe Creation</a:t>
            </a:r>
            <a:endParaRPr sz="1700">
              <a:solidFill>
                <a:schemeClr val="dk1"/>
              </a:solidFill>
              <a:latin typeface="Proxima Nova"/>
              <a:ea typeface="Proxima Nova"/>
              <a:cs typeface="Proxima Nova"/>
              <a:sym typeface="Proxima Nova"/>
            </a:endParaRPr>
          </a:p>
          <a:p>
            <a:pPr marL="457200" lvl="0" indent="-336550" algn="l" rtl="0">
              <a:lnSpc>
                <a:spcPct val="150000"/>
              </a:lnSpc>
              <a:spcBef>
                <a:spcPts val="0"/>
              </a:spcBef>
              <a:spcAft>
                <a:spcPts val="0"/>
              </a:spcAft>
              <a:buClr>
                <a:schemeClr val="dk1"/>
              </a:buClr>
              <a:buSzPts val="1700"/>
              <a:buFont typeface="Proxima Nova"/>
              <a:buAutoNum type="arabicPeriod"/>
            </a:pPr>
            <a:r>
              <a:rPr lang="en" sz="1700">
                <a:solidFill>
                  <a:schemeClr val="dk1"/>
                </a:solidFill>
                <a:latin typeface="Proxima Nova"/>
                <a:ea typeface="Proxima Nova"/>
                <a:cs typeface="Proxima Nova"/>
                <a:sym typeface="Proxima Nova"/>
              </a:rPr>
              <a:t>Data Modeling</a:t>
            </a:r>
            <a:endParaRPr sz="1700">
              <a:solidFill>
                <a:schemeClr val="dk1"/>
              </a:solidFill>
              <a:latin typeface="Proxima Nova"/>
              <a:ea typeface="Proxima Nova"/>
              <a:cs typeface="Proxima Nova"/>
              <a:sym typeface="Proxima Nova"/>
            </a:endParaRPr>
          </a:p>
          <a:p>
            <a:pPr marL="914400" lvl="1" indent="-323850" algn="l" rtl="0">
              <a:lnSpc>
                <a:spcPct val="150000"/>
              </a:lnSpc>
              <a:spcBef>
                <a:spcPts val="0"/>
              </a:spcBef>
              <a:spcAft>
                <a:spcPts val="0"/>
              </a:spcAft>
              <a:buClr>
                <a:schemeClr val="dk1"/>
              </a:buClr>
              <a:buSzPts val="1500"/>
              <a:buFont typeface="Proxima Nova"/>
              <a:buAutoNum type="alphaLcPeriod"/>
            </a:pPr>
            <a:r>
              <a:rPr lang="en" sz="1500">
                <a:solidFill>
                  <a:schemeClr val="dk1"/>
                </a:solidFill>
                <a:latin typeface="Proxima Nova"/>
                <a:ea typeface="Proxima Nova"/>
                <a:cs typeface="Proxima Nova"/>
                <a:sym typeface="Proxima Nova"/>
              </a:rPr>
              <a:t>Linear Reg</a:t>
            </a:r>
            <a:endParaRPr sz="1500">
              <a:solidFill>
                <a:schemeClr val="dk1"/>
              </a:solidFill>
              <a:latin typeface="Proxima Nova"/>
              <a:ea typeface="Proxima Nova"/>
              <a:cs typeface="Proxima Nova"/>
              <a:sym typeface="Proxima Nova"/>
            </a:endParaRPr>
          </a:p>
          <a:p>
            <a:pPr marL="914400" lvl="1" indent="-323850" algn="l" rtl="0">
              <a:lnSpc>
                <a:spcPct val="150000"/>
              </a:lnSpc>
              <a:spcBef>
                <a:spcPts val="0"/>
              </a:spcBef>
              <a:spcAft>
                <a:spcPts val="0"/>
              </a:spcAft>
              <a:buClr>
                <a:schemeClr val="dk1"/>
              </a:buClr>
              <a:buSzPts val="1500"/>
              <a:buFont typeface="Proxima Nova"/>
              <a:buAutoNum type="alphaLcPeriod"/>
            </a:pPr>
            <a:r>
              <a:rPr lang="en" sz="1500">
                <a:solidFill>
                  <a:schemeClr val="dk1"/>
                </a:solidFill>
                <a:latin typeface="Proxima Nova"/>
                <a:ea typeface="Proxima Nova"/>
                <a:cs typeface="Proxima Nova"/>
                <a:sym typeface="Proxima Nova"/>
              </a:rPr>
              <a:t>KNN</a:t>
            </a:r>
            <a:endParaRPr sz="1500">
              <a:solidFill>
                <a:schemeClr val="dk1"/>
              </a:solidFill>
              <a:latin typeface="Proxima Nova"/>
              <a:ea typeface="Proxima Nova"/>
              <a:cs typeface="Proxima Nova"/>
              <a:sym typeface="Proxima Nova"/>
            </a:endParaRPr>
          </a:p>
          <a:p>
            <a:pPr marL="914400" lvl="1" indent="-323850" algn="l" rtl="0">
              <a:lnSpc>
                <a:spcPct val="150000"/>
              </a:lnSpc>
              <a:spcBef>
                <a:spcPts val="0"/>
              </a:spcBef>
              <a:spcAft>
                <a:spcPts val="0"/>
              </a:spcAft>
              <a:buClr>
                <a:schemeClr val="dk1"/>
              </a:buClr>
              <a:buSzPts val="1500"/>
              <a:buFont typeface="Proxima Nova"/>
              <a:buAutoNum type="alphaLcPeriod"/>
            </a:pPr>
            <a:r>
              <a:rPr lang="en" sz="1500">
                <a:solidFill>
                  <a:schemeClr val="dk1"/>
                </a:solidFill>
                <a:latin typeface="Proxima Nova"/>
                <a:ea typeface="Proxima Nova"/>
                <a:cs typeface="Proxima Nova"/>
                <a:sym typeface="Proxima Nova"/>
              </a:rPr>
              <a:t>Random Forests</a:t>
            </a:r>
            <a:endParaRPr sz="1500">
              <a:solidFill>
                <a:schemeClr val="dk1"/>
              </a:solidFill>
              <a:latin typeface="Proxima Nova"/>
              <a:ea typeface="Proxima Nova"/>
              <a:cs typeface="Proxima Nova"/>
              <a:sym typeface="Proxima Nova"/>
            </a:endParaRPr>
          </a:p>
          <a:p>
            <a:pPr marL="457200" lvl="0" indent="-336550" algn="l" rtl="0">
              <a:lnSpc>
                <a:spcPct val="150000"/>
              </a:lnSpc>
              <a:spcBef>
                <a:spcPts val="0"/>
              </a:spcBef>
              <a:spcAft>
                <a:spcPts val="0"/>
              </a:spcAft>
              <a:buClr>
                <a:schemeClr val="dk1"/>
              </a:buClr>
              <a:buSzPts val="1700"/>
              <a:buFont typeface="Proxima Nova"/>
              <a:buAutoNum type="arabicPeriod"/>
            </a:pPr>
            <a:r>
              <a:rPr lang="en" sz="1700">
                <a:solidFill>
                  <a:schemeClr val="dk1"/>
                </a:solidFill>
                <a:latin typeface="Proxima Nova"/>
                <a:ea typeface="Proxima Nova"/>
                <a:cs typeface="Proxima Nova"/>
                <a:sym typeface="Proxima Nova"/>
              </a:rPr>
              <a:t>Data Validation</a:t>
            </a:r>
            <a:endParaRPr sz="1700">
              <a:solidFill>
                <a:schemeClr val="dk1"/>
              </a:solidFill>
              <a:latin typeface="Proxima Nova"/>
              <a:ea typeface="Proxima Nova"/>
              <a:cs typeface="Proxima Nova"/>
              <a:sym typeface="Proxima Nova"/>
            </a:endParaRPr>
          </a:p>
          <a:p>
            <a:pPr marL="914400" lvl="1" indent="-323850" algn="l" rtl="0">
              <a:lnSpc>
                <a:spcPct val="150000"/>
              </a:lnSpc>
              <a:spcBef>
                <a:spcPts val="0"/>
              </a:spcBef>
              <a:spcAft>
                <a:spcPts val="0"/>
              </a:spcAft>
              <a:buClr>
                <a:schemeClr val="dk1"/>
              </a:buClr>
              <a:buSzPts val="1500"/>
              <a:buFont typeface="Proxima Nova"/>
              <a:buAutoNum type="alphaLcPeriod"/>
            </a:pPr>
            <a:r>
              <a:rPr lang="en" sz="1500">
                <a:solidFill>
                  <a:schemeClr val="dk1"/>
                </a:solidFill>
                <a:latin typeface="Proxima Nova"/>
                <a:ea typeface="Proxima Nova"/>
                <a:cs typeface="Proxima Nova"/>
                <a:sym typeface="Proxima Nova"/>
              </a:rPr>
              <a:t>MSE</a:t>
            </a:r>
            <a:endParaRPr sz="1500">
              <a:solidFill>
                <a:schemeClr val="dk1"/>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311700" y="46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11" b="1">
                <a:latin typeface="Economica"/>
                <a:ea typeface="Economica"/>
                <a:cs typeface="Economica"/>
                <a:sym typeface="Economica"/>
              </a:rPr>
              <a:t>Recipe 1</a:t>
            </a:r>
            <a:endParaRPr sz="3211" b="1">
              <a:latin typeface="Economica"/>
              <a:ea typeface="Economica"/>
              <a:cs typeface="Economica"/>
              <a:sym typeface="Economica"/>
            </a:endParaRPr>
          </a:p>
        </p:txBody>
      </p:sp>
      <p:sp>
        <p:nvSpPr>
          <p:cNvPr id="168" name="Google Shape;168;p30"/>
          <p:cNvSpPr txBox="1"/>
          <p:nvPr/>
        </p:nvSpPr>
        <p:spPr>
          <a:xfrm>
            <a:off x="893250" y="2926000"/>
            <a:ext cx="7357500" cy="147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i="1">
                <a:latin typeface="Proxima Nova"/>
                <a:ea typeface="Proxima Nova"/>
                <a:cs typeface="Proxima Nova"/>
                <a:sym typeface="Proxima Nova"/>
              </a:rPr>
              <a:t>recipe1 &lt;- recipe(airbnb.price ~ accommodates + num_of_amenities  +  `property_typeRoom.in.boutique.hotel` + `property_typeEntire.villa` + `property_typeEntire.townhouse` + `neighbourhoodWest.Village` + bedrooms + `property_typeEntire.resort` + `neighbourhoodFlatbush` + `property_typePrivate.room.in.townhouse` + longitude +  `neighbourhoodUpper.West.Side` , data = trainSet, importance = TRUE)</a:t>
            </a:r>
            <a:endParaRPr i="1">
              <a:latin typeface="Proxima Nova"/>
              <a:ea typeface="Proxima Nova"/>
              <a:cs typeface="Proxima Nova"/>
              <a:sym typeface="Proxima Nova"/>
            </a:endParaRPr>
          </a:p>
        </p:txBody>
      </p:sp>
      <p:sp>
        <p:nvSpPr>
          <p:cNvPr id="169" name="Google Shape;169;p30"/>
          <p:cNvSpPr txBox="1"/>
          <p:nvPr/>
        </p:nvSpPr>
        <p:spPr>
          <a:xfrm>
            <a:off x="447250" y="782700"/>
            <a:ext cx="5486400" cy="20163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ct val="70000"/>
              <a:buFont typeface="Proxima Nova"/>
              <a:buChar char="●"/>
            </a:pPr>
            <a:r>
              <a:rPr lang="en" sz="1700" dirty="0">
                <a:latin typeface="Proxima Nova"/>
                <a:ea typeface="Proxima Nova"/>
                <a:cs typeface="Proxima Nova"/>
                <a:sym typeface="Proxima Nova"/>
              </a:rPr>
              <a:t>Correlation mix analysis</a:t>
            </a:r>
            <a:endParaRPr sz="1700" dirty="0">
              <a:latin typeface="Proxima Nova"/>
              <a:ea typeface="Proxima Nova"/>
              <a:cs typeface="Proxima Nova"/>
              <a:sym typeface="Proxima Nova"/>
            </a:endParaRPr>
          </a:p>
          <a:p>
            <a:pPr marL="914400" lvl="1" indent="-336550" algn="l" rtl="0">
              <a:spcBef>
                <a:spcPts val="0"/>
              </a:spcBef>
              <a:spcAft>
                <a:spcPts val="0"/>
              </a:spcAft>
              <a:buSzPct val="90000"/>
              <a:buFont typeface="Proxima Nova"/>
              <a:buChar char="○"/>
            </a:pPr>
            <a:r>
              <a:rPr lang="en" sz="1700" dirty="0">
                <a:latin typeface="Proxima Nova"/>
                <a:ea typeface="Proxima Nova"/>
                <a:cs typeface="Proxima Nova"/>
                <a:sym typeface="Proxima Nova"/>
              </a:rPr>
              <a:t>Between x variables </a:t>
            </a:r>
            <a:endParaRPr sz="1700" dirty="0">
              <a:latin typeface="Proxima Nova"/>
              <a:ea typeface="Proxima Nova"/>
              <a:cs typeface="Proxima Nova"/>
              <a:sym typeface="Proxima Nova"/>
            </a:endParaRPr>
          </a:p>
          <a:p>
            <a:pPr marL="914400" lvl="1" indent="-336550" algn="l" rtl="0">
              <a:spcBef>
                <a:spcPts val="0"/>
              </a:spcBef>
              <a:spcAft>
                <a:spcPts val="0"/>
              </a:spcAft>
              <a:buSzPct val="90000"/>
              <a:buFont typeface="Proxima Nova"/>
              <a:buChar char="○"/>
            </a:pPr>
            <a:r>
              <a:rPr lang="en" sz="1700" dirty="0">
                <a:latin typeface="Proxima Nova"/>
                <a:ea typeface="Proxima Nova"/>
                <a:cs typeface="Proxima Nova"/>
                <a:sym typeface="Proxima Nova"/>
              </a:rPr>
              <a:t>Between x and y variables </a:t>
            </a:r>
            <a:endParaRPr sz="1700" dirty="0">
              <a:latin typeface="Proxima Nova"/>
              <a:ea typeface="Proxima Nova"/>
              <a:cs typeface="Proxima Nova"/>
              <a:sym typeface="Proxima Nova"/>
            </a:endParaRPr>
          </a:p>
          <a:p>
            <a:pPr marL="0" lvl="0" indent="0" algn="l" rtl="0">
              <a:spcBef>
                <a:spcPts val="0"/>
              </a:spcBef>
              <a:spcAft>
                <a:spcPts val="0"/>
              </a:spcAft>
              <a:buSzPct val="70000"/>
              <a:buNone/>
            </a:pPr>
            <a:endParaRPr sz="1700" dirty="0">
              <a:latin typeface="Proxima Nova"/>
              <a:ea typeface="Proxima Nova"/>
              <a:cs typeface="Proxima Nova"/>
              <a:sym typeface="Proxima Nova"/>
            </a:endParaRPr>
          </a:p>
          <a:p>
            <a:pPr marL="457200" lvl="0" indent="-336550" algn="l" rtl="0">
              <a:spcBef>
                <a:spcPts val="0"/>
              </a:spcBef>
              <a:spcAft>
                <a:spcPts val="0"/>
              </a:spcAft>
              <a:buSzPct val="70000"/>
              <a:buFont typeface="Proxima Nova"/>
              <a:buChar char="●"/>
            </a:pPr>
            <a:r>
              <a:rPr lang="en" sz="1700" dirty="0">
                <a:latin typeface="Proxima Nova"/>
                <a:ea typeface="Proxima Nova"/>
                <a:cs typeface="Proxima Nova"/>
                <a:sym typeface="Proxima Nova"/>
              </a:rPr>
              <a:t>All significant variables</a:t>
            </a:r>
            <a:endParaRPr sz="1700" dirty="0">
              <a:latin typeface="Proxima Nova"/>
              <a:ea typeface="Proxima Nova"/>
              <a:cs typeface="Proxima Nova"/>
              <a:sym typeface="Proxima Nova"/>
            </a:endParaRPr>
          </a:p>
          <a:p>
            <a:pPr marL="0" lvl="0" indent="0" algn="l" rtl="0">
              <a:spcBef>
                <a:spcPts val="0"/>
              </a:spcBef>
              <a:spcAft>
                <a:spcPts val="0"/>
              </a:spcAft>
              <a:buSzPct val="70000"/>
              <a:buNone/>
            </a:pPr>
            <a:endParaRPr sz="1700" dirty="0">
              <a:latin typeface="Proxima Nova"/>
              <a:ea typeface="Proxima Nova"/>
              <a:cs typeface="Proxima Nova"/>
              <a:sym typeface="Proxima Nova"/>
            </a:endParaRPr>
          </a:p>
          <a:p>
            <a:pPr marL="457200" lvl="0" indent="-336550" algn="l" rtl="0">
              <a:spcBef>
                <a:spcPts val="0"/>
              </a:spcBef>
              <a:spcAft>
                <a:spcPts val="0"/>
              </a:spcAft>
              <a:buSzPct val="70000"/>
              <a:buFont typeface="Proxima Nova"/>
              <a:buChar char="●"/>
            </a:pPr>
            <a:r>
              <a:rPr lang="en" sz="1700" dirty="0">
                <a:latin typeface="Proxima Nova"/>
                <a:ea typeface="Proxima Nova"/>
                <a:cs typeface="Proxima Nova"/>
                <a:sym typeface="Proxima Nova"/>
              </a:rPr>
              <a:t>Actual Recipe:</a:t>
            </a:r>
            <a:endParaRPr sz="1700" dirty="0">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311700" y="46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11" b="1">
                <a:latin typeface="Economica"/>
                <a:ea typeface="Economica"/>
                <a:cs typeface="Economica"/>
                <a:sym typeface="Economica"/>
              </a:rPr>
              <a:t>Recipe 2</a:t>
            </a:r>
            <a:endParaRPr sz="3211" b="1">
              <a:latin typeface="Economica"/>
              <a:ea typeface="Economica"/>
              <a:cs typeface="Economica"/>
              <a:sym typeface="Economica"/>
            </a:endParaRPr>
          </a:p>
        </p:txBody>
      </p:sp>
      <p:sp>
        <p:nvSpPr>
          <p:cNvPr id="175" name="Google Shape;175;p31"/>
          <p:cNvSpPr txBox="1"/>
          <p:nvPr/>
        </p:nvSpPr>
        <p:spPr>
          <a:xfrm>
            <a:off x="893250" y="2926000"/>
            <a:ext cx="7357500" cy="1908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i="1">
                <a:latin typeface="Proxima Nova"/>
                <a:ea typeface="Proxima Nova"/>
                <a:cs typeface="Proxima Nova"/>
                <a:sym typeface="Proxima Nova"/>
              </a:rPr>
              <a:t>recipe2 &lt;- recipe(airbnb.price ~ accommodates + num_of_amenities  + `property_typePrivate.room.in.condominium` + `neighbourhoodElmhurst` + `property_typeRoom.in.boutique.hotel` + `property_typeEntire.villa` + `property_typeEntire.townhouse` + `neighbourhoodWest.Village` + `property_typeShared.room.in.apartment` + bedrooms + `property_typeEntire.resort` + `neighbourhoodFlatbush` + `property_typePrivate.room.in.townhouse` + `property_typePrivate.room.in.house` + longitude +  `neighbourhoodUpper.West.Side` + `property_typeEntire.house` , data = trainSet, importance = TRUE)</a:t>
            </a:r>
            <a:endParaRPr i="1">
              <a:latin typeface="Proxima Nova"/>
              <a:ea typeface="Proxima Nova"/>
              <a:cs typeface="Proxima Nova"/>
              <a:sym typeface="Proxima Nova"/>
            </a:endParaRPr>
          </a:p>
        </p:txBody>
      </p:sp>
      <p:sp>
        <p:nvSpPr>
          <p:cNvPr id="176" name="Google Shape;176;p31"/>
          <p:cNvSpPr txBox="1"/>
          <p:nvPr/>
        </p:nvSpPr>
        <p:spPr>
          <a:xfrm>
            <a:off x="447250" y="782700"/>
            <a:ext cx="5486400" cy="20163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ct val="70000"/>
              <a:buFont typeface="Proxima Nova"/>
              <a:buChar char="●"/>
            </a:pPr>
            <a:r>
              <a:rPr lang="en" sz="1700" dirty="0">
                <a:latin typeface="Proxima Nova"/>
                <a:ea typeface="Proxima Nova"/>
                <a:cs typeface="Proxima Nova"/>
                <a:sym typeface="Proxima Nova"/>
              </a:rPr>
              <a:t>Correlation mix analysis</a:t>
            </a:r>
            <a:endParaRPr sz="1700" dirty="0">
              <a:latin typeface="Proxima Nova"/>
              <a:ea typeface="Proxima Nova"/>
              <a:cs typeface="Proxima Nova"/>
              <a:sym typeface="Proxima Nova"/>
            </a:endParaRPr>
          </a:p>
          <a:p>
            <a:pPr marL="914400" lvl="1" indent="-336550" algn="l" rtl="0">
              <a:spcBef>
                <a:spcPts val="0"/>
              </a:spcBef>
              <a:spcAft>
                <a:spcPts val="0"/>
              </a:spcAft>
              <a:buSzPct val="90000"/>
              <a:buFont typeface="Proxima Nova"/>
              <a:buChar char="○"/>
            </a:pPr>
            <a:r>
              <a:rPr lang="en" sz="1700" dirty="0">
                <a:latin typeface="Proxima Nova"/>
                <a:ea typeface="Proxima Nova"/>
                <a:cs typeface="Proxima Nova"/>
                <a:sym typeface="Proxima Nova"/>
              </a:rPr>
              <a:t>Between x variables </a:t>
            </a:r>
            <a:endParaRPr sz="1700" dirty="0">
              <a:latin typeface="Proxima Nova"/>
              <a:ea typeface="Proxima Nova"/>
              <a:cs typeface="Proxima Nova"/>
              <a:sym typeface="Proxima Nova"/>
            </a:endParaRPr>
          </a:p>
          <a:p>
            <a:pPr marL="914400" lvl="1" indent="-336550" algn="l" rtl="0">
              <a:spcBef>
                <a:spcPts val="0"/>
              </a:spcBef>
              <a:spcAft>
                <a:spcPts val="0"/>
              </a:spcAft>
              <a:buSzPct val="90000"/>
              <a:buFont typeface="Proxima Nova"/>
              <a:buChar char="○"/>
            </a:pPr>
            <a:r>
              <a:rPr lang="en" sz="1700" dirty="0">
                <a:latin typeface="Proxima Nova"/>
                <a:ea typeface="Proxima Nova"/>
                <a:cs typeface="Proxima Nova"/>
                <a:sym typeface="Proxima Nova"/>
              </a:rPr>
              <a:t>Between x and y variables </a:t>
            </a:r>
            <a:endParaRPr sz="1700" dirty="0">
              <a:latin typeface="Proxima Nova"/>
              <a:ea typeface="Proxima Nova"/>
              <a:cs typeface="Proxima Nova"/>
              <a:sym typeface="Proxima Nova"/>
            </a:endParaRPr>
          </a:p>
          <a:p>
            <a:pPr marL="0" lvl="0" indent="0" algn="l" rtl="0">
              <a:spcBef>
                <a:spcPts val="0"/>
              </a:spcBef>
              <a:spcAft>
                <a:spcPts val="0"/>
              </a:spcAft>
              <a:buSzPct val="70000"/>
              <a:buNone/>
            </a:pPr>
            <a:endParaRPr sz="1700" dirty="0">
              <a:latin typeface="Proxima Nova"/>
              <a:ea typeface="Proxima Nova"/>
              <a:cs typeface="Proxima Nova"/>
              <a:sym typeface="Proxima Nova"/>
            </a:endParaRPr>
          </a:p>
          <a:p>
            <a:pPr marL="457200" lvl="0" indent="-336550" algn="l" rtl="0">
              <a:spcBef>
                <a:spcPts val="0"/>
              </a:spcBef>
              <a:spcAft>
                <a:spcPts val="0"/>
              </a:spcAft>
              <a:buSzPct val="70000"/>
              <a:buFont typeface="Proxima Nova"/>
              <a:buChar char="●"/>
            </a:pPr>
            <a:r>
              <a:rPr lang="en" sz="1700" dirty="0">
                <a:latin typeface="Proxima Nova"/>
                <a:ea typeface="Proxima Nova"/>
                <a:cs typeface="Proxima Nova"/>
                <a:sym typeface="Proxima Nova"/>
              </a:rPr>
              <a:t>Not all significant variables</a:t>
            </a:r>
            <a:endParaRPr sz="1700" dirty="0">
              <a:latin typeface="Proxima Nova"/>
              <a:ea typeface="Proxima Nova"/>
              <a:cs typeface="Proxima Nova"/>
              <a:sym typeface="Proxima Nova"/>
            </a:endParaRPr>
          </a:p>
          <a:p>
            <a:pPr marL="0" lvl="0" indent="0" algn="l" rtl="0">
              <a:spcBef>
                <a:spcPts val="0"/>
              </a:spcBef>
              <a:spcAft>
                <a:spcPts val="0"/>
              </a:spcAft>
              <a:buSzPct val="70000"/>
              <a:buNone/>
            </a:pPr>
            <a:endParaRPr sz="1700" dirty="0">
              <a:latin typeface="Proxima Nova"/>
              <a:ea typeface="Proxima Nova"/>
              <a:cs typeface="Proxima Nova"/>
              <a:sym typeface="Proxima Nova"/>
            </a:endParaRPr>
          </a:p>
          <a:p>
            <a:pPr marL="457200" lvl="0" indent="-336550" algn="l" rtl="0">
              <a:spcBef>
                <a:spcPts val="0"/>
              </a:spcBef>
              <a:spcAft>
                <a:spcPts val="0"/>
              </a:spcAft>
              <a:buSzPct val="70000"/>
              <a:buFont typeface="Proxima Nova"/>
              <a:buChar char="●"/>
            </a:pPr>
            <a:r>
              <a:rPr lang="en" sz="1700" dirty="0">
                <a:latin typeface="Proxima Nova"/>
                <a:ea typeface="Proxima Nova"/>
                <a:cs typeface="Proxima Nova"/>
                <a:sym typeface="Proxima Nova"/>
              </a:rPr>
              <a:t>Actual Recipe:</a:t>
            </a:r>
            <a:endParaRPr sz="1700" dirty="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6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dirty="0">
                <a:latin typeface="Economica"/>
                <a:ea typeface="Economica"/>
                <a:cs typeface="Economica"/>
                <a:sym typeface="Economica"/>
              </a:rPr>
              <a:t>Problem Statement</a:t>
            </a:r>
            <a:endParaRPr sz="3220" b="1" dirty="0">
              <a:latin typeface="Economica"/>
              <a:ea typeface="Economica"/>
              <a:cs typeface="Economica"/>
              <a:sym typeface="Economica"/>
            </a:endParaRPr>
          </a:p>
        </p:txBody>
      </p:sp>
      <p:sp>
        <p:nvSpPr>
          <p:cNvPr id="61" name="Google Shape;61;p14"/>
          <p:cNvSpPr/>
          <p:nvPr/>
        </p:nvSpPr>
        <p:spPr>
          <a:xfrm>
            <a:off x="815250" y="1082400"/>
            <a:ext cx="7513500" cy="2978700"/>
          </a:xfrm>
          <a:prstGeom prst="flowChartAlternateProcess">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dk1"/>
                </a:solidFill>
                <a:latin typeface="Proxima Nova"/>
                <a:ea typeface="Proxima Nova"/>
                <a:cs typeface="Proxima Nova"/>
                <a:sym typeface="Proxima Nova"/>
              </a:rPr>
              <a:t>Which </a:t>
            </a:r>
            <a:r>
              <a:rPr lang="en" sz="2800" b="1" dirty="0">
                <a:solidFill>
                  <a:schemeClr val="accent4">
                    <a:lumMod val="75000"/>
                  </a:schemeClr>
                </a:solidFill>
                <a:latin typeface="Proxima Nova"/>
                <a:ea typeface="Proxima Nova"/>
                <a:cs typeface="Proxima Nova"/>
                <a:sym typeface="Proxima Nova"/>
              </a:rPr>
              <a:t>variables</a:t>
            </a:r>
            <a:r>
              <a:rPr lang="en" sz="2800" dirty="0">
                <a:solidFill>
                  <a:schemeClr val="dk1"/>
                </a:solidFill>
                <a:latin typeface="Proxima Nova"/>
                <a:ea typeface="Proxima Nova"/>
                <a:cs typeface="Proxima Nova"/>
                <a:sym typeface="Proxima Nova"/>
              </a:rPr>
              <a:t> best predict the price of New York Airbnb rentals? </a:t>
            </a:r>
            <a:endParaRPr sz="2800" dirty="0">
              <a:solidFill>
                <a:schemeClr val="dk1"/>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311700" y="46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11" b="1">
                <a:latin typeface="Economica"/>
                <a:ea typeface="Economica"/>
                <a:cs typeface="Economica"/>
                <a:sym typeface="Economica"/>
              </a:rPr>
              <a:t>Recipe 3</a:t>
            </a:r>
            <a:endParaRPr sz="3211" b="1">
              <a:latin typeface="Economica"/>
              <a:ea typeface="Economica"/>
              <a:cs typeface="Economica"/>
              <a:sym typeface="Economica"/>
            </a:endParaRPr>
          </a:p>
        </p:txBody>
      </p:sp>
      <p:sp>
        <p:nvSpPr>
          <p:cNvPr id="182" name="Google Shape;182;p32"/>
          <p:cNvSpPr txBox="1"/>
          <p:nvPr/>
        </p:nvSpPr>
        <p:spPr>
          <a:xfrm>
            <a:off x="43075" y="2087800"/>
            <a:ext cx="9024600" cy="298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i="1">
                <a:latin typeface="Proxima Nova"/>
                <a:ea typeface="Proxima Nova"/>
                <a:cs typeface="Proxima Nova"/>
                <a:sym typeface="Proxima Nova"/>
              </a:rPr>
              <a:t>recipe3 &lt;- recipe(airbnb.price ~ accommodates + bedrooms + room_typePrivate.room + property_typePrivate.room.in.apartment + property_typeEntire.apartment + longitude + property_typeEntire.townhouse + property_typeEntire.condominium + property_typeEntire.house + property_typeRoom.in.hotel + neighbourhoodMidtown  + property_typePrivate.room.in.house + neighbourhoodTribeca + property_typeEntire.loft + neighbourhoodLower.East.Side + property_typePrivate.room.in.townhouse + host_total_listings_count + neighbourhoodBushwick + num_of_amenities + neighbourhoodUpper.West.Side + neighbourhoodSoHo + property_typeEntire.serviced.apartment + neighbourhoodBedford.Stuyvesant + neighbourhoodTheater.District + neighbourhoodGreenwich.Village + property_typeRoom.in.boutique.hotel + property_typeEntire.villa + room_typeHotel.room + property_typePrivate.room.in.resort + property_typeEntire.resort + neighbourhoodWest.Village + neighbourhoodWoodside + neighbourhoodMurray.Hill + neighbourhoodFlatiron.District + neighbourhoodChelsea + neighbourhoodHell.s.Kitchen + property_typeShared.room.in.apartment  , data = trainSet, importance = TRUE)</a:t>
            </a:r>
            <a:endParaRPr i="1">
              <a:latin typeface="Proxima Nova"/>
              <a:ea typeface="Proxima Nova"/>
              <a:cs typeface="Proxima Nova"/>
              <a:sym typeface="Proxima Nova"/>
            </a:endParaRPr>
          </a:p>
        </p:txBody>
      </p:sp>
      <p:sp>
        <p:nvSpPr>
          <p:cNvPr id="183" name="Google Shape;183;p32"/>
          <p:cNvSpPr txBox="1"/>
          <p:nvPr/>
        </p:nvSpPr>
        <p:spPr>
          <a:xfrm>
            <a:off x="447250" y="630300"/>
            <a:ext cx="5486400" cy="14931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ct val="70000"/>
              <a:buFont typeface="Proxima Nova"/>
              <a:buChar char="●"/>
            </a:pPr>
            <a:r>
              <a:rPr lang="en" sz="1700" dirty="0">
                <a:latin typeface="Proxima Nova"/>
                <a:ea typeface="Proxima Nova"/>
                <a:cs typeface="Proxima Nova"/>
                <a:sym typeface="Proxima Nova"/>
              </a:rPr>
              <a:t>Correlation: Between x and y variables (top 30)</a:t>
            </a:r>
            <a:endParaRPr sz="1700" dirty="0">
              <a:latin typeface="Proxima Nova"/>
              <a:ea typeface="Proxima Nova"/>
              <a:cs typeface="Proxima Nova"/>
              <a:sym typeface="Proxima Nova"/>
            </a:endParaRPr>
          </a:p>
          <a:p>
            <a:pPr marL="0" lvl="0" indent="0" algn="l" rtl="0">
              <a:spcBef>
                <a:spcPts val="0"/>
              </a:spcBef>
              <a:spcAft>
                <a:spcPts val="0"/>
              </a:spcAft>
              <a:buSzPct val="70000"/>
              <a:buNone/>
            </a:pPr>
            <a:endParaRPr sz="1700" dirty="0">
              <a:latin typeface="Proxima Nova"/>
              <a:ea typeface="Proxima Nova"/>
              <a:cs typeface="Proxima Nova"/>
              <a:sym typeface="Proxima Nova"/>
            </a:endParaRPr>
          </a:p>
          <a:p>
            <a:pPr marL="457200" lvl="0" indent="-336550" algn="l" rtl="0">
              <a:spcBef>
                <a:spcPts val="0"/>
              </a:spcBef>
              <a:spcAft>
                <a:spcPts val="0"/>
              </a:spcAft>
              <a:buSzPct val="70000"/>
              <a:buFont typeface="Proxima Nova"/>
              <a:buChar char="●"/>
            </a:pPr>
            <a:r>
              <a:rPr lang="en" sz="1700" dirty="0">
                <a:latin typeface="Proxima Nova"/>
                <a:ea typeface="Proxima Nova"/>
                <a:cs typeface="Proxima Nova"/>
                <a:sym typeface="Proxima Nova"/>
              </a:rPr>
              <a:t>Not all significant variables</a:t>
            </a:r>
            <a:endParaRPr sz="1700" dirty="0">
              <a:latin typeface="Proxima Nova"/>
              <a:ea typeface="Proxima Nova"/>
              <a:cs typeface="Proxima Nova"/>
              <a:sym typeface="Proxima Nova"/>
            </a:endParaRPr>
          </a:p>
          <a:p>
            <a:pPr marL="0" lvl="0" indent="0" algn="l" rtl="0">
              <a:spcBef>
                <a:spcPts val="0"/>
              </a:spcBef>
              <a:spcAft>
                <a:spcPts val="0"/>
              </a:spcAft>
              <a:buSzPct val="70000"/>
              <a:buNone/>
            </a:pPr>
            <a:endParaRPr sz="1700" dirty="0">
              <a:latin typeface="Proxima Nova"/>
              <a:ea typeface="Proxima Nova"/>
              <a:cs typeface="Proxima Nova"/>
              <a:sym typeface="Proxima Nova"/>
            </a:endParaRPr>
          </a:p>
          <a:p>
            <a:pPr marL="457200" lvl="0" indent="-336550" algn="l" rtl="0">
              <a:spcBef>
                <a:spcPts val="0"/>
              </a:spcBef>
              <a:spcAft>
                <a:spcPts val="0"/>
              </a:spcAft>
              <a:buSzPct val="70000"/>
              <a:buFont typeface="Proxima Nova"/>
              <a:buChar char="●"/>
            </a:pPr>
            <a:r>
              <a:rPr lang="en" sz="1700" dirty="0">
                <a:latin typeface="Proxima Nova"/>
                <a:ea typeface="Proxima Nova"/>
                <a:cs typeface="Proxima Nova"/>
                <a:sym typeface="Proxima Nova"/>
              </a:rPr>
              <a:t>Actual Recipe:</a:t>
            </a:r>
            <a:endParaRPr sz="1700" dirty="0">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title"/>
          </p:nvPr>
        </p:nvSpPr>
        <p:spPr>
          <a:xfrm>
            <a:off x="311700" y="46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11" b="1">
                <a:latin typeface="Economica"/>
                <a:ea typeface="Economica"/>
                <a:cs typeface="Economica"/>
                <a:sym typeface="Economica"/>
              </a:rPr>
              <a:t>Data Modeling: Linear Regression</a:t>
            </a:r>
            <a:endParaRPr sz="3211" b="1">
              <a:latin typeface="Economica"/>
              <a:ea typeface="Economica"/>
              <a:cs typeface="Economica"/>
              <a:sym typeface="Economica"/>
            </a:endParaRPr>
          </a:p>
        </p:txBody>
      </p:sp>
      <p:graphicFrame>
        <p:nvGraphicFramePr>
          <p:cNvPr id="189" name="Google Shape;189;p33"/>
          <p:cNvGraphicFramePr/>
          <p:nvPr/>
        </p:nvGraphicFramePr>
        <p:xfrm>
          <a:off x="2606575" y="1095647"/>
          <a:ext cx="3839750" cy="2190225"/>
        </p:xfrm>
        <a:graphic>
          <a:graphicData uri="http://schemas.openxmlformats.org/drawingml/2006/table">
            <a:tbl>
              <a:tblPr>
                <a:noFill/>
                <a:tableStyleId>{406FD6C1-9FEF-428A-ABD5-BE81E850CCE0}</a:tableStyleId>
              </a:tblPr>
              <a:tblGrid>
                <a:gridCol w="1919875">
                  <a:extLst>
                    <a:ext uri="{9D8B030D-6E8A-4147-A177-3AD203B41FA5}">
                      <a16:colId xmlns:a16="http://schemas.microsoft.com/office/drawing/2014/main" val="20000"/>
                    </a:ext>
                  </a:extLst>
                </a:gridCol>
                <a:gridCol w="1919875">
                  <a:extLst>
                    <a:ext uri="{9D8B030D-6E8A-4147-A177-3AD203B41FA5}">
                      <a16:colId xmlns:a16="http://schemas.microsoft.com/office/drawing/2014/main" val="20001"/>
                    </a:ext>
                  </a:extLst>
                </a:gridCol>
              </a:tblGrid>
              <a:tr h="563775">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Recipe</a:t>
                      </a:r>
                      <a:endParaRPr>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b="1">
                          <a:solidFill>
                            <a:schemeClr val="dk1"/>
                          </a:solidFill>
                          <a:latin typeface="Proxima Nova"/>
                          <a:ea typeface="Proxima Nova"/>
                          <a:cs typeface="Proxima Nova"/>
                          <a:sym typeface="Proxima Nova"/>
                        </a:rPr>
                        <a:t>MSE</a:t>
                      </a:r>
                      <a:endParaRPr>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542150">
                <a:tc>
                  <a:txBody>
                    <a:bodyPr/>
                    <a:lstStyle/>
                    <a:p>
                      <a:pPr marL="0" lvl="0" indent="0" algn="l"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68377.06</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542150">
                <a:tc>
                  <a:txBody>
                    <a:bodyPr/>
                    <a:lstStyle/>
                    <a:p>
                      <a:pPr marL="0" lvl="0" indent="0" algn="l"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68395.17</a:t>
                      </a:r>
                      <a:endParaRPr>
                        <a:latin typeface="Proxima Nova"/>
                        <a:ea typeface="Proxima Nova"/>
                        <a:cs typeface="Proxima Nova"/>
                        <a:sym typeface="Proxima Nova"/>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542150">
                <a:tc>
                  <a:txBody>
                    <a:bodyPr/>
                    <a:lstStyle/>
                    <a:p>
                      <a:pPr marL="0" lvl="0" indent="0" algn="l"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66970.16</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bl>
          </a:graphicData>
        </a:graphic>
      </p:graphicFrame>
      <p:sp>
        <p:nvSpPr>
          <p:cNvPr id="190" name="Google Shape;190;p33"/>
          <p:cNvSpPr txBox="1"/>
          <p:nvPr/>
        </p:nvSpPr>
        <p:spPr>
          <a:xfrm>
            <a:off x="781488" y="3897325"/>
            <a:ext cx="7581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Proxima Nova"/>
                <a:ea typeface="Proxima Nova"/>
                <a:cs typeface="Proxima Nova"/>
                <a:sym typeface="Proxima Nova"/>
              </a:rPr>
              <a:t>For a </a:t>
            </a:r>
            <a:r>
              <a:rPr lang="en" sz="1800" b="1">
                <a:solidFill>
                  <a:srgbClr val="FF9900"/>
                </a:solidFill>
                <a:latin typeface="Proxima Nova"/>
                <a:ea typeface="Proxima Nova"/>
                <a:cs typeface="Proxima Nova"/>
                <a:sym typeface="Proxima Nova"/>
              </a:rPr>
              <a:t>Linear</a:t>
            </a:r>
            <a:r>
              <a:rPr lang="en" sz="1800" b="1">
                <a:solidFill>
                  <a:schemeClr val="dk1"/>
                </a:solidFill>
                <a:latin typeface="Proxima Nova"/>
                <a:ea typeface="Proxima Nova"/>
                <a:cs typeface="Proxima Nova"/>
                <a:sym typeface="Proxima Nova"/>
              </a:rPr>
              <a:t> model </a:t>
            </a:r>
            <a:r>
              <a:rPr lang="en" sz="1800" b="1">
                <a:solidFill>
                  <a:srgbClr val="FF9900"/>
                </a:solidFill>
                <a:latin typeface="Proxima Nova"/>
                <a:ea typeface="Proxima Nova"/>
                <a:cs typeface="Proxima Nova"/>
                <a:sym typeface="Proxima Nova"/>
              </a:rPr>
              <a:t>Recipe 3</a:t>
            </a:r>
            <a:r>
              <a:rPr lang="en" sz="1800" b="1">
                <a:solidFill>
                  <a:schemeClr val="dk1"/>
                </a:solidFill>
                <a:latin typeface="Proxima Nova"/>
                <a:ea typeface="Proxima Nova"/>
                <a:cs typeface="Proxima Nova"/>
                <a:sym typeface="Proxima Nova"/>
              </a:rPr>
              <a:t> best predicts the price of Airbnb rentals!</a:t>
            </a:r>
            <a:endParaRPr sz="1800" b="1">
              <a:solidFill>
                <a:schemeClr val="dk1"/>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title"/>
          </p:nvPr>
        </p:nvSpPr>
        <p:spPr>
          <a:xfrm>
            <a:off x="311700" y="46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11" b="1">
                <a:latin typeface="Economica"/>
                <a:ea typeface="Economica"/>
                <a:cs typeface="Economica"/>
                <a:sym typeface="Economica"/>
              </a:rPr>
              <a:t>Data Modeling: Linear Regression (Q-Q Plot)</a:t>
            </a:r>
            <a:endParaRPr sz="3211" b="1">
              <a:latin typeface="Economica"/>
              <a:ea typeface="Economica"/>
              <a:cs typeface="Economica"/>
              <a:sym typeface="Economica"/>
            </a:endParaRPr>
          </a:p>
        </p:txBody>
      </p:sp>
      <p:pic>
        <p:nvPicPr>
          <p:cNvPr id="196" name="Google Shape;196;p34"/>
          <p:cNvPicPr preferRelativeResize="0"/>
          <p:nvPr/>
        </p:nvPicPr>
        <p:blipFill rotWithShape="1">
          <a:blip r:embed="rId3">
            <a:alphaModFix/>
          </a:blip>
          <a:srcRect t="15952"/>
          <a:stretch/>
        </p:blipFill>
        <p:spPr>
          <a:xfrm>
            <a:off x="1149625" y="2415200"/>
            <a:ext cx="6844750" cy="2563200"/>
          </a:xfrm>
          <a:prstGeom prst="rect">
            <a:avLst/>
          </a:prstGeom>
          <a:noFill/>
          <a:ln>
            <a:noFill/>
          </a:ln>
        </p:spPr>
      </p:pic>
      <p:sp>
        <p:nvSpPr>
          <p:cNvPr id="197" name="Google Shape;197;p34"/>
          <p:cNvSpPr txBox="1"/>
          <p:nvPr/>
        </p:nvSpPr>
        <p:spPr>
          <a:xfrm>
            <a:off x="603800" y="819975"/>
            <a:ext cx="7812300" cy="13392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Char char="●"/>
            </a:pPr>
            <a:r>
              <a:rPr lang="en" sz="1500"/>
              <a:t>Points deviate from line</a:t>
            </a:r>
            <a:endParaRPr sz="1500"/>
          </a:p>
          <a:p>
            <a:pPr marL="0" lvl="0" indent="0" algn="l" rtl="0">
              <a:spcBef>
                <a:spcPts val="0"/>
              </a:spcBef>
              <a:spcAft>
                <a:spcPts val="0"/>
              </a:spcAft>
              <a:buNone/>
            </a:pPr>
            <a:endParaRPr sz="1500"/>
          </a:p>
          <a:p>
            <a:pPr marL="457200" lvl="0" indent="-323850" algn="l" rtl="0">
              <a:spcBef>
                <a:spcPts val="0"/>
              </a:spcBef>
              <a:spcAft>
                <a:spcPts val="0"/>
              </a:spcAft>
              <a:buSzPts val="1500"/>
              <a:buChar char="●"/>
            </a:pPr>
            <a:r>
              <a:rPr lang="en" sz="1500"/>
              <a:t>Not normally distributed</a:t>
            </a:r>
            <a:endParaRPr sz="1500"/>
          </a:p>
          <a:p>
            <a:pPr marL="0" lvl="0" indent="0" algn="l" rtl="0">
              <a:spcBef>
                <a:spcPts val="0"/>
              </a:spcBef>
              <a:spcAft>
                <a:spcPts val="0"/>
              </a:spcAft>
              <a:buNone/>
            </a:pPr>
            <a:endParaRPr sz="1500"/>
          </a:p>
          <a:p>
            <a:pPr marL="457200" lvl="0" indent="-323850" algn="l" rtl="0">
              <a:spcBef>
                <a:spcPts val="0"/>
              </a:spcBef>
              <a:spcAft>
                <a:spcPts val="0"/>
              </a:spcAft>
              <a:buSzPts val="1500"/>
              <a:buChar char="●"/>
            </a:pPr>
            <a:r>
              <a:rPr lang="en" sz="1500"/>
              <a:t>Transformation of response variable required</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title"/>
          </p:nvPr>
        </p:nvSpPr>
        <p:spPr>
          <a:xfrm>
            <a:off x="311700" y="46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11" b="1">
                <a:latin typeface="Economica"/>
                <a:ea typeface="Economica"/>
                <a:cs typeface="Economica"/>
                <a:sym typeface="Economica"/>
              </a:rPr>
              <a:t>Data Modeling: KNN</a:t>
            </a:r>
            <a:endParaRPr sz="3211" b="1">
              <a:latin typeface="Economica"/>
              <a:ea typeface="Economica"/>
              <a:cs typeface="Economica"/>
              <a:sym typeface="Economica"/>
            </a:endParaRPr>
          </a:p>
        </p:txBody>
      </p:sp>
      <p:graphicFrame>
        <p:nvGraphicFramePr>
          <p:cNvPr id="203" name="Google Shape;203;p35"/>
          <p:cNvGraphicFramePr/>
          <p:nvPr/>
        </p:nvGraphicFramePr>
        <p:xfrm>
          <a:off x="2606575" y="1095647"/>
          <a:ext cx="3839750" cy="2190225"/>
        </p:xfrm>
        <a:graphic>
          <a:graphicData uri="http://schemas.openxmlformats.org/drawingml/2006/table">
            <a:tbl>
              <a:tblPr>
                <a:noFill/>
                <a:tableStyleId>{406FD6C1-9FEF-428A-ABD5-BE81E850CCE0}</a:tableStyleId>
              </a:tblPr>
              <a:tblGrid>
                <a:gridCol w="1919875">
                  <a:extLst>
                    <a:ext uri="{9D8B030D-6E8A-4147-A177-3AD203B41FA5}">
                      <a16:colId xmlns:a16="http://schemas.microsoft.com/office/drawing/2014/main" val="20000"/>
                    </a:ext>
                  </a:extLst>
                </a:gridCol>
                <a:gridCol w="1919875">
                  <a:extLst>
                    <a:ext uri="{9D8B030D-6E8A-4147-A177-3AD203B41FA5}">
                      <a16:colId xmlns:a16="http://schemas.microsoft.com/office/drawing/2014/main" val="20001"/>
                    </a:ext>
                  </a:extLst>
                </a:gridCol>
              </a:tblGrid>
              <a:tr h="563775">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Recipe</a:t>
                      </a:r>
                      <a:endParaRPr>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b="1">
                          <a:solidFill>
                            <a:schemeClr val="dk1"/>
                          </a:solidFill>
                          <a:latin typeface="Proxima Nova"/>
                          <a:ea typeface="Proxima Nova"/>
                          <a:cs typeface="Proxima Nova"/>
                          <a:sym typeface="Proxima Nova"/>
                        </a:rPr>
                        <a:t>MSE</a:t>
                      </a:r>
                      <a:endParaRPr>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542150">
                <a:tc>
                  <a:txBody>
                    <a:bodyPr/>
                    <a:lstStyle/>
                    <a:p>
                      <a:pPr marL="0" lvl="0" indent="0" algn="l"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68340.48</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542150">
                <a:tc>
                  <a:txBody>
                    <a:bodyPr/>
                    <a:lstStyle/>
                    <a:p>
                      <a:pPr marL="0" lvl="0" indent="0" algn="l"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68280.45</a:t>
                      </a:r>
                      <a:endParaRPr>
                        <a:latin typeface="Proxima Nova"/>
                        <a:ea typeface="Proxima Nova"/>
                        <a:cs typeface="Proxima Nova"/>
                        <a:sym typeface="Proxima Nova"/>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542150">
                <a:tc>
                  <a:txBody>
                    <a:bodyPr/>
                    <a:lstStyle/>
                    <a:p>
                      <a:pPr marL="0" lvl="0" indent="0" algn="l"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65727.35</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bl>
          </a:graphicData>
        </a:graphic>
      </p:graphicFrame>
      <p:sp>
        <p:nvSpPr>
          <p:cNvPr id="204" name="Google Shape;204;p35"/>
          <p:cNvSpPr txBox="1"/>
          <p:nvPr/>
        </p:nvSpPr>
        <p:spPr>
          <a:xfrm>
            <a:off x="311700" y="3888675"/>
            <a:ext cx="8469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Proxima Nova"/>
                <a:ea typeface="Proxima Nova"/>
                <a:cs typeface="Proxima Nova"/>
                <a:sym typeface="Proxima Nova"/>
              </a:rPr>
              <a:t>For a </a:t>
            </a:r>
            <a:r>
              <a:rPr lang="en" sz="1800" b="1">
                <a:solidFill>
                  <a:srgbClr val="FF9900"/>
                </a:solidFill>
                <a:latin typeface="Proxima Nova"/>
                <a:ea typeface="Proxima Nova"/>
                <a:cs typeface="Proxima Nova"/>
                <a:sym typeface="Proxima Nova"/>
              </a:rPr>
              <a:t>KNN</a:t>
            </a:r>
            <a:r>
              <a:rPr lang="en" sz="1800" b="1">
                <a:solidFill>
                  <a:schemeClr val="dk1"/>
                </a:solidFill>
                <a:latin typeface="Proxima Nova"/>
                <a:ea typeface="Proxima Nova"/>
                <a:cs typeface="Proxima Nova"/>
                <a:sym typeface="Proxima Nova"/>
              </a:rPr>
              <a:t> model </a:t>
            </a:r>
            <a:r>
              <a:rPr lang="en" sz="1800" b="1">
                <a:solidFill>
                  <a:srgbClr val="FF9900"/>
                </a:solidFill>
                <a:latin typeface="Proxima Nova"/>
                <a:ea typeface="Proxima Nova"/>
                <a:cs typeface="Proxima Nova"/>
                <a:sym typeface="Proxima Nova"/>
              </a:rPr>
              <a:t>Recipe 3</a:t>
            </a:r>
            <a:r>
              <a:rPr lang="en" sz="1800" b="1">
                <a:solidFill>
                  <a:schemeClr val="dk1"/>
                </a:solidFill>
                <a:latin typeface="Proxima Nova"/>
                <a:ea typeface="Proxima Nova"/>
                <a:cs typeface="Proxima Nova"/>
                <a:sym typeface="Proxima Nova"/>
              </a:rPr>
              <a:t> best predicts the price of Airbnb rentals!</a:t>
            </a:r>
            <a:endParaRPr sz="1800" b="1">
              <a:solidFill>
                <a:schemeClr val="dk1"/>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6"/>
          <p:cNvSpPr txBox="1">
            <a:spLocks noGrp="1"/>
          </p:cNvSpPr>
          <p:nvPr>
            <p:ph type="title"/>
          </p:nvPr>
        </p:nvSpPr>
        <p:spPr>
          <a:xfrm>
            <a:off x="311700" y="46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11" b="1">
                <a:latin typeface="Economica"/>
                <a:ea typeface="Economica"/>
                <a:cs typeface="Economica"/>
                <a:sym typeface="Economica"/>
              </a:rPr>
              <a:t>Data Modeling: Random Forests</a:t>
            </a:r>
            <a:endParaRPr sz="3211" b="1">
              <a:latin typeface="Economica"/>
              <a:ea typeface="Economica"/>
              <a:cs typeface="Economica"/>
              <a:sym typeface="Economica"/>
            </a:endParaRPr>
          </a:p>
        </p:txBody>
      </p:sp>
      <p:graphicFrame>
        <p:nvGraphicFramePr>
          <p:cNvPr id="210" name="Google Shape;210;p36"/>
          <p:cNvGraphicFramePr/>
          <p:nvPr/>
        </p:nvGraphicFramePr>
        <p:xfrm>
          <a:off x="2606575" y="1095647"/>
          <a:ext cx="3839750" cy="2190225"/>
        </p:xfrm>
        <a:graphic>
          <a:graphicData uri="http://schemas.openxmlformats.org/drawingml/2006/table">
            <a:tbl>
              <a:tblPr>
                <a:noFill/>
                <a:tableStyleId>{406FD6C1-9FEF-428A-ABD5-BE81E850CCE0}</a:tableStyleId>
              </a:tblPr>
              <a:tblGrid>
                <a:gridCol w="1919875">
                  <a:extLst>
                    <a:ext uri="{9D8B030D-6E8A-4147-A177-3AD203B41FA5}">
                      <a16:colId xmlns:a16="http://schemas.microsoft.com/office/drawing/2014/main" val="20000"/>
                    </a:ext>
                  </a:extLst>
                </a:gridCol>
                <a:gridCol w="1919875">
                  <a:extLst>
                    <a:ext uri="{9D8B030D-6E8A-4147-A177-3AD203B41FA5}">
                      <a16:colId xmlns:a16="http://schemas.microsoft.com/office/drawing/2014/main" val="20001"/>
                    </a:ext>
                  </a:extLst>
                </a:gridCol>
              </a:tblGrid>
              <a:tr h="563775">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Recipe</a:t>
                      </a:r>
                      <a:endParaRPr>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b="1">
                          <a:solidFill>
                            <a:schemeClr val="dk1"/>
                          </a:solidFill>
                          <a:latin typeface="Proxima Nova"/>
                          <a:ea typeface="Proxima Nova"/>
                          <a:cs typeface="Proxima Nova"/>
                          <a:sym typeface="Proxima Nova"/>
                        </a:rPr>
                        <a:t>MSE</a:t>
                      </a:r>
                      <a:endParaRPr>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542150">
                <a:tc>
                  <a:txBody>
                    <a:bodyPr/>
                    <a:lstStyle/>
                    <a:p>
                      <a:pPr marL="0" lvl="0" indent="0" algn="l"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74920.14</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542150">
                <a:tc>
                  <a:txBody>
                    <a:bodyPr/>
                    <a:lstStyle/>
                    <a:p>
                      <a:pPr marL="0" lvl="0" indent="0" algn="l"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73262.02</a:t>
                      </a:r>
                      <a:endParaRPr>
                        <a:latin typeface="Proxima Nova"/>
                        <a:ea typeface="Proxima Nova"/>
                        <a:cs typeface="Proxima Nova"/>
                        <a:sym typeface="Proxima Nova"/>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542150">
                <a:tc>
                  <a:txBody>
                    <a:bodyPr/>
                    <a:lstStyle/>
                    <a:p>
                      <a:pPr marL="0" lvl="0" indent="0" algn="l"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65374.61</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bl>
          </a:graphicData>
        </a:graphic>
      </p:graphicFrame>
      <p:sp>
        <p:nvSpPr>
          <p:cNvPr id="211" name="Google Shape;211;p36"/>
          <p:cNvSpPr txBox="1"/>
          <p:nvPr/>
        </p:nvSpPr>
        <p:spPr>
          <a:xfrm>
            <a:off x="387900" y="3888675"/>
            <a:ext cx="8469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dk1"/>
                </a:solidFill>
                <a:latin typeface="Proxima Nova"/>
                <a:ea typeface="Proxima Nova"/>
                <a:cs typeface="Proxima Nova"/>
                <a:sym typeface="Proxima Nova"/>
              </a:rPr>
              <a:t>For a </a:t>
            </a:r>
            <a:r>
              <a:rPr lang="en" sz="1800" b="1">
                <a:solidFill>
                  <a:srgbClr val="FF9900"/>
                </a:solidFill>
                <a:latin typeface="Proxima Nova"/>
                <a:ea typeface="Proxima Nova"/>
                <a:cs typeface="Proxima Nova"/>
                <a:sym typeface="Proxima Nova"/>
              </a:rPr>
              <a:t>Random Forest</a:t>
            </a:r>
            <a:r>
              <a:rPr lang="en" sz="1800" b="1">
                <a:solidFill>
                  <a:schemeClr val="dk1"/>
                </a:solidFill>
                <a:latin typeface="Proxima Nova"/>
                <a:ea typeface="Proxima Nova"/>
                <a:cs typeface="Proxima Nova"/>
                <a:sym typeface="Proxima Nova"/>
              </a:rPr>
              <a:t> model </a:t>
            </a:r>
            <a:r>
              <a:rPr lang="en" sz="1800" b="1">
                <a:solidFill>
                  <a:srgbClr val="FF9900"/>
                </a:solidFill>
                <a:latin typeface="Proxima Nova"/>
                <a:ea typeface="Proxima Nova"/>
                <a:cs typeface="Proxima Nova"/>
                <a:sym typeface="Proxima Nova"/>
              </a:rPr>
              <a:t>Recipe 3</a:t>
            </a:r>
            <a:r>
              <a:rPr lang="en" sz="1800" b="1">
                <a:solidFill>
                  <a:schemeClr val="dk1"/>
                </a:solidFill>
                <a:latin typeface="Proxima Nova"/>
                <a:ea typeface="Proxima Nova"/>
                <a:cs typeface="Proxima Nova"/>
                <a:sym typeface="Proxima Nova"/>
              </a:rPr>
              <a:t> best predicts the price of Airbnb rentals!</a:t>
            </a:r>
            <a:endParaRPr sz="1800" b="1">
              <a:solidFill>
                <a:schemeClr val="dk1"/>
              </a:solidFill>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7"/>
          <p:cNvSpPr txBox="1">
            <a:spLocks noGrp="1"/>
          </p:cNvSpPr>
          <p:nvPr>
            <p:ph type="title"/>
          </p:nvPr>
        </p:nvSpPr>
        <p:spPr>
          <a:xfrm>
            <a:off x="311700" y="6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a:latin typeface="Economica"/>
                <a:ea typeface="Economica"/>
                <a:cs typeface="Economica"/>
                <a:sym typeface="Economica"/>
              </a:rPr>
              <a:t>Data Modeling: Best Model </a:t>
            </a:r>
            <a:endParaRPr sz="3220" b="1">
              <a:latin typeface="Economica"/>
              <a:ea typeface="Economica"/>
              <a:cs typeface="Economica"/>
              <a:sym typeface="Economica"/>
            </a:endParaRPr>
          </a:p>
        </p:txBody>
      </p:sp>
      <p:sp>
        <p:nvSpPr>
          <p:cNvPr id="217" name="Google Shape;217;p37"/>
          <p:cNvSpPr txBox="1"/>
          <p:nvPr/>
        </p:nvSpPr>
        <p:spPr>
          <a:xfrm>
            <a:off x="149075" y="4013675"/>
            <a:ext cx="8855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latin typeface="Proxima Nova"/>
                <a:ea typeface="Proxima Nova"/>
                <a:cs typeface="Proxima Nova"/>
                <a:sym typeface="Proxima Nova"/>
              </a:rPr>
              <a:t>The </a:t>
            </a:r>
            <a:r>
              <a:rPr lang="en" sz="1800" b="1">
                <a:solidFill>
                  <a:srgbClr val="FF9900"/>
                </a:solidFill>
                <a:latin typeface="Proxima Nova"/>
                <a:ea typeface="Proxima Nova"/>
                <a:cs typeface="Proxima Nova"/>
                <a:sym typeface="Proxima Nova"/>
              </a:rPr>
              <a:t>Random Forest</a:t>
            </a:r>
            <a:r>
              <a:rPr lang="en" sz="1800" b="1">
                <a:solidFill>
                  <a:srgbClr val="FF0000"/>
                </a:solidFill>
                <a:latin typeface="Proxima Nova"/>
                <a:ea typeface="Proxima Nova"/>
                <a:cs typeface="Proxima Nova"/>
                <a:sym typeface="Proxima Nova"/>
              </a:rPr>
              <a:t> </a:t>
            </a:r>
            <a:r>
              <a:rPr lang="en" sz="1800" b="1">
                <a:latin typeface="Proxima Nova"/>
                <a:ea typeface="Proxima Nova"/>
                <a:cs typeface="Proxima Nova"/>
                <a:sym typeface="Proxima Nova"/>
              </a:rPr>
              <a:t>model with </a:t>
            </a:r>
            <a:r>
              <a:rPr lang="en" sz="1800" b="1">
                <a:solidFill>
                  <a:srgbClr val="FF9900"/>
                </a:solidFill>
                <a:latin typeface="Proxima Nova"/>
                <a:ea typeface="Proxima Nova"/>
                <a:cs typeface="Proxima Nova"/>
                <a:sym typeface="Proxima Nova"/>
              </a:rPr>
              <a:t>Recipe 3</a:t>
            </a:r>
            <a:r>
              <a:rPr lang="en" sz="1800" b="1">
                <a:solidFill>
                  <a:srgbClr val="FF0000"/>
                </a:solidFill>
                <a:latin typeface="Proxima Nova"/>
                <a:ea typeface="Proxima Nova"/>
                <a:cs typeface="Proxima Nova"/>
                <a:sym typeface="Proxima Nova"/>
              </a:rPr>
              <a:t> </a:t>
            </a:r>
            <a:r>
              <a:rPr lang="en" sz="1800" b="1">
                <a:latin typeface="Proxima Nova"/>
                <a:ea typeface="Proxima Nova"/>
                <a:cs typeface="Proxima Nova"/>
                <a:sym typeface="Proxima Nova"/>
              </a:rPr>
              <a:t>best predicts the price of Airbnb rentals!</a:t>
            </a:r>
            <a:endParaRPr sz="1800" b="1">
              <a:latin typeface="Proxima Nova"/>
              <a:ea typeface="Proxima Nova"/>
              <a:cs typeface="Proxima Nova"/>
              <a:sym typeface="Proxima Nova"/>
            </a:endParaRPr>
          </a:p>
        </p:txBody>
      </p:sp>
      <p:graphicFrame>
        <p:nvGraphicFramePr>
          <p:cNvPr id="218" name="Google Shape;218;p37"/>
          <p:cNvGraphicFramePr/>
          <p:nvPr/>
        </p:nvGraphicFramePr>
        <p:xfrm>
          <a:off x="1655000" y="1054160"/>
          <a:ext cx="5759625" cy="2190225"/>
        </p:xfrm>
        <a:graphic>
          <a:graphicData uri="http://schemas.openxmlformats.org/drawingml/2006/table">
            <a:tbl>
              <a:tblPr>
                <a:noFill/>
                <a:tableStyleId>{406FD6C1-9FEF-428A-ABD5-BE81E850CCE0}</a:tableStyleId>
              </a:tblPr>
              <a:tblGrid>
                <a:gridCol w="1919875">
                  <a:extLst>
                    <a:ext uri="{9D8B030D-6E8A-4147-A177-3AD203B41FA5}">
                      <a16:colId xmlns:a16="http://schemas.microsoft.com/office/drawing/2014/main" val="20000"/>
                    </a:ext>
                  </a:extLst>
                </a:gridCol>
                <a:gridCol w="1919875">
                  <a:extLst>
                    <a:ext uri="{9D8B030D-6E8A-4147-A177-3AD203B41FA5}">
                      <a16:colId xmlns:a16="http://schemas.microsoft.com/office/drawing/2014/main" val="20001"/>
                    </a:ext>
                  </a:extLst>
                </a:gridCol>
                <a:gridCol w="1919875">
                  <a:extLst>
                    <a:ext uri="{9D8B030D-6E8A-4147-A177-3AD203B41FA5}">
                      <a16:colId xmlns:a16="http://schemas.microsoft.com/office/drawing/2014/main" val="20002"/>
                    </a:ext>
                  </a:extLst>
                </a:gridCol>
              </a:tblGrid>
              <a:tr h="563775">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Model</a:t>
                      </a:r>
                      <a:endParaRPr b="1">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Recipe</a:t>
                      </a:r>
                      <a:endParaRPr b="1">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b="1">
                          <a:solidFill>
                            <a:schemeClr val="dk1"/>
                          </a:solidFill>
                          <a:latin typeface="Proxima Nova"/>
                          <a:ea typeface="Proxima Nova"/>
                          <a:cs typeface="Proxima Nova"/>
                          <a:sym typeface="Proxima Nova"/>
                        </a:rPr>
                        <a:t>MSE</a:t>
                      </a:r>
                      <a:endParaRPr b="1">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542150">
                <a:tc>
                  <a:txBody>
                    <a:bodyPr/>
                    <a:lstStyle/>
                    <a:p>
                      <a:pPr marL="0" lvl="0" indent="0" algn="l" rtl="0">
                        <a:spcBef>
                          <a:spcPts val="0"/>
                        </a:spcBef>
                        <a:spcAft>
                          <a:spcPts val="0"/>
                        </a:spcAft>
                        <a:buNone/>
                      </a:pPr>
                      <a:r>
                        <a:rPr lang="en">
                          <a:latin typeface="Proxima Nova"/>
                          <a:ea typeface="Proxima Nova"/>
                          <a:cs typeface="Proxima Nova"/>
                          <a:sym typeface="Proxima Nova"/>
                        </a:rPr>
                        <a:t>Linear</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66970.16</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542150">
                <a:tc>
                  <a:txBody>
                    <a:bodyPr/>
                    <a:lstStyle/>
                    <a:p>
                      <a:pPr marL="0" lvl="0" indent="0" algn="l" rtl="0">
                        <a:spcBef>
                          <a:spcPts val="0"/>
                        </a:spcBef>
                        <a:spcAft>
                          <a:spcPts val="0"/>
                        </a:spcAft>
                        <a:buNone/>
                      </a:pPr>
                      <a:r>
                        <a:rPr lang="en">
                          <a:latin typeface="Proxima Nova"/>
                          <a:ea typeface="Proxima Nova"/>
                          <a:cs typeface="Proxima Nova"/>
                          <a:sym typeface="Proxima Nova"/>
                        </a:rPr>
                        <a:t>KNN</a:t>
                      </a:r>
                      <a:endParaRPr>
                        <a:latin typeface="Proxima Nova"/>
                        <a:ea typeface="Proxima Nova"/>
                        <a:cs typeface="Proxima Nova"/>
                        <a:sym typeface="Proxima Nova"/>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65727.35</a:t>
                      </a:r>
                      <a:endParaRPr>
                        <a:latin typeface="Proxima Nova"/>
                        <a:ea typeface="Proxima Nova"/>
                        <a:cs typeface="Proxima Nova"/>
                        <a:sym typeface="Proxima Nova"/>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542150">
                <a:tc>
                  <a:txBody>
                    <a:bodyPr/>
                    <a:lstStyle/>
                    <a:p>
                      <a:pPr marL="0" lvl="0" indent="0" algn="l" rtl="0">
                        <a:spcBef>
                          <a:spcPts val="0"/>
                        </a:spcBef>
                        <a:spcAft>
                          <a:spcPts val="0"/>
                        </a:spcAft>
                        <a:buNone/>
                      </a:pPr>
                      <a:r>
                        <a:rPr lang="en">
                          <a:latin typeface="Proxima Nova"/>
                          <a:ea typeface="Proxima Nova"/>
                          <a:cs typeface="Proxima Nova"/>
                          <a:sym typeface="Proxima Nova"/>
                        </a:rPr>
                        <a:t>Random Forest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9900"/>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9900"/>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65374.61</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9900"/>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311700" y="6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a:latin typeface="Economica"/>
                <a:ea typeface="Economica"/>
                <a:cs typeface="Economica"/>
                <a:sym typeface="Economica"/>
              </a:rPr>
              <a:t>Data Modeling: Best Variables </a:t>
            </a:r>
            <a:endParaRPr sz="3220" b="1">
              <a:latin typeface="Economica"/>
              <a:ea typeface="Economica"/>
              <a:cs typeface="Economica"/>
              <a:sym typeface="Economica"/>
            </a:endParaRPr>
          </a:p>
        </p:txBody>
      </p:sp>
      <p:pic>
        <p:nvPicPr>
          <p:cNvPr id="224" name="Google Shape;224;p38"/>
          <p:cNvPicPr preferRelativeResize="0"/>
          <p:nvPr/>
        </p:nvPicPr>
        <p:blipFill rotWithShape="1">
          <a:blip r:embed="rId3">
            <a:alphaModFix/>
          </a:blip>
          <a:srcRect l="2324" t="6853" r="2018" b="1889"/>
          <a:stretch/>
        </p:blipFill>
        <p:spPr>
          <a:xfrm>
            <a:off x="1207050" y="738000"/>
            <a:ext cx="6741176" cy="4286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311700" y="61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latin typeface="Economica"/>
                <a:ea typeface="Economica"/>
                <a:cs typeface="Economica"/>
                <a:sym typeface="Economica"/>
              </a:rPr>
              <a:t>Possible Shortcomings and Problems</a:t>
            </a:r>
            <a:endParaRPr sz="3020" b="1">
              <a:latin typeface="Economica"/>
              <a:ea typeface="Economica"/>
              <a:cs typeface="Economica"/>
              <a:sym typeface="Economica"/>
            </a:endParaRPr>
          </a:p>
        </p:txBody>
      </p:sp>
      <p:sp>
        <p:nvSpPr>
          <p:cNvPr id="230" name="Google Shape;230;p39"/>
          <p:cNvSpPr txBox="1">
            <a:spLocks noGrp="1"/>
          </p:cNvSpPr>
          <p:nvPr>
            <p:ph type="body" idx="1"/>
          </p:nvPr>
        </p:nvSpPr>
        <p:spPr>
          <a:xfrm>
            <a:off x="311700" y="1092150"/>
            <a:ext cx="8520600" cy="2737728"/>
          </a:xfrm>
          <a:prstGeom prst="rect">
            <a:avLst/>
          </a:prstGeom>
        </p:spPr>
        <p:txBody>
          <a:bodyPr spcFirstLastPara="1" wrap="square" lIns="91425" tIns="91425" rIns="91425" bIns="91425" anchor="t" anchorCtr="0">
            <a:normAutofit fontScale="92500" lnSpcReduction="10000"/>
          </a:bodyPr>
          <a:lstStyle/>
          <a:p>
            <a:pPr marL="457200" lvl="0" indent="-355600" algn="l" rtl="0">
              <a:lnSpc>
                <a:spcPct val="150000"/>
              </a:lnSpc>
              <a:spcBef>
                <a:spcPts val="0"/>
              </a:spcBef>
              <a:spcAft>
                <a:spcPts val="0"/>
              </a:spcAft>
              <a:buClr>
                <a:schemeClr val="dk1"/>
              </a:buClr>
              <a:buSzPct val="70000"/>
              <a:buFont typeface="Proxima Nova"/>
              <a:buChar char="●"/>
            </a:pPr>
            <a:r>
              <a:rPr lang="en" sz="1900" dirty="0">
                <a:solidFill>
                  <a:schemeClr val="dk1"/>
                </a:solidFill>
                <a:latin typeface="Proxima Nova"/>
                <a:ea typeface="Proxima Nova"/>
                <a:cs typeface="Proxima Nova"/>
                <a:sym typeface="Proxima Nova"/>
              </a:rPr>
              <a:t>High MSE = Bad Models</a:t>
            </a:r>
            <a:endParaRPr sz="1900" dirty="0">
              <a:solidFill>
                <a:schemeClr val="dk1"/>
              </a:solidFill>
              <a:latin typeface="Proxima Nova"/>
              <a:ea typeface="Proxima Nova"/>
              <a:cs typeface="Proxima Nova"/>
              <a:sym typeface="Proxima Nova"/>
            </a:endParaRPr>
          </a:p>
          <a:p>
            <a:pPr marL="457200" lvl="0" indent="0" algn="l" rtl="0">
              <a:lnSpc>
                <a:spcPct val="150000"/>
              </a:lnSpc>
              <a:spcBef>
                <a:spcPts val="1200"/>
              </a:spcBef>
              <a:spcAft>
                <a:spcPts val="0"/>
              </a:spcAft>
              <a:buSzPct val="70000"/>
              <a:buNone/>
            </a:pPr>
            <a:endParaRPr sz="1900" dirty="0">
              <a:solidFill>
                <a:schemeClr val="dk1"/>
              </a:solidFill>
              <a:latin typeface="Proxima Nova"/>
              <a:ea typeface="Proxima Nova"/>
              <a:cs typeface="Proxima Nova"/>
              <a:sym typeface="Proxima Nova"/>
            </a:endParaRPr>
          </a:p>
          <a:p>
            <a:pPr marL="457200" lvl="0" indent="-355600" algn="l" rtl="0">
              <a:lnSpc>
                <a:spcPct val="150000"/>
              </a:lnSpc>
              <a:spcBef>
                <a:spcPts val="1200"/>
              </a:spcBef>
              <a:spcAft>
                <a:spcPts val="0"/>
              </a:spcAft>
              <a:buClr>
                <a:schemeClr val="dk1"/>
              </a:buClr>
              <a:buSzPct val="70000"/>
              <a:buFont typeface="Proxima Nova"/>
              <a:buChar char="●"/>
            </a:pPr>
            <a:r>
              <a:rPr lang="en" sz="1900" dirty="0">
                <a:solidFill>
                  <a:schemeClr val="dk1"/>
                </a:solidFill>
                <a:latin typeface="Proxima Nova"/>
                <a:ea typeface="Proxima Nova"/>
                <a:cs typeface="Proxima Nova"/>
                <a:sym typeface="Proxima Nova"/>
              </a:rPr>
              <a:t>Dataset violates normality principle</a:t>
            </a:r>
            <a:endParaRPr sz="1900" dirty="0">
              <a:solidFill>
                <a:schemeClr val="dk1"/>
              </a:solidFill>
              <a:latin typeface="Proxima Nova"/>
              <a:ea typeface="Proxima Nova"/>
              <a:cs typeface="Proxima Nova"/>
              <a:sym typeface="Proxima Nova"/>
            </a:endParaRPr>
          </a:p>
          <a:p>
            <a:pPr marL="457200" lvl="0" indent="0" algn="l" rtl="0">
              <a:lnSpc>
                <a:spcPct val="150000"/>
              </a:lnSpc>
              <a:spcBef>
                <a:spcPts val="1200"/>
              </a:spcBef>
              <a:spcAft>
                <a:spcPts val="0"/>
              </a:spcAft>
              <a:buSzPct val="70000"/>
              <a:buNone/>
            </a:pPr>
            <a:endParaRPr sz="1900" dirty="0">
              <a:solidFill>
                <a:schemeClr val="dk1"/>
              </a:solidFill>
              <a:latin typeface="Proxima Nova"/>
              <a:ea typeface="Proxima Nova"/>
              <a:cs typeface="Proxima Nova"/>
              <a:sym typeface="Proxima Nova"/>
            </a:endParaRPr>
          </a:p>
          <a:p>
            <a:pPr marL="457200" lvl="0" indent="-355600" algn="l" rtl="0">
              <a:lnSpc>
                <a:spcPct val="150000"/>
              </a:lnSpc>
              <a:spcBef>
                <a:spcPts val="1200"/>
              </a:spcBef>
              <a:spcAft>
                <a:spcPts val="0"/>
              </a:spcAft>
              <a:buClr>
                <a:schemeClr val="dk1"/>
              </a:buClr>
              <a:buSzPct val="70000"/>
              <a:buFont typeface="Proxima Nova"/>
              <a:buChar char="●"/>
            </a:pPr>
            <a:r>
              <a:rPr lang="en" sz="1900" dirty="0">
                <a:solidFill>
                  <a:schemeClr val="dk1"/>
                </a:solidFill>
                <a:latin typeface="Proxima Nova"/>
                <a:ea typeface="Proxima Nova"/>
                <a:cs typeface="Proxima Nova"/>
                <a:sym typeface="Proxima Nova"/>
              </a:rPr>
              <a:t>Overfitting</a:t>
            </a:r>
            <a:endParaRPr sz="1900" dirty="0">
              <a:solidFill>
                <a:schemeClr val="dk1"/>
              </a:solidFill>
              <a:latin typeface="Proxima Nova"/>
              <a:ea typeface="Proxima Nova"/>
              <a:cs typeface="Proxima Nova"/>
              <a:sym typeface="Proxima Nova"/>
            </a:endParaRPr>
          </a:p>
          <a:p>
            <a:pPr marL="457200" lvl="0" indent="0" algn="l" rtl="0">
              <a:lnSpc>
                <a:spcPct val="150000"/>
              </a:lnSpc>
              <a:spcBef>
                <a:spcPts val="1200"/>
              </a:spcBef>
              <a:spcAft>
                <a:spcPts val="0"/>
              </a:spcAft>
              <a:buNone/>
            </a:pPr>
            <a:endParaRPr dirty="0">
              <a:solidFill>
                <a:schemeClr val="dk1"/>
              </a:solidFill>
              <a:latin typeface="Proxima Nova"/>
              <a:ea typeface="Proxima Nova"/>
              <a:cs typeface="Proxima Nova"/>
              <a:sym typeface="Proxima Nova"/>
            </a:endParaRPr>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0"/>
          <p:cNvSpPr txBox="1">
            <a:spLocks noGrp="1"/>
          </p:cNvSpPr>
          <p:nvPr>
            <p:ph type="title"/>
          </p:nvPr>
        </p:nvSpPr>
        <p:spPr>
          <a:xfrm>
            <a:off x="311700" y="90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020" b="1">
                <a:latin typeface="Economica"/>
                <a:ea typeface="Economica"/>
                <a:cs typeface="Economica"/>
                <a:sym typeface="Economica"/>
              </a:rPr>
              <a:t>Conclusion</a:t>
            </a:r>
            <a:endParaRPr sz="3020" b="1">
              <a:latin typeface="Economica"/>
              <a:ea typeface="Economica"/>
              <a:cs typeface="Economica"/>
              <a:sym typeface="Economica"/>
            </a:endParaRPr>
          </a:p>
        </p:txBody>
      </p:sp>
      <p:sp>
        <p:nvSpPr>
          <p:cNvPr id="236" name="Google Shape;236;p40"/>
          <p:cNvSpPr txBox="1">
            <a:spLocks noGrp="1"/>
          </p:cNvSpPr>
          <p:nvPr>
            <p:ph type="body" idx="1"/>
          </p:nvPr>
        </p:nvSpPr>
        <p:spPr>
          <a:xfrm>
            <a:off x="311700" y="763100"/>
            <a:ext cx="8520600" cy="41121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ct val="70000"/>
              <a:buFont typeface="Proxima Nova"/>
              <a:buChar char="●"/>
            </a:pPr>
            <a:r>
              <a:rPr lang="en" dirty="0">
                <a:solidFill>
                  <a:schemeClr val="dk1"/>
                </a:solidFill>
                <a:latin typeface="Proxima Nova"/>
                <a:ea typeface="Proxima Nova"/>
                <a:cs typeface="Proxima Nova"/>
                <a:sym typeface="Proxima Nova"/>
              </a:rPr>
              <a:t>Best Recipe: 3</a:t>
            </a:r>
            <a:endParaRPr dirty="0">
              <a:solidFill>
                <a:schemeClr val="dk1"/>
              </a:solidFill>
              <a:latin typeface="Proxima Nova"/>
              <a:ea typeface="Proxima Nova"/>
              <a:cs typeface="Proxima Nova"/>
              <a:sym typeface="Proxima Nova"/>
            </a:endParaRPr>
          </a:p>
          <a:p>
            <a:pPr marL="457200" lvl="0" indent="-342900" algn="l" rtl="0">
              <a:lnSpc>
                <a:spcPct val="150000"/>
              </a:lnSpc>
              <a:spcBef>
                <a:spcPts val="0"/>
              </a:spcBef>
              <a:spcAft>
                <a:spcPts val="0"/>
              </a:spcAft>
              <a:buClr>
                <a:schemeClr val="dk1"/>
              </a:buClr>
              <a:buSzPct val="70000"/>
              <a:buFont typeface="Proxima Nova"/>
              <a:buChar char="●"/>
            </a:pPr>
            <a:r>
              <a:rPr lang="en" dirty="0">
                <a:solidFill>
                  <a:schemeClr val="dk1"/>
                </a:solidFill>
                <a:latin typeface="Proxima Nova"/>
                <a:ea typeface="Proxima Nova"/>
                <a:cs typeface="Proxima Nova"/>
                <a:sym typeface="Proxima Nova"/>
              </a:rPr>
              <a:t>Best Model: Random Forest</a:t>
            </a:r>
            <a:endParaRPr dirty="0">
              <a:solidFill>
                <a:schemeClr val="dk1"/>
              </a:solidFill>
              <a:latin typeface="Proxima Nova"/>
              <a:ea typeface="Proxima Nova"/>
              <a:cs typeface="Proxima Nova"/>
              <a:sym typeface="Proxima Nova"/>
            </a:endParaRPr>
          </a:p>
          <a:p>
            <a:pPr marL="457200" lvl="0" indent="-342900" algn="l" rtl="0">
              <a:lnSpc>
                <a:spcPct val="150000"/>
              </a:lnSpc>
              <a:spcBef>
                <a:spcPts val="0"/>
              </a:spcBef>
              <a:spcAft>
                <a:spcPts val="0"/>
              </a:spcAft>
              <a:buClr>
                <a:schemeClr val="dk1"/>
              </a:buClr>
              <a:buSzPct val="70000"/>
              <a:buFont typeface="Proxima Nova"/>
              <a:buChar char="●"/>
            </a:pPr>
            <a:r>
              <a:rPr lang="en" dirty="0">
                <a:solidFill>
                  <a:schemeClr val="dk1"/>
                </a:solidFill>
                <a:highlight>
                  <a:schemeClr val="accent4"/>
                </a:highlight>
                <a:latin typeface="Proxima Nova"/>
                <a:ea typeface="Proxima Nova"/>
                <a:cs typeface="Proxima Nova"/>
                <a:sym typeface="Proxima Nova"/>
              </a:rPr>
              <a:t>Best Variables</a:t>
            </a:r>
            <a:r>
              <a:rPr lang="en" dirty="0">
                <a:solidFill>
                  <a:schemeClr val="dk1"/>
                </a:solidFill>
                <a:latin typeface="Proxima Nova"/>
                <a:ea typeface="Proxima Nova"/>
                <a:cs typeface="Proxima Nova"/>
                <a:sym typeface="Proxima Nova"/>
              </a:rPr>
              <a:t> </a:t>
            </a:r>
            <a:endParaRPr dirty="0">
              <a:solidFill>
                <a:schemeClr val="dk1"/>
              </a:solidFill>
              <a:latin typeface="Proxima Nova"/>
              <a:ea typeface="Proxima Nova"/>
              <a:cs typeface="Proxima Nova"/>
              <a:sym typeface="Proxima Nova"/>
            </a:endParaRPr>
          </a:p>
          <a:p>
            <a:pPr marL="914400" lvl="1" indent="-330200" algn="l" rtl="0">
              <a:lnSpc>
                <a:spcPct val="150000"/>
              </a:lnSpc>
              <a:spcBef>
                <a:spcPts val="0"/>
              </a:spcBef>
              <a:spcAft>
                <a:spcPts val="0"/>
              </a:spcAft>
              <a:buClr>
                <a:schemeClr val="dk1"/>
              </a:buClr>
              <a:buSzPts val="1600"/>
              <a:buFont typeface="Proxima Nova"/>
              <a:buAutoNum type="alphaLcPeriod"/>
            </a:pPr>
            <a:r>
              <a:rPr lang="en" sz="1600" dirty="0">
                <a:solidFill>
                  <a:schemeClr val="dk1"/>
                </a:solidFill>
                <a:latin typeface="Proxima Nova"/>
                <a:ea typeface="Proxima Nova"/>
                <a:cs typeface="Proxima Nova"/>
                <a:sym typeface="Proxima Nova"/>
              </a:rPr>
              <a:t>bedrooms</a:t>
            </a:r>
            <a:endParaRPr sz="1600" dirty="0">
              <a:solidFill>
                <a:schemeClr val="dk1"/>
              </a:solidFill>
              <a:latin typeface="Proxima Nova"/>
              <a:ea typeface="Proxima Nova"/>
              <a:cs typeface="Proxima Nova"/>
              <a:sym typeface="Proxima Nova"/>
            </a:endParaRPr>
          </a:p>
          <a:p>
            <a:pPr marL="914400" lvl="1" indent="-330200" algn="l" rtl="0">
              <a:lnSpc>
                <a:spcPct val="150000"/>
              </a:lnSpc>
              <a:spcBef>
                <a:spcPts val="0"/>
              </a:spcBef>
              <a:spcAft>
                <a:spcPts val="0"/>
              </a:spcAft>
              <a:buClr>
                <a:schemeClr val="dk1"/>
              </a:buClr>
              <a:buSzPts val="1600"/>
              <a:buFont typeface="Proxima Nova"/>
              <a:buAutoNum type="alphaLcPeriod"/>
            </a:pPr>
            <a:r>
              <a:rPr lang="en" sz="1600" dirty="0" err="1">
                <a:solidFill>
                  <a:schemeClr val="dk1"/>
                </a:solidFill>
                <a:latin typeface="Proxima Nova"/>
                <a:ea typeface="Proxima Nova"/>
                <a:cs typeface="Proxima Nova"/>
                <a:sym typeface="Proxima Nova"/>
              </a:rPr>
              <a:t>property_typePrivate.room.in.resort</a:t>
            </a:r>
            <a:endParaRPr sz="1600" dirty="0">
              <a:solidFill>
                <a:schemeClr val="dk1"/>
              </a:solidFill>
              <a:latin typeface="Proxima Nova"/>
              <a:ea typeface="Proxima Nova"/>
              <a:cs typeface="Proxima Nova"/>
              <a:sym typeface="Proxima Nova"/>
            </a:endParaRPr>
          </a:p>
          <a:p>
            <a:pPr marL="914400" lvl="1" indent="-330200" algn="l" rtl="0">
              <a:lnSpc>
                <a:spcPct val="150000"/>
              </a:lnSpc>
              <a:spcBef>
                <a:spcPts val="0"/>
              </a:spcBef>
              <a:spcAft>
                <a:spcPts val="0"/>
              </a:spcAft>
              <a:buClr>
                <a:schemeClr val="dk1"/>
              </a:buClr>
              <a:buSzPts val="1600"/>
              <a:buFont typeface="Proxima Nova"/>
              <a:buAutoNum type="alphaLcPeriod"/>
            </a:pPr>
            <a:r>
              <a:rPr lang="en" sz="1600" dirty="0" err="1">
                <a:solidFill>
                  <a:schemeClr val="dk1"/>
                </a:solidFill>
                <a:latin typeface="Proxima Nova"/>
                <a:ea typeface="Proxima Nova"/>
                <a:cs typeface="Proxima Nova"/>
                <a:sym typeface="Proxima Nova"/>
              </a:rPr>
              <a:t>num_of_amenities</a:t>
            </a:r>
            <a:endParaRPr sz="1600" dirty="0">
              <a:solidFill>
                <a:schemeClr val="dk1"/>
              </a:solidFill>
              <a:latin typeface="Proxima Nova"/>
              <a:ea typeface="Proxima Nova"/>
              <a:cs typeface="Proxima Nova"/>
              <a:sym typeface="Proxima Nova"/>
            </a:endParaRPr>
          </a:p>
          <a:p>
            <a:pPr marL="914400" lvl="1" indent="-330200" algn="l" rtl="0">
              <a:lnSpc>
                <a:spcPct val="150000"/>
              </a:lnSpc>
              <a:spcBef>
                <a:spcPts val="0"/>
              </a:spcBef>
              <a:spcAft>
                <a:spcPts val="0"/>
              </a:spcAft>
              <a:buClr>
                <a:schemeClr val="dk1"/>
              </a:buClr>
              <a:buSzPts val="1600"/>
              <a:buFont typeface="Proxima Nova"/>
              <a:buAutoNum type="alphaLcPeriod"/>
            </a:pPr>
            <a:r>
              <a:rPr lang="en" sz="1600" dirty="0" err="1">
                <a:solidFill>
                  <a:schemeClr val="dk1"/>
                </a:solidFill>
                <a:latin typeface="Proxima Nova"/>
                <a:ea typeface="Proxima Nova"/>
                <a:cs typeface="Proxima Nova"/>
                <a:sym typeface="Proxima Nova"/>
              </a:rPr>
              <a:t>propert_typeEntire.resort</a:t>
            </a:r>
            <a:endParaRPr sz="1600" dirty="0">
              <a:solidFill>
                <a:schemeClr val="dk1"/>
              </a:solidFill>
              <a:latin typeface="Proxima Nova"/>
              <a:ea typeface="Proxima Nova"/>
              <a:cs typeface="Proxima Nova"/>
              <a:sym typeface="Proxima Nova"/>
            </a:endParaRPr>
          </a:p>
          <a:p>
            <a:pPr marL="914400" lvl="1" indent="-330200" algn="l" rtl="0">
              <a:lnSpc>
                <a:spcPct val="150000"/>
              </a:lnSpc>
              <a:spcBef>
                <a:spcPts val="0"/>
              </a:spcBef>
              <a:spcAft>
                <a:spcPts val="0"/>
              </a:spcAft>
              <a:buClr>
                <a:schemeClr val="dk1"/>
              </a:buClr>
              <a:buSzPts val="1600"/>
              <a:buFont typeface="Proxima Nova"/>
              <a:buAutoNum type="alphaLcPeriod"/>
            </a:pPr>
            <a:r>
              <a:rPr lang="en" sz="1600" dirty="0">
                <a:solidFill>
                  <a:schemeClr val="dk1"/>
                </a:solidFill>
                <a:latin typeface="Proxima Nova"/>
                <a:ea typeface="Proxima Nova"/>
                <a:cs typeface="Proxima Nova"/>
                <a:sym typeface="Proxima Nova"/>
              </a:rPr>
              <a:t>longitude</a:t>
            </a:r>
            <a:endParaRPr sz="1600" dirty="0">
              <a:solidFill>
                <a:schemeClr val="dk1"/>
              </a:solidFill>
              <a:latin typeface="Proxima Nova"/>
              <a:ea typeface="Proxima Nova"/>
              <a:cs typeface="Proxima Nova"/>
              <a:sym typeface="Proxima Nova"/>
            </a:endParaRPr>
          </a:p>
          <a:p>
            <a:pPr marL="914400" lvl="0" indent="0" algn="l" rtl="0">
              <a:spcBef>
                <a:spcPts val="1200"/>
              </a:spcBef>
              <a:spcAft>
                <a:spcPts val="1200"/>
              </a:spcAft>
              <a:buNone/>
            </a:pPr>
            <a:endParaRPr sz="1800" dirty="0">
              <a:solidFill>
                <a:schemeClr val="dk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6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dirty="0">
                <a:latin typeface="Economica"/>
                <a:ea typeface="Economica"/>
                <a:cs typeface="Economica"/>
                <a:sym typeface="Economica"/>
              </a:rPr>
              <a:t>Preview of Results: Best Model </a:t>
            </a:r>
            <a:endParaRPr sz="3220" b="1" dirty="0">
              <a:latin typeface="Economica"/>
              <a:ea typeface="Economica"/>
              <a:cs typeface="Economica"/>
              <a:sym typeface="Economica"/>
            </a:endParaRPr>
          </a:p>
        </p:txBody>
      </p:sp>
      <p:sp>
        <p:nvSpPr>
          <p:cNvPr id="67" name="Google Shape;67;p15"/>
          <p:cNvSpPr txBox="1"/>
          <p:nvPr/>
        </p:nvSpPr>
        <p:spPr>
          <a:xfrm>
            <a:off x="149075" y="4013675"/>
            <a:ext cx="8855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latin typeface="Proxima Nova"/>
                <a:ea typeface="Proxima Nova"/>
                <a:cs typeface="Proxima Nova"/>
                <a:sym typeface="Proxima Nova"/>
              </a:rPr>
              <a:t>The </a:t>
            </a:r>
            <a:r>
              <a:rPr lang="en" sz="1800" b="1">
                <a:solidFill>
                  <a:srgbClr val="FF9900"/>
                </a:solidFill>
                <a:latin typeface="Proxima Nova"/>
                <a:ea typeface="Proxima Nova"/>
                <a:cs typeface="Proxima Nova"/>
                <a:sym typeface="Proxima Nova"/>
              </a:rPr>
              <a:t>Random Forest</a:t>
            </a:r>
            <a:r>
              <a:rPr lang="en" sz="1800" b="1">
                <a:solidFill>
                  <a:srgbClr val="FF0000"/>
                </a:solidFill>
                <a:latin typeface="Proxima Nova"/>
                <a:ea typeface="Proxima Nova"/>
                <a:cs typeface="Proxima Nova"/>
                <a:sym typeface="Proxima Nova"/>
              </a:rPr>
              <a:t> </a:t>
            </a:r>
            <a:r>
              <a:rPr lang="en" sz="1800" b="1">
                <a:latin typeface="Proxima Nova"/>
                <a:ea typeface="Proxima Nova"/>
                <a:cs typeface="Proxima Nova"/>
                <a:sym typeface="Proxima Nova"/>
              </a:rPr>
              <a:t>model with </a:t>
            </a:r>
            <a:r>
              <a:rPr lang="en" sz="1800" b="1">
                <a:solidFill>
                  <a:srgbClr val="FF9900"/>
                </a:solidFill>
                <a:latin typeface="Proxima Nova"/>
                <a:ea typeface="Proxima Nova"/>
                <a:cs typeface="Proxima Nova"/>
                <a:sym typeface="Proxima Nova"/>
              </a:rPr>
              <a:t>Recipe 3</a:t>
            </a:r>
            <a:r>
              <a:rPr lang="en" sz="1800" b="1">
                <a:solidFill>
                  <a:srgbClr val="FF0000"/>
                </a:solidFill>
                <a:latin typeface="Proxima Nova"/>
                <a:ea typeface="Proxima Nova"/>
                <a:cs typeface="Proxima Nova"/>
                <a:sym typeface="Proxima Nova"/>
              </a:rPr>
              <a:t> </a:t>
            </a:r>
            <a:r>
              <a:rPr lang="en" sz="1800" b="1">
                <a:latin typeface="Proxima Nova"/>
                <a:ea typeface="Proxima Nova"/>
                <a:cs typeface="Proxima Nova"/>
                <a:sym typeface="Proxima Nova"/>
              </a:rPr>
              <a:t>best predicts the price of Airbnb rentals!</a:t>
            </a:r>
            <a:endParaRPr sz="1800" b="1">
              <a:latin typeface="Proxima Nova"/>
              <a:ea typeface="Proxima Nova"/>
              <a:cs typeface="Proxima Nova"/>
              <a:sym typeface="Proxima Nova"/>
            </a:endParaRPr>
          </a:p>
        </p:txBody>
      </p:sp>
      <p:graphicFrame>
        <p:nvGraphicFramePr>
          <p:cNvPr id="68" name="Google Shape;68;p15"/>
          <p:cNvGraphicFramePr/>
          <p:nvPr/>
        </p:nvGraphicFramePr>
        <p:xfrm>
          <a:off x="1655000" y="1054160"/>
          <a:ext cx="5759625" cy="2190225"/>
        </p:xfrm>
        <a:graphic>
          <a:graphicData uri="http://schemas.openxmlformats.org/drawingml/2006/table">
            <a:tbl>
              <a:tblPr>
                <a:noFill/>
                <a:tableStyleId>{406FD6C1-9FEF-428A-ABD5-BE81E850CCE0}</a:tableStyleId>
              </a:tblPr>
              <a:tblGrid>
                <a:gridCol w="1919875">
                  <a:extLst>
                    <a:ext uri="{9D8B030D-6E8A-4147-A177-3AD203B41FA5}">
                      <a16:colId xmlns:a16="http://schemas.microsoft.com/office/drawing/2014/main" val="20000"/>
                    </a:ext>
                  </a:extLst>
                </a:gridCol>
                <a:gridCol w="1919875">
                  <a:extLst>
                    <a:ext uri="{9D8B030D-6E8A-4147-A177-3AD203B41FA5}">
                      <a16:colId xmlns:a16="http://schemas.microsoft.com/office/drawing/2014/main" val="20001"/>
                    </a:ext>
                  </a:extLst>
                </a:gridCol>
                <a:gridCol w="1919875">
                  <a:extLst>
                    <a:ext uri="{9D8B030D-6E8A-4147-A177-3AD203B41FA5}">
                      <a16:colId xmlns:a16="http://schemas.microsoft.com/office/drawing/2014/main" val="20002"/>
                    </a:ext>
                  </a:extLst>
                </a:gridCol>
              </a:tblGrid>
              <a:tr h="563775">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Model</a:t>
                      </a:r>
                      <a:endParaRPr b="1">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Proxima Nova"/>
                          <a:ea typeface="Proxima Nova"/>
                          <a:cs typeface="Proxima Nova"/>
                          <a:sym typeface="Proxima Nova"/>
                        </a:rPr>
                        <a:t>Recipe</a:t>
                      </a:r>
                      <a:endParaRPr b="1">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b="1">
                          <a:solidFill>
                            <a:schemeClr val="dk1"/>
                          </a:solidFill>
                          <a:latin typeface="Proxima Nova"/>
                          <a:ea typeface="Proxima Nova"/>
                          <a:cs typeface="Proxima Nova"/>
                          <a:sym typeface="Proxima Nova"/>
                        </a:rPr>
                        <a:t>MSE</a:t>
                      </a:r>
                      <a:endParaRPr b="1">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542150">
                <a:tc>
                  <a:txBody>
                    <a:bodyPr/>
                    <a:lstStyle/>
                    <a:p>
                      <a:pPr marL="0" lvl="0" indent="0" algn="l" rtl="0">
                        <a:spcBef>
                          <a:spcPts val="0"/>
                        </a:spcBef>
                        <a:spcAft>
                          <a:spcPts val="0"/>
                        </a:spcAft>
                        <a:buNone/>
                      </a:pPr>
                      <a:r>
                        <a:rPr lang="en">
                          <a:latin typeface="Proxima Nova"/>
                          <a:ea typeface="Proxima Nova"/>
                          <a:cs typeface="Proxima Nova"/>
                          <a:sym typeface="Proxima Nova"/>
                        </a:rPr>
                        <a:t>Linear</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66970.16</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542150">
                <a:tc>
                  <a:txBody>
                    <a:bodyPr/>
                    <a:lstStyle/>
                    <a:p>
                      <a:pPr marL="0" lvl="0" indent="0" algn="l" rtl="0">
                        <a:spcBef>
                          <a:spcPts val="0"/>
                        </a:spcBef>
                        <a:spcAft>
                          <a:spcPts val="0"/>
                        </a:spcAft>
                        <a:buNone/>
                      </a:pPr>
                      <a:r>
                        <a:rPr lang="en">
                          <a:latin typeface="Proxima Nova"/>
                          <a:ea typeface="Proxima Nova"/>
                          <a:cs typeface="Proxima Nova"/>
                          <a:sym typeface="Proxima Nova"/>
                        </a:rPr>
                        <a:t>KNN</a:t>
                      </a:r>
                      <a:endParaRPr>
                        <a:latin typeface="Proxima Nova"/>
                        <a:ea typeface="Proxima Nova"/>
                        <a:cs typeface="Proxima Nova"/>
                        <a:sym typeface="Proxima Nova"/>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latin typeface="Proxima Nova"/>
                          <a:ea typeface="Proxima Nova"/>
                          <a:cs typeface="Proxima Nova"/>
                          <a:sym typeface="Proxima Nova"/>
                        </a:rPr>
                        <a:t>65727.35</a:t>
                      </a:r>
                      <a:endParaRPr>
                        <a:latin typeface="Proxima Nova"/>
                        <a:ea typeface="Proxima Nova"/>
                        <a:cs typeface="Proxima Nova"/>
                        <a:sym typeface="Proxima Nova"/>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542150">
                <a:tc>
                  <a:txBody>
                    <a:bodyPr/>
                    <a:lstStyle/>
                    <a:p>
                      <a:pPr marL="0" lvl="0" indent="0" algn="l" rtl="0">
                        <a:spcBef>
                          <a:spcPts val="0"/>
                        </a:spcBef>
                        <a:spcAft>
                          <a:spcPts val="0"/>
                        </a:spcAft>
                        <a:buNone/>
                      </a:pPr>
                      <a:r>
                        <a:rPr lang="en">
                          <a:latin typeface="Proxima Nova"/>
                          <a:ea typeface="Proxima Nova"/>
                          <a:cs typeface="Proxima Nova"/>
                          <a:sym typeface="Proxima Nova"/>
                        </a:rPr>
                        <a:t>Random Forest</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9900"/>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9900"/>
                    </a:solidFill>
                  </a:tcPr>
                </a:tc>
                <a:tc>
                  <a:txBody>
                    <a:bodyPr/>
                    <a:lstStyle/>
                    <a:p>
                      <a:pPr marL="0" lvl="0" indent="0" algn="l" rtl="0">
                        <a:spcBef>
                          <a:spcPts val="0"/>
                        </a:spcBef>
                        <a:spcAft>
                          <a:spcPts val="0"/>
                        </a:spcAft>
                        <a:buNone/>
                      </a:pPr>
                      <a:r>
                        <a:rPr lang="en">
                          <a:latin typeface="Proxima Nova"/>
                          <a:ea typeface="Proxima Nova"/>
                          <a:cs typeface="Proxima Nova"/>
                          <a:sym typeface="Proxima Nova"/>
                        </a:rPr>
                        <a:t>65374.61</a:t>
                      </a:r>
                      <a:endParaRPr>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9900"/>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6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dirty="0">
                <a:latin typeface="Economica"/>
                <a:ea typeface="Economica"/>
                <a:cs typeface="Economica"/>
                <a:sym typeface="Economica"/>
              </a:rPr>
              <a:t>Preview of Results: Best Variables </a:t>
            </a:r>
            <a:endParaRPr sz="3220" b="1" dirty="0">
              <a:latin typeface="Economica"/>
              <a:ea typeface="Economica"/>
              <a:cs typeface="Economica"/>
              <a:sym typeface="Economica"/>
            </a:endParaRPr>
          </a:p>
        </p:txBody>
      </p:sp>
      <p:pic>
        <p:nvPicPr>
          <p:cNvPr id="74" name="Google Shape;74;p16"/>
          <p:cNvPicPr preferRelativeResize="0"/>
          <p:nvPr/>
        </p:nvPicPr>
        <p:blipFill rotWithShape="1">
          <a:blip r:embed="rId3">
            <a:alphaModFix/>
          </a:blip>
          <a:srcRect l="2324" t="6853" r="2018" b="1889"/>
          <a:stretch/>
        </p:blipFill>
        <p:spPr>
          <a:xfrm>
            <a:off x="1207050" y="738000"/>
            <a:ext cx="6741176" cy="428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90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dirty="0">
                <a:latin typeface="Economica"/>
                <a:ea typeface="Economica"/>
                <a:cs typeface="Economica"/>
                <a:sym typeface="Economica"/>
              </a:rPr>
              <a:t>Background Review</a:t>
            </a:r>
            <a:endParaRPr sz="3220" b="1" dirty="0">
              <a:latin typeface="Economica"/>
              <a:ea typeface="Economica"/>
              <a:cs typeface="Economica"/>
              <a:sym typeface="Economica"/>
            </a:endParaRPr>
          </a:p>
        </p:txBody>
      </p:sp>
      <p:sp>
        <p:nvSpPr>
          <p:cNvPr id="80" name="Google Shape;80;p17"/>
          <p:cNvSpPr txBox="1">
            <a:spLocks noGrp="1"/>
          </p:cNvSpPr>
          <p:nvPr>
            <p:ph type="body" idx="1"/>
          </p:nvPr>
        </p:nvSpPr>
        <p:spPr>
          <a:xfrm>
            <a:off x="311700" y="863550"/>
            <a:ext cx="8520600" cy="4155900"/>
          </a:xfrm>
          <a:prstGeom prst="rect">
            <a:avLst/>
          </a:prstGeom>
        </p:spPr>
        <p:txBody>
          <a:bodyPr spcFirstLastPara="1" wrap="square" lIns="91425" tIns="91425" rIns="91425" bIns="91425" anchor="t" anchorCtr="0">
            <a:normAutofit fontScale="25000" lnSpcReduction="20000"/>
          </a:bodyPr>
          <a:lstStyle/>
          <a:p>
            <a:pPr marL="457200" lvl="0" indent="-323850" algn="l" rtl="0">
              <a:lnSpc>
                <a:spcPct val="200000"/>
              </a:lnSpc>
              <a:spcBef>
                <a:spcPts val="0"/>
              </a:spcBef>
              <a:spcAft>
                <a:spcPts val="0"/>
              </a:spcAft>
              <a:buClr>
                <a:schemeClr val="dk1"/>
              </a:buClr>
              <a:buSzPct val="80000"/>
              <a:buFont typeface="Proxima Nova"/>
              <a:buChar char="●"/>
            </a:pPr>
            <a:r>
              <a:rPr lang="en" sz="6000" dirty="0">
                <a:solidFill>
                  <a:schemeClr val="dk1"/>
                </a:solidFill>
                <a:latin typeface="Proxima Nova"/>
                <a:ea typeface="Proxima Nova"/>
                <a:cs typeface="Proxima Nova"/>
                <a:sym typeface="Proxima Nova"/>
              </a:rPr>
              <a:t>What has been done?</a:t>
            </a:r>
            <a:endParaRPr sz="6000" dirty="0">
              <a:solidFill>
                <a:schemeClr val="dk1"/>
              </a:solidFill>
              <a:latin typeface="Proxima Nova"/>
              <a:ea typeface="Proxima Nova"/>
              <a:cs typeface="Proxima Nova"/>
              <a:sym typeface="Proxima Nova"/>
            </a:endParaRPr>
          </a:p>
          <a:p>
            <a:pPr marL="914400" lvl="1" indent="-323850" algn="l" rtl="0">
              <a:lnSpc>
                <a:spcPct val="200000"/>
              </a:lnSpc>
              <a:spcBef>
                <a:spcPts val="0"/>
              </a:spcBef>
              <a:spcAft>
                <a:spcPts val="0"/>
              </a:spcAft>
              <a:buClr>
                <a:schemeClr val="dk1"/>
              </a:buClr>
              <a:buSzPct val="100000"/>
              <a:buFont typeface="Proxima Nova"/>
              <a:buChar char="○"/>
            </a:pPr>
            <a:r>
              <a:rPr lang="en" sz="6000" dirty="0">
                <a:solidFill>
                  <a:schemeClr val="dk1"/>
                </a:solidFill>
                <a:latin typeface="Proxima Nova"/>
                <a:ea typeface="Proxima Nova"/>
                <a:cs typeface="Proxima Nova"/>
                <a:sym typeface="Proxima Nova"/>
              </a:rPr>
              <a:t>Analyzed Airbnb data for multiple different cities </a:t>
            </a:r>
            <a:endParaRPr sz="6000" dirty="0">
              <a:solidFill>
                <a:schemeClr val="dk1"/>
              </a:solidFill>
              <a:latin typeface="Proxima Nova"/>
              <a:ea typeface="Proxima Nova"/>
              <a:cs typeface="Proxima Nova"/>
              <a:sym typeface="Proxima Nova"/>
            </a:endParaRPr>
          </a:p>
          <a:p>
            <a:pPr marL="914400" lvl="1" indent="-323850" algn="l" rtl="0">
              <a:lnSpc>
                <a:spcPct val="200000"/>
              </a:lnSpc>
              <a:spcBef>
                <a:spcPts val="0"/>
              </a:spcBef>
              <a:spcAft>
                <a:spcPts val="0"/>
              </a:spcAft>
              <a:buClr>
                <a:schemeClr val="dk1"/>
              </a:buClr>
              <a:buSzPct val="100000"/>
              <a:buFont typeface="Proxima Nova"/>
              <a:buChar char="○"/>
            </a:pPr>
            <a:r>
              <a:rPr lang="en" sz="6000" dirty="0">
                <a:solidFill>
                  <a:schemeClr val="dk1"/>
                </a:solidFill>
                <a:latin typeface="Proxima Nova"/>
                <a:ea typeface="Proxima Nova"/>
                <a:cs typeface="Proxima Nova"/>
                <a:sym typeface="Proxima Nova"/>
              </a:rPr>
              <a:t>Performed predictive modeling </a:t>
            </a:r>
            <a:endParaRPr sz="6000" dirty="0">
              <a:solidFill>
                <a:schemeClr val="dk1"/>
              </a:solidFill>
              <a:latin typeface="Proxima Nova"/>
              <a:ea typeface="Proxima Nova"/>
              <a:cs typeface="Proxima Nova"/>
              <a:sym typeface="Proxima Nova"/>
            </a:endParaRPr>
          </a:p>
          <a:p>
            <a:pPr marL="1371600" lvl="2" indent="-323850" algn="l" rtl="0">
              <a:lnSpc>
                <a:spcPct val="200000"/>
              </a:lnSpc>
              <a:spcBef>
                <a:spcPts val="0"/>
              </a:spcBef>
              <a:spcAft>
                <a:spcPts val="0"/>
              </a:spcAft>
              <a:buClr>
                <a:schemeClr val="dk1"/>
              </a:buClr>
              <a:buSzPct val="70000"/>
              <a:buFont typeface="Proxima Nova"/>
              <a:buChar char="■"/>
            </a:pPr>
            <a:r>
              <a:rPr lang="en" sz="6000" dirty="0">
                <a:solidFill>
                  <a:schemeClr val="dk1"/>
                </a:solidFill>
                <a:latin typeface="Proxima Nova"/>
                <a:ea typeface="Proxima Nova"/>
                <a:cs typeface="Proxima Nova"/>
                <a:sym typeface="Proxima Nova"/>
              </a:rPr>
              <a:t>OLS Regression</a:t>
            </a:r>
            <a:endParaRPr sz="6000" dirty="0">
              <a:solidFill>
                <a:schemeClr val="dk1"/>
              </a:solidFill>
              <a:latin typeface="Proxima Nova"/>
              <a:ea typeface="Proxima Nova"/>
              <a:cs typeface="Proxima Nova"/>
              <a:sym typeface="Proxima Nova"/>
            </a:endParaRPr>
          </a:p>
          <a:p>
            <a:pPr marL="1371600" lvl="2" indent="-323850" algn="l" rtl="0">
              <a:lnSpc>
                <a:spcPct val="200000"/>
              </a:lnSpc>
              <a:spcBef>
                <a:spcPts val="0"/>
              </a:spcBef>
              <a:spcAft>
                <a:spcPts val="0"/>
              </a:spcAft>
              <a:buClr>
                <a:schemeClr val="dk1"/>
              </a:buClr>
              <a:buSzPct val="70000"/>
              <a:buFont typeface="Proxima Nova"/>
              <a:buChar char="■"/>
            </a:pPr>
            <a:r>
              <a:rPr lang="en" sz="6000" dirty="0" err="1">
                <a:solidFill>
                  <a:schemeClr val="dk1"/>
                </a:solidFill>
                <a:latin typeface="Proxima Nova"/>
                <a:ea typeface="Proxima Nova"/>
                <a:cs typeface="Proxima Nova"/>
                <a:sym typeface="Proxima Nova"/>
              </a:rPr>
              <a:t>XGBoost</a:t>
            </a:r>
            <a:endParaRPr sz="6000" dirty="0">
              <a:solidFill>
                <a:schemeClr val="dk1"/>
              </a:solidFill>
              <a:latin typeface="Proxima Nova"/>
              <a:ea typeface="Proxima Nova"/>
              <a:cs typeface="Proxima Nova"/>
              <a:sym typeface="Proxima Nova"/>
            </a:endParaRPr>
          </a:p>
          <a:p>
            <a:pPr marL="914400" lvl="1" indent="-323850" algn="l" rtl="0">
              <a:lnSpc>
                <a:spcPct val="200000"/>
              </a:lnSpc>
              <a:spcBef>
                <a:spcPts val="0"/>
              </a:spcBef>
              <a:spcAft>
                <a:spcPts val="0"/>
              </a:spcAft>
              <a:buClr>
                <a:schemeClr val="dk1"/>
              </a:buClr>
              <a:buSzPct val="100000"/>
              <a:buFont typeface="Proxima Nova"/>
              <a:buChar char="○"/>
            </a:pPr>
            <a:r>
              <a:rPr lang="en" sz="6000" dirty="0">
                <a:solidFill>
                  <a:schemeClr val="dk1"/>
                </a:solidFill>
                <a:latin typeface="Proxima Nova"/>
                <a:ea typeface="Proxima Nova"/>
                <a:cs typeface="Proxima Nova"/>
                <a:sym typeface="Proxima Nova"/>
              </a:rPr>
              <a:t>Revealed best predictors</a:t>
            </a:r>
            <a:endParaRPr sz="6000" dirty="0">
              <a:solidFill>
                <a:schemeClr val="dk1"/>
              </a:solidFill>
              <a:latin typeface="Proxima Nova"/>
              <a:ea typeface="Proxima Nova"/>
              <a:cs typeface="Proxima Nova"/>
              <a:sym typeface="Proxima Nova"/>
            </a:endParaRPr>
          </a:p>
          <a:p>
            <a:pPr marL="457200" lvl="0" indent="-323850" algn="l" rtl="0">
              <a:lnSpc>
                <a:spcPct val="200000"/>
              </a:lnSpc>
              <a:spcBef>
                <a:spcPts val="0"/>
              </a:spcBef>
              <a:spcAft>
                <a:spcPts val="0"/>
              </a:spcAft>
              <a:buClr>
                <a:schemeClr val="dk1"/>
              </a:buClr>
              <a:buSzPct val="80000"/>
              <a:buFont typeface="Proxima Nova"/>
              <a:buChar char="●"/>
            </a:pPr>
            <a:r>
              <a:rPr lang="en" sz="6000" dirty="0">
                <a:solidFill>
                  <a:schemeClr val="dk1"/>
                </a:solidFill>
                <a:latin typeface="Proxima Nova"/>
                <a:ea typeface="Proxima Nova"/>
                <a:cs typeface="Proxima Nova"/>
                <a:sym typeface="Proxima Nova"/>
              </a:rPr>
              <a:t>Improvements</a:t>
            </a:r>
            <a:endParaRPr sz="6000" dirty="0">
              <a:solidFill>
                <a:schemeClr val="dk1"/>
              </a:solidFill>
              <a:latin typeface="Proxima Nova"/>
              <a:ea typeface="Proxima Nova"/>
              <a:cs typeface="Proxima Nova"/>
              <a:sym typeface="Proxima Nova"/>
            </a:endParaRPr>
          </a:p>
          <a:p>
            <a:pPr marL="914400" lvl="1" indent="-323850" algn="l" rtl="0">
              <a:lnSpc>
                <a:spcPct val="200000"/>
              </a:lnSpc>
              <a:spcBef>
                <a:spcPts val="0"/>
              </a:spcBef>
              <a:spcAft>
                <a:spcPts val="0"/>
              </a:spcAft>
              <a:buClr>
                <a:schemeClr val="dk1"/>
              </a:buClr>
              <a:buSzPct val="100000"/>
              <a:buFont typeface="Proxima Nova"/>
              <a:buChar char="○"/>
            </a:pPr>
            <a:r>
              <a:rPr lang="en" sz="6000" dirty="0">
                <a:solidFill>
                  <a:schemeClr val="dk1"/>
                </a:solidFill>
                <a:latin typeface="Proxima Nova"/>
                <a:ea typeface="Proxima Nova"/>
                <a:cs typeface="Proxima Nova"/>
                <a:sym typeface="Proxima Nova"/>
              </a:rPr>
              <a:t>Multicollinearity </a:t>
            </a:r>
            <a:endParaRPr sz="6000" dirty="0">
              <a:solidFill>
                <a:schemeClr val="dk1"/>
              </a:solidFill>
              <a:latin typeface="Proxima Nova"/>
              <a:ea typeface="Proxima Nova"/>
              <a:cs typeface="Proxima Nova"/>
              <a:sym typeface="Proxima Nova"/>
            </a:endParaRPr>
          </a:p>
          <a:p>
            <a:pPr marL="914400" lvl="1" indent="-323850" algn="l" rtl="0">
              <a:lnSpc>
                <a:spcPct val="200000"/>
              </a:lnSpc>
              <a:spcBef>
                <a:spcPts val="0"/>
              </a:spcBef>
              <a:spcAft>
                <a:spcPts val="0"/>
              </a:spcAft>
              <a:buClr>
                <a:schemeClr val="dk1"/>
              </a:buClr>
              <a:buSzPct val="100000"/>
              <a:buFont typeface="Proxima Nova"/>
              <a:buChar char="○"/>
            </a:pPr>
            <a:r>
              <a:rPr lang="en" sz="6000" dirty="0">
                <a:solidFill>
                  <a:schemeClr val="dk1"/>
                </a:solidFill>
                <a:latin typeface="Proxima Nova"/>
                <a:ea typeface="Proxima Nova"/>
                <a:cs typeface="Proxima Nova"/>
                <a:sym typeface="Proxima Nova"/>
              </a:rPr>
              <a:t>Overfitting </a:t>
            </a:r>
            <a:endParaRPr sz="6000" dirty="0">
              <a:solidFill>
                <a:schemeClr val="dk1"/>
              </a:solidFill>
              <a:latin typeface="Proxima Nova"/>
              <a:ea typeface="Proxima Nova"/>
              <a:cs typeface="Proxima Nova"/>
              <a:sym typeface="Proxima Nova"/>
            </a:endParaRPr>
          </a:p>
          <a:p>
            <a:pPr marL="0" lvl="0" indent="0" algn="l" rtl="0">
              <a:lnSpc>
                <a:spcPct val="200000"/>
              </a:lnSpc>
              <a:spcBef>
                <a:spcPts val="1200"/>
              </a:spcBef>
              <a:spcAft>
                <a:spcPts val="0"/>
              </a:spcAft>
              <a:buNone/>
            </a:pPr>
            <a:endParaRPr sz="2300" dirty="0">
              <a:solidFill>
                <a:schemeClr val="dk1"/>
              </a:solidFill>
              <a:latin typeface="Proxima Nova"/>
              <a:ea typeface="Proxima Nova"/>
              <a:cs typeface="Proxima Nova"/>
              <a:sym typeface="Proxima Nova"/>
            </a:endParaRPr>
          </a:p>
          <a:p>
            <a:pPr marL="914400" lvl="0" indent="0" algn="l" rtl="0">
              <a:spcBef>
                <a:spcPts val="1200"/>
              </a:spcBef>
              <a:spcAft>
                <a:spcPts val="1200"/>
              </a:spcAft>
              <a:buNone/>
            </a:pPr>
            <a:endParaRPr dirty="0">
              <a:solidFill>
                <a:schemeClr val="dk1"/>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05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dirty="0">
                <a:latin typeface="Economica"/>
                <a:ea typeface="Economica"/>
                <a:cs typeface="Economica"/>
                <a:sym typeface="Economica"/>
              </a:rPr>
              <a:t>Data Description: Overall</a:t>
            </a:r>
            <a:endParaRPr sz="3220" b="1" dirty="0">
              <a:latin typeface="Economica"/>
              <a:ea typeface="Economica"/>
              <a:cs typeface="Economica"/>
              <a:sym typeface="Economica"/>
            </a:endParaRPr>
          </a:p>
        </p:txBody>
      </p:sp>
      <p:sp>
        <p:nvSpPr>
          <p:cNvPr id="86" name="Google Shape;86;p18"/>
          <p:cNvSpPr txBox="1">
            <a:spLocks noGrp="1"/>
          </p:cNvSpPr>
          <p:nvPr>
            <p:ph type="body" idx="1"/>
          </p:nvPr>
        </p:nvSpPr>
        <p:spPr>
          <a:xfrm>
            <a:off x="285875" y="920125"/>
            <a:ext cx="8520600" cy="2851800"/>
          </a:xfrm>
          <a:prstGeom prst="rect">
            <a:avLst/>
          </a:prstGeom>
        </p:spPr>
        <p:txBody>
          <a:bodyPr spcFirstLastPara="1" wrap="square" lIns="91425" tIns="91425" rIns="91425" bIns="91425" anchor="t" anchorCtr="0">
            <a:normAutofit fontScale="77500" lnSpcReduction="20000"/>
          </a:bodyPr>
          <a:lstStyle/>
          <a:p>
            <a:pPr marL="463550">
              <a:lnSpc>
                <a:spcPct val="200000"/>
              </a:lnSpc>
              <a:buClr>
                <a:schemeClr val="dk1"/>
              </a:buClr>
              <a:buSzPct val="100000"/>
            </a:pPr>
            <a:r>
              <a:rPr lang="en" sz="2000" dirty="0">
                <a:solidFill>
                  <a:schemeClr val="dk1"/>
                </a:solidFill>
                <a:latin typeface="Proxima Nova"/>
                <a:ea typeface="Proxima Nova"/>
                <a:cs typeface="Proxima Nova"/>
                <a:sym typeface="Proxima Nova"/>
              </a:rPr>
              <a:t>Original Dataset: Airbnb Listings </a:t>
            </a:r>
            <a:endParaRPr sz="2000" dirty="0">
              <a:solidFill>
                <a:schemeClr val="dk1"/>
              </a:solidFill>
              <a:latin typeface="Proxima Nova"/>
              <a:ea typeface="Proxima Nova"/>
              <a:cs typeface="Proxima Nova"/>
              <a:sym typeface="Proxima Nova"/>
            </a:endParaRPr>
          </a:p>
          <a:p>
            <a:pPr marL="920750" lvl="1" indent="-342900">
              <a:lnSpc>
                <a:spcPct val="200000"/>
              </a:lnSpc>
              <a:buClr>
                <a:schemeClr val="dk1"/>
              </a:buClr>
              <a:buSzPct val="100000"/>
            </a:pPr>
            <a:r>
              <a:rPr lang="en" sz="2000" dirty="0">
                <a:solidFill>
                  <a:schemeClr val="dk1"/>
                </a:solidFill>
                <a:latin typeface="Proxima Nova"/>
                <a:ea typeface="Proxima Nova"/>
                <a:cs typeface="Proxima Nova"/>
                <a:sym typeface="Proxima Nova"/>
              </a:rPr>
              <a:t>Source: </a:t>
            </a:r>
            <a:r>
              <a:rPr lang="en" sz="2000" dirty="0" err="1">
                <a:solidFill>
                  <a:schemeClr val="dk1"/>
                </a:solidFill>
                <a:latin typeface="Proxima Nova"/>
                <a:ea typeface="Proxima Nova"/>
                <a:cs typeface="Proxima Nova"/>
                <a:sym typeface="Proxima Nova"/>
              </a:rPr>
              <a:t>www.mavenanalytics.io</a:t>
            </a:r>
            <a:endParaRPr sz="2000" dirty="0">
              <a:solidFill>
                <a:schemeClr val="dk1"/>
              </a:solidFill>
              <a:latin typeface="Proxima Nova"/>
              <a:ea typeface="Proxima Nova"/>
              <a:cs typeface="Proxima Nova"/>
              <a:sym typeface="Proxima Nova"/>
            </a:endParaRPr>
          </a:p>
          <a:p>
            <a:pPr marL="463550">
              <a:lnSpc>
                <a:spcPct val="200000"/>
              </a:lnSpc>
              <a:buClr>
                <a:schemeClr val="dk1"/>
              </a:buClr>
              <a:buSzPct val="100000"/>
            </a:pPr>
            <a:r>
              <a:rPr lang="en" sz="2000" dirty="0">
                <a:solidFill>
                  <a:schemeClr val="dk1"/>
                </a:solidFill>
                <a:latin typeface="Proxima Nova"/>
                <a:ea typeface="Proxima Nova"/>
                <a:cs typeface="Proxima Nova"/>
                <a:sym typeface="Proxima Nova"/>
              </a:rPr>
              <a:t>Subset Used: Airbnb Listings for New York City</a:t>
            </a:r>
            <a:endParaRPr sz="2000" dirty="0">
              <a:solidFill>
                <a:schemeClr val="dk1"/>
              </a:solidFill>
              <a:latin typeface="Proxima Nova"/>
              <a:ea typeface="Proxima Nova"/>
              <a:cs typeface="Proxima Nova"/>
              <a:sym typeface="Proxima Nova"/>
            </a:endParaRPr>
          </a:p>
          <a:p>
            <a:pPr marL="920750" lvl="1" indent="-342900">
              <a:lnSpc>
                <a:spcPct val="200000"/>
              </a:lnSpc>
              <a:buClr>
                <a:schemeClr val="dk1"/>
              </a:buClr>
              <a:buSzPct val="100000"/>
            </a:pPr>
            <a:r>
              <a:rPr lang="en" sz="2000" dirty="0">
                <a:solidFill>
                  <a:schemeClr val="dk1"/>
                </a:solidFill>
                <a:latin typeface="Proxima Nova"/>
                <a:ea typeface="Proxima Nova"/>
                <a:cs typeface="Proxima Nova"/>
                <a:sym typeface="Proxima Nova"/>
              </a:rPr>
              <a:t>Target Variable: Price</a:t>
            </a:r>
            <a:endParaRPr sz="2000" dirty="0">
              <a:solidFill>
                <a:schemeClr val="dk1"/>
              </a:solidFill>
              <a:latin typeface="Proxima Nova"/>
              <a:ea typeface="Proxima Nova"/>
              <a:cs typeface="Proxima Nova"/>
              <a:sym typeface="Proxima Nova"/>
            </a:endParaRPr>
          </a:p>
          <a:p>
            <a:pPr marL="920750" lvl="1" indent="-342900">
              <a:lnSpc>
                <a:spcPct val="200000"/>
              </a:lnSpc>
              <a:buClr>
                <a:schemeClr val="dk1"/>
              </a:buClr>
              <a:buSzPct val="100000"/>
            </a:pPr>
            <a:r>
              <a:rPr lang="en" sz="2000" dirty="0">
                <a:solidFill>
                  <a:schemeClr val="dk1"/>
                </a:solidFill>
                <a:latin typeface="Proxima Nova"/>
                <a:ea typeface="Proxima Nova"/>
                <a:cs typeface="Proxima Nova"/>
                <a:sym typeface="Proxima Nova"/>
              </a:rPr>
              <a:t>Predictor Variables (20 vars)</a:t>
            </a:r>
            <a:endParaRPr sz="2000" dirty="0">
              <a:solidFill>
                <a:schemeClr val="dk1"/>
              </a:solidFill>
              <a:latin typeface="Proxima Nova"/>
              <a:ea typeface="Proxima Nova"/>
              <a:cs typeface="Proxima Nova"/>
              <a:sym typeface="Proxima Nova"/>
            </a:endParaRPr>
          </a:p>
          <a:p>
            <a:pPr marL="1377950" lvl="2" indent="-342900">
              <a:lnSpc>
                <a:spcPct val="200000"/>
              </a:lnSpc>
              <a:buClr>
                <a:schemeClr val="dk1"/>
              </a:buClr>
              <a:buSzPct val="100000"/>
            </a:pPr>
            <a:r>
              <a:rPr lang="en" sz="2000" dirty="0">
                <a:solidFill>
                  <a:schemeClr val="dk1"/>
                </a:solidFill>
                <a:latin typeface="Proxima Nova"/>
                <a:ea typeface="Proxima Nova"/>
                <a:cs typeface="Proxima Nova"/>
                <a:sym typeface="Proxima Nova"/>
              </a:rPr>
              <a:t>Combination of date, numeric, character &amp; logic</a:t>
            </a:r>
            <a:endParaRPr sz="2000" dirty="0">
              <a:solidFill>
                <a:schemeClr val="dk1"/>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105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dirty="0">
                <a:latin typeface="Economica"/>
                <a:ea typeface="Economica"/>
                <a:cs typeface="Economica"/>
                <a:sym typeface="Economica"/>
              </a:rPr>
              <a:t>Data Description: Cleaning</a:t>
            </a:r>
            <a:endParaRPr sz="3220" b="1" dirty="0">
              <a:latin typeface="Economica"/>
              <a:ea typeface="Economica"/>
              <a:cs typeface="Economica"/>
              <a:sym typeface="Economica"/>
            </a:endParaRPr>
          </a:p>
        </p:txBody>
      </p:sp>
      <p:sp>
        <p:nvSpPr>
          <p:cNvPr id="92" name="Google Shape;92;p19"/>
          <p:cNvSpPr txBox="1">
            <a:spLocks noGrp="1"/>
          </p:cNvSpPr>
          <p:nvPr>
            <p:ph type="body" idx="1"/>
          </p:nvPr>
        </p:nvSpPr>
        <p:spPr>
          <a:xfrm>
            <a:off x="285875" y="920125"/>
            <a:ext cx="8520600" cy="2851800"/>
          </a:xfrm>
          <a:prstGeom prst="rect">
            <a:avLst/>
          </a:prstGeom>
        </p:spPr>
        <p:txBody>
          <a:bodyPr spcFirstLastPara="1" wrap="square" lIns="91425" tIns="91425" rIns="91425" bIns="91425" anchor="t" anchorCtr="0">
            <a:normAutofit fontScale="25000" lnSpcReduction="20000"/>
          </a:bodyPr>
          <a:lstStyle/>
          <a:p>
            <a:pPr marL="457200" lvl="0" indent="-336550" algn="l" rtl="0">
              <a:lnSpc>
                <a:spcPct val="200000"/>
              </a:lnSpc>
              <a:spcBef>
                <a:spcPts val="0"/>
              </a:spcBef>
              <a:spcAft>
                <a:spcPts val="0"/>
              </a:spcAft>
              <a:buClr>
                <a:schemeClr val="dk1"/>
              </a:buClr>
              <a:buSzPct val="75000"/>
              <a:buFont typeface="Proxima Nova"/>
              <a:buChar char="●"/>
            </a:pPr>
            <a:r>
              <a:rPr lang="en" sz="6400" dirty="0">
                <a:solidFill>
                  <a:schemeClr val="dk1"/>
                </a:solidFill>
                <a:latin typeface="Proxima Nova"/>
                <a:ea typeface="Proxima Nova"/>
                <a:cs typeface="Proxima Nova"/>
                <a:sym typeface="Proxima Nova"/>
              </a:rPr>
              <a:t>Subset Cleaned</a:t>
            </a:r>
            <a:endParaRPr sz="6400" dirty="0">
              <a:solidFill>
                <a:schemeClr val="dk1"/>
              </a:solidFill>
              <a:latin typeface="Proxima Nova"/>
              <a:ea typeface="Proxima Nova"/>
              <a:cs typeface="Proxima Nova"/>
              <a:sym typeface="Proxima Nova"/>
            </a:endParaRPr>
          </a:p>
          <a:p>
            <a:pPr marL="914400" lvl="1" indent="-336550" algn="l" rtl="0">
              <a:lnSpc>
                <a:spcPct val="200000"/>
              </a:lnSpc>
              <a:spcBef>
                <a:spcPts val="0"/>
              </a:spcBef>
              <a:spcAft>
                <a:spcPts val="0"/>
              </a:spcAft>
              <a:buClr>
                <a:schemeClr val="dk1"/>
              </a:buClr>
              <a:buSzPct val="100000"/>
              <a:buFont typeface="Proxima Nova"/>
              <a:buChar char="○"/>
            </a:pPr>
            <a:r>
              <a:rPr lang="en" sz="6400" dirty="0">
                <a:solidFill>
                  <a:schemeClr val="dk1"/>
                </a:solidFill>
                <a:latin typeface="Proxima Nova"/>
                <a:ea typeface="Proxima Nova"/>
                <a:cs typeface="Proxima Nova"/>
                <a:sym typeface="Proxima Nova"/>
              </a:rPr>
              <a:t>Remove ID variables</a:t>
            </a:r>
            <a:endParaRPr sz="6400" dirty="0">
              <a:solidFill>
                <a:schemeClr val="dk1"/>
              </a:solidFill>
              <a:latin typeface="Proxima Nova"/>
              <a:ea typeface="Proxima Nova"/>
              <a:cs typeface="Proxima Nova"/>
              <a:sym typeface="Proxima Nova"/>
            </a:endParaRPr>
          </a:p>
          <a:p>
            <a:pPr marL="914400" lvl="1" indent="-336550" algn="l" rtl="0">
              <a:lnSpc>
                <a:spcPct val="200000"/>
              </a:lnSpc>
              <a:spcBef>
                <a:spcPts val="0"/>
              </a:spcBef>
              <a:spcAft>
                <a:spcPts val="0"/>
              </a:spcAft>
              <a:buClr>
                <a:schemeClr val="dk1"/>
              </a:buClr>
              <a:buSzPct val="100000"/>
              <a:buFont typeface="Proxima Nova"/>
              <a:buChar char="○"/>
            </a:pPr>
            <a:r>
              <a:rPr lang="en" sz="6400" dirty="0">
                <a:solidFill>
                  <a:schemeClr val="dk1"/>
                </a:solidFill>
                <a:latin typeface="Proxima Nova"/>
                <a:ea typeface="Proxima Nova"/>
                <a:cs typeface="Proxima Nova"/>
                <a:sym typeface="Proxima Nova"/>
              </a:rPr>
              <a:t>Convert categorical to dummy</a:t>
            </a:r>
            <a:endParaRPr sz="6400" dirty="0">
              <a:solidFill>
                <a:schemeClr val="dk1"/>
              </a:solidFill>
              <a:latin typeface="Proxima Nova"/>
              <a:ea typeface="Proxima Nova"/>
              <a:cs typeface="Proxima Nova"/>
              <a:sym typeface="Proxima Nova"/>
            </a:endParaRPr>
          </a:p>
          <a:p>
            <a:pPr marL="914400" lvl="1" indent="-336550" algn="l" rtl="0">
              <a:lnSpc>
                <a:spcPct val="200000"/>
              </a:lnSpc>
              <a:spcBef>
                <a:spcPts val="0"/>
              </a:spcBef>
              <a:spcAft>
                <a:spcPts val="0"/>
              </a:spcAft>
              <a:buClr>
                <a:schemeClr val="dk1"/>
              </a:buClr>
              <a:buSzPct val="100000"/>
              <a:buFont typeface="Proxima Nova"/>
              <a:buChar char="○"/>
            </a:pPr>
            <a:r>
              <a:rPr lang="en" sz="6400" dirty="0">
                <a:solidFill>
                  <a:schemeClr val="dk1"/>
                </a:solidFill>
                <a:latin typeface="Proxima Nova"/>
                <a:ea typeface="Proxima Nova"/>
                <a:cs typeface="Proxima Nova"/>
                <a:sym typeface="Proxima Nova"/>
              </a:rPr>
              <a:t>Target Variable: Price</a:t>
            </a:r>
            <a:endParaRPr sz="6400" dirty="0">
              <a:solidFill>
                <a:schemeClr val="dk1"/>
              </a:solidFill>
              <a:latin typeface="Proxima Nova"/>
              <a:ea typeface="Proxima Nova"/>
              <a:cs typeface="Proxima Nova"/>
              <a:sym typeface="Proxima Nova"/>
            </a:endParaRPr>
          </a:p>
          <a:p>
            <a:pPr marL="914400" lvl="1" indent="-336550" algn="l" rtl="0">
              <a:lnSpc>
                <a:spcPct val="200000"/>
              </a:lnSpc>
              <a:spcBef>
                <a:spcPts val="0"/>
              </a:spcBef>
              <a:spcAft>
                <a:spcPts val="0"/>
              </a:spcAft>
              <a:buClr>
                <a:schemeClr val="dk1"/>
              </a:buClr>
              <a:buSzPct val="100000"/>
              <a:buFont typeface="Proxima Nova"/>
              <a:buChar char="○"/>
            </a:pPr>
            <a:r>
              <a:rPr lang="en" sz="6400" dirty="0">
                <a:solidFill>
                  <a:schemeClr val="dk1"/>
                </a:solidFill>
                <a:latin typeface="Proxima Nova"/>
                <a:ea typeface="Proxima Nova"/>
                <a:cs typeface="Proxima Nova"/>
                <a:sym typeface="Proxima Nova"/>
              </a:rPr>
              <a:t>Predictor Variables (309 vars)</a:t>
            </a:r>
            <a:endParaRPr sz="6400" dirty="0">
              <a:solidFill>
                <a:schemeClr val="dk1"/>
              </a:solidFill>
              <a:latin typeface="Proxima Nova"/>
              <a:ea typeface="Proxima Nova"/>
              <a:cs typeface="Proxima Nova"/>
              <a:sym typeface="Proxima Nova"/>
            </a:endParaRPr>
          </a:p>
          <a:p>
            <a:pPr marL="1371600" lvl="0" indent="0" algn="l" rtl="0">
              <a:lnSpc>
                <a:spcPct val="200000"/>
              </a:lnSpc>
              <a:spcBef>
                <a:spcPts val="1200"/>
              </a:spcBef>
              <a:spcAft>
                <a:spcPts val="0"/>
              </a:spcAft>
              <a:buNone/>
            </a:pPr>
            <a:endParaRPr sz="6800" dirty="0">
              <a:solidFill>
                <a:schemeClr val="dk1"/>
              </a:solidFill>
              <a:latin typeface="Proxima Nova"/>
              <a:ea typeface="Proxima Nova"/>
              <a:cs typeface="Proxima Nova"/>
              <a:sym typeface="Proxima Nova"/>
            </a:endParaRPr>
          </a:p>
          <a:p>
            <a:pPr marL="914400" lvl="0" indent="0" algn="l" rtl="0">
              <a:lnSpc>
                <a:spcPct val="200000"/>
              </a:lnSpc>
              <a:spcBef>
                <a:spcPts val="1200"/>
              </a:spcBef>
              <a:spcAft>
                <a:spcPts val="0"/>
              </a:spcAft>
              <a:buNone/>
            </a:pPr>
            <a:endParaRPr sz="2000" dirty="0">
              <a:solidFill>
                <a:schemeClr val="dk1"/>
              </a:solidFill>
              <a:latin typeface="Proxima Nova"/>
              <a:ea typeface="Proxima Nova"/>
              <a:cs typeface="Proxima Nova"/>
              <a:sym typeface="Proxima Nova"/>
            </a:endParaRPr>
          </a:p>
          <a:p>
            <a:pPr marL="0" lvl="0" indent="0" algn="l" rtl="0">
              <a:lnSpc>
                <a:spcPct val="200000"/>
              </a:lnSpc>
              <a:spcBef>
                <a:spcPts val="1200"/>
              </a:spcBef>
              <a:spcAft>
                <a:spcPts val="1200"/>
              </a:spcAft>
              <a:buNone/>
            </a:pPr>
            <a:endParaRPr sz="2000" dirty="0">
              <a:solidFill>
                <a:schemeClr val="dk1"/>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105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3220" b="1" dirty="0">
                <a:latin typeface="Economica"/>
                <a:ea typeface="Economica"/>
                <a:cs typeface="Economica"/>
                <a:sym typeface="Economica"/>
              </a:rPr>
              <a:t>Data Description: Summary Statistics (Non-Dummy)  </a:t>
            </a:r>
            <a:endParaRPr sz="3220" b="1" dirty="0">
              <a:latin typeface="Economica"/>
              <a:ea typeface="Economica"/>
              <a:cs typeface="Economica"/>
              <a:sym typeface="Economica"/>
            </a:endParaRPr>
          </a:p>
          <a:p>
            <a:pPr marL="0" lvl="0" indent="0" algn="l" rtl="0">
              <a:spcBef>
                <a:spcPts val="0"/>
              </a:spcBef>
              <a:spcAft>
                <a:spcPts val="0"/>
              </a:spcAft>
              <a:buSzPts val="990"/>
              <a:buNone/>
            </a:pPr>
            <a:endParaRPr sz="3020" b="1" dirty="0">
              <a:latin typeface="Economica"/>
              <a:ea typeface="Economica"/>
              <a:cs typeface="Economica"/>
              <a:sym typeface="Economica"/>
            </a:endParaRPr>
          </a:p>
        </p:txBody>
      </p:sp>
      <p:graphicFrame>
        <p:nvGraphicFramePr>
          <p:cNvPr id="98" name="Google Shape;98;p20"/>
          <p:cNvGraphicFramePr/>
          <p:nvPr/>
        </p:nvGraphicFramePr>
        <p:xfrm>
          <a:off x="761750" y="1009625"/>
          <a:ext cx="7642250" cy="3589695"/>
        </p:xfrm>
        <a:graphic>
          <a:graphicData uri="http://schemas.openxmlformats.org/drawingml/2006/table">
            <a:tbl>
              <a:tblPr>
                <a:noFill/>
                <a:tableStyleId>{406FD6C1-9FEF-428A-ABD5-BE81E850CCE0}</a:tableStyleId>
              </a:tblPr>
              <a:tblGrid>
                <a:gridCol w="1691900">
                  <a:extLst>
                    <a:ext uri="{9D8B030D-6E8A-4147-A177-3AD203B41FA5}">
                      <a16:colId xmlns:a16="http://schemas.microsoft.com/office/drawing/2014/main" val="20000"/>
                    </a:ext>
                  </a:extLst>
                </a:gridCol>
                <a:gridCol w="1365000">
                  <a:extLst>
                    <a:ext uri="{9D8B030D-6E8A-4147-A177-3AD203B41FA5}">
                      <a16:colId xmlns:a16="http://schemas.microsoft.com/office/drawing/2014/main" val="20001"/>
                    </a:ext>
                  </a:extLst>
                </a:gridCol>
                <a:gridCol w="1528450">
                  <a:extLst>
                    <a:ext uri="{9D8B030D-6E8A-4147-A177-3AD203B41FA5}">
                      <a16:colId xmlns:a16="http://schemas.microsoft.com/office/drawing/2014/main" val="20002"/>
                    </a:ext>
                  </a:extLst>
                </a:gridCol>
                <a:gridCol w="1528450">
                  <a:extLst>
                    <a:ext uri="{9D8B030D-6E8A-4147-A177-3AD203B41FA5}">
                      <a16:colId xmlns:a16="http://schemas.microsoft.com/office/drawing/2014/main" val="20003"/>
                    </a:ext>
                  </a:extLst>
                </a:gridCol>
                <a:gridCol w="1528450">
                  <a:extLst>
                    <a:ext uri="{9D8B030D-6E8A-4147-A177-3AD203B41FA5}">
                      <a16:colId xmlns:a16="http://schemas.microsoft.com/office/drawing/2014/main" val="20004"/>
                    </a:ext>
                  </a:extLst>
                </a:gridCol>
              </a:tblGrid>
              <a:tr h="435275">
                <a:tc>
                  <a:txBody>
                    <a:bodyPr/>
                    <a:lstStyle/>
                    <a:p>
                      <a:pPr marL="0" lvl="0" indent="0" algn="l" rtl="0">
                        <a:spcBef>
                          <a:spcPts val="0"/>
                        </a:spcBef>
                        <a:spcAft>
                          <a:spcPts val="0"/>
                        </a:spcAft>
                        <a:buNone/>
                      </a:pPr>
                      <a:r>
                        <a:rPr lang="en" b="1"/>
                        <a:t>Variable</a:t>
                      </a:r>
                      <a:endParaRPr b="1"/>
                    </a:p>
                  </a:txBody>
                  <a:tcPr marL="91425" marR="91425" marT="91425" marB="91425"/>
                </a:tc>
                <a:tc>
                  <a:txBody>
                    <a:bodyPr/>
                    <a:lstStyle/>
                    <a:p>
                      <a:pPr marL="0" lvl="0" indent="0" algn="l" rtl="0">
                        <a:spcBef>
                          <a:spcPts val="0"/>
                        </a:spcBef>
                        <a:spcAft>
                          <a:spcPts val="0"/>
                        </a:spcAft>
                        <a:buNone/>
                      </a:pPr>
                      <a:r>
                        <a:rPr lang="en" b="1"/>
                        <a:t>Mean</a:t>
                      </a:r>
                      <a:endParaRPr b="1"/>
                    </a:p>
                  </a:txBody>
                  <a:tcPr marL="91425" marR="91425" marT="91425" marB="91425"/>
                </a:tc>
                <a:tc>
                  <a:txBody>
                    <a:bodyPr/>
                    <a:lstStyle/>
                    <a:p>
                      <a:pPr marL="0" lvl="0" indent="0" algn="l" rtl="0">
                        <a:spcBef>
                          <a:spcPts val="0"/>
                        </a:spcBef>
                        <a:spcAft>
                          <a:spcPts val="0"/>
                        </a:spcAft>
                        <a:buNone/>
                      </a:pPr>
                      <a:r>
                        <a:rPr lang="en" b="1"/>
                        <a:t>Median</a:t>
                      </a:r>
                      <a:endParaRPr b="1"/>
                    </a:p>
                  </a:txBody>
                  <a:tcPr marL="91425" marR="91425" marT="91425" marB="91425"/>
                </a:tc>
                <a:tc>
                  <a:txBody>
                    <a:bodyPr/>
                    <a:lstStyle/>
                    <a:p>
                      <a:pPr marL="0" lvl="0" indent="0" algn="l" rtl="0">
                        <a:spcBef>
                          <a:spcPts val="0"/>
                        </a:spcBef>
                        <a:spcAft>
                          <a:spcPts val="0"/>
                        </a:spcAft>
                        <a:buNone/>
                      </a:pPr>
                      <a:r>
                        <a:rPr lang="en" b="1"/>
                        <a:t>Standard Dev</a:t>
                      </a:r>
                      <a:endParaRPr b="1"/>
                    </a:p>
                  </a:txBody>
                  <a:tcPr marL="91425" marR="91425" marT="91425" marB="91425"/>
                </a:tc>
                <a:tc>
                  <a:txBody>
                    <a:bodyPr/>
                    <a:lstStyle/>
                    <a:p>
                      <a:pPr marL="0" lvl="0" indent="0" algn="l" rtl="0">
                        <a:spcBef>
                          <a:spcPts val="0"/>
                        </a:spcBef>
                        <a:spcAft>
                          <a:spcPts val="0"/>
                        </a:spcAft>
                        <a:buNone/>
                      </a:pPr>
                      <a:r>
                        <a:rPr lang="en" b="1"/>
                        <a:t>Range</a:t>
                      </a:r>
                      <a:endParaRPr b="1"/>
                    </a:p>
                  </a:txBody>
                  <a:tcPr marL="91425" marR="91425" marT="91425" marB="91425"/>
                </a:tc>
                <a:extLst>
                  <a:ext uri="{0D108BD9-81ED-4DB2-BD59-A6C34878D82A}">
                    <a16:rowId xmlns:a16="http://schemas.microsoft.com/office/drawing/2014/main" val="10000"/>
                  </a:ext>
                </a:extLst>
              </a:tr>
              <a:tr h="435275">
                <a:tc>
                  <a:txBody>
                    <a:bodyPr/>
                    <a:lstStyle/>
                    <a:p>
                      <a:pPr marL="0" lvl="0" indent="0" algn="l" rtl="0">
                        <a:spcBef>
                          <a:spcPts val="0"/>
                        </a:spcBef>
                        <a:spcAft>
                          <a:spcPts val="0"/>
                        </a:spcAft>
                        <a:buNone/>
                      </a:pPr>
                      <a:r>
                        <a:rPr lang="en"/>
                        <a:t>Price</a:t>
                      </a:r>
                      <a:endParaRPr/>
                    </a:p>
                  </a:txBody>
                  <a:tcPr marL="91425" marR="91425" marT="91425" marB="91425"/>
                </a:tc>
                <a:tc>
                  <a:txBody>
                    <a:bodyPr/>
                    <a:lstStyle/>
                    <a:p>
                      <a:pPr marL="0" lvl="0" indent="0" algn="l" rtl="0">
                        <a:spcBef>
                          <a:spcPts val="0"/>
                        </a:spcBef>
                        <a:spcAft>
                          <a:spcPts val="0"/>
                        </a:spcAft>
                        <a:buNone/>
                      </a:pPr>
                      <a:r>
                        <a:rPr lang="en"/>
                        <a:t>143.6</a:t>
                      </a:r>
                      <a:endParaRPr/>
                    </a:p>
                  </a:txBody>
                  <a:tcPr marL="91425" marR="91425" marT="91425" marB="91425"/>
                </a:tc>
                <a:tc>
                  <a:txBody>
                    <a:bodyPr/>
                    <a:lstStyle/>
                    <a:p>
                      <a:pPr marL="0" lvl="0" indent="0" algn="l" rtl="0">
                        <a:spcBef>
                          <a:spcPts val="0"/>
                        </a:spcBef>
                        <a:spcAft>
                          <a:spcPts val="0"/>
                        </a:spcAft>
                        <a:buNone/>
                      </a:pPr>
                      <a:r>
                        <a:rPr lang="en"/>
                        <a:t>96</a:t>
                      </a:r>
                      <a:endParaRPr/>
                    </a:p>
                  </a:txBody>
                  <a:tcPr marL="91425" marR="91425" marT="91425" marB="91425"/>
                </a:tc>
                <a:tc>
                  <a:txBody>
                    <a:bodyPr/>
                    <a:lstStyle/>
                    <a:p>
                      <a:pPr marL="0" lvl="0" indent="0" algn="l" rtl="0">
                        <a:spcBef>
                          <a:spcPts val="0"/>
                        </a:spcBef>
                        <a:spcAft>
                          <a:spcPts val="0"/>
                        </a:spcAft>
                        <a:buNone/>
                      </a:pPr>
                      <a:r>
                        <a:rPr lang="en"/>
                        <a:t>284.9</a:t>
                      </a:r>
                      <a:endParaRPr/>
                    </a:p>
                  </a:txBody>
                  <a:tcPr marL="91425" marR="91425" marT="91425" marB="91425"/>
                </a:tc>
                <a:tc>
                  <a:txBody>
                    <a:bodyPr/>
                    <a:lstStyle/>
                    <a:p>
                      <a:pPr marL="0" lvl="0" indent="0" algn="l" rtl="0">
                        <a:spcBef>
                          <a:spcPts val="0"/>
                        </a:spcBef>
                        <a:spcAft>
                          <a:spcPts val="0"/>
                        </a:spcAft>
                        <a:buNone/>
                      </a:pPr>
                      <a:r>
                        <a:rPr lang="en"/>
                        <a:t>9,990</a:t>
                      </a:r>
                      <a:endParaRPr/>
                    </a:p>
                  </a:txBody>
                  <a:tcPr marL="91425" marR="91425" marT="91425" marB="91425"/>
                </a:tc>
                <a:extLst>
                  <a:ext uri="{0D108BD9-81ED-4DB2-BD59-A6C34878D82A}">
                    <a16:rowId xmlns:a16="http://schemas.microsoft.com/office/drawing/2014/main" val="10001"/>
                  </a:ext>
                </a:extLst>
              </a:tr>
              <a:tr h="435275">
                <a:tc>
                  <a:txBody>
                    <a:bodyPr/>
                    <a:lstStyle/>
                    <a:p>
                      <a:pPr marL="0" lvl="0" indent="0" algn="l" rtl="0">
                        <a:spcBef>
                          <a:spcPts val="0"/>
                        </a:spcBef>
                        <a:spcAft>
                          <a:spcPts val="0"/>
                        </a:spcAft>
                        <a:buNone/>
                      </a:pPr>
                      <a:r>
                        <a:rPr lang="en"/>
                        <a:t>Bedrooms</a:t>
                      </a:r>
                      <a:endParaRPr/>
                    </a:p>
                  </a:txBody>
                  <a:tcPr marL="91425" marR="91425" marT="91425" marB="91425"/>
                </a:tc>
                <a:tc>
                  <a:txBody>
                    <a:bodyPr/>
                    <a:lstStyle/>
                    <a:p>
                      <a:pPr marL="0" lvl="0" indent="0" algn="l" rtl="0">
                        <a:spcBef>
                          <a:spcPts val="0"/>
                        </a:spcBef>
                        <a:spcAft>
                          <a:spcPts val="0"/>
                        </a:spcAft>
                        <a:buNone/>
                      </a:pPr>
                      <a:r>
                        <a:rPr lang="en"/>
                        <a:t>1.3</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0.7</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extLst>
                  <a:ext uri="{0D108BD9-81ED-4DB2-BD59-A6C34878D82A}">
                    <a16:rowId xmlns:a16="http://schemas.microsoft.com/office/drawing/2014/main" val="10002"/>
                  </a:ext>
                </a:extLst>
              </a:tr>
              <a:tr h="418575">
                <a:tc>
                  <a:txBody>
                    <a:bodyPr/>
                    <a:lstStyle/>
                    <a:p>
                      <a:pPr marL="0" lvl="0" indent="0" algn="l" rtl="0">
                        <a:spcBef>
                          <a:spcPts val="0"/>
                        </a:spcBef>
                        <a:spcAft>
                          <a:spcPts val="0"/>
                        </a:spcAft>
                        <a:buNone/>
                      </a:pPr>
                      <a:r>
                        <a:rPr lang="en"/>
                        <a:t>Num_of_amenities</a:t>
                      </a:r>
                      <a:endParaRPr/>
                    </a:p>
                  </a:txBody>
                  <a:tcPr marL="91425" marR="91425" marT="91425" marB="91425"/>
                </a:tc>
                <a:tc>
                  <a:txBody>
                    <a:bodyPr/>
                    <a:lstStyle/>
                    <a:p>
                      <a:pPr marL="0" lvl="0" indent="0" algn="l" rtl="0">
                        <a:spcBef>
                          <a:spcPts val="0"/>
                        </a:spcBef>
                        <a:spcAft>
                          <a:spcPts val="0"/>
                        </a:spcAft>
                        <a:buNone/>
                      </a:pPr>
                      <a:r>
                        <a:rPr lang="en"/>
                        <a:t>20.6</a:t>
                      </a:r>
                      <a:endParaRPr/>
                    </a:p>
                  </a:txBody>
                  <a:tcPr marL="91425" marR="91425" marT="91425" marB="91425"/>
                </a:tc>
                <a:tc>
                  <a:txBody>
                    <a:bodyPr/>
                    <a:lstStyle/>
                    <a:p>
                      <a:pPr marL="0" lvl="0" indent="0" algn="l" rtl="0">
                        <a:spcBef>
                          <a:spcPts val="0"/>
                        </a:spcBef>
                        <a:spcAft>
                          <a:spcPts val="0"/>
                        </a:spcAft>
                        <a:buNone/>
                      </a:pPr>
                      <a:r>
                        <a:rPr lang="en"/>
                        <a:t>19</a:t>
                      </a:r>
                      <a:endParaRPr/>
                    </a:p>
                  </a:txBody>
                  <a:tcPr marL="91425" marR="91425" marT="91425" marB="91425"/>
                </a:tc>
                <a:tc>
                  <a:txBody>
                    <a:bodyPr/>
                    <a:lstStyle/>
                    <a:p>
                      <a:pPr marL="0" lvl="0" indent="0" algn="l" rtl="0">
                        <a:spcBef>
                          <a:spcPts val="0"/>
                        </a:spcBef>
                        <a:spcAft>
                          <a:spcPts val="0"/>
                        </a:spcAft>
                        <a:buNone/>
                      </a:pPr>
                      <a:r>
                        <a:rPr lang="en"/>
                        <a:t>9.2</a:t>
                      </a:r>
                      <a:endParaRPr/>
                    </a:p>
                  </a:txBody>
                  <a:tcPr marL="91425" marR="91425" marT="91425" marB="91425"/>
                </a:tc>
                <a:tc>
                  <a:txBody>
                    <a:bodyPr/>
                    <a:lstStyle/>
                    <a:p>
                      <a:pPr marL="0" lvl="0" indent="0" algn="l" rtl="0">
                        <a:spcBef>
                          <a:spcPts val="0"/>
                        </a:spcBef>
                        <a:spcAft>
                          <a:spcPts val="0"/>
                        </a:spcAft>
                        <a:buNone/>
                      </a:pPr>
                      <a:r>
                        <a:rPr lang="en"/>
                        <a:t>88</a:t>
                      </a:r>
                      <a:endParaRPr/>
                    </a:p>
                  </a:txBody>
                  <a:tcPr marL="91425" marR="91425" marT="91425" marB="91425"/>
                </a:tc>
                <a:extLst>
                  <a:ext uri="{0D108BD9-81ED-4DB2-BD59-A6C34878D82A}">
                    <a16:rowId xmlns:a16="http://schemas.microsoft.com/office/drawing/2014/main" val="10003"/>
                  </a:ext>
                </a:extLst>
              </a:tr>
              <a:tr h="418575">
                <a:tc>
                  <a:txBody>
                    <a:bodyPr/>
                    <a:lstStyle/>
                    <a:p>
                      <a:pPr marL="0" lvl="0" indent="0" algn="l" rtl="0">
                        <a:spcBef>
                          <a:spcPts val="0"/>
                        </a:spcBef>
                        <a:spcAft>
                          <a:spcPts val="0"/>
                        </a:spcAft>
                        <a:buNone/>
                      </a:pPr>
                      <a:r>
                        <a:rPr lang="en">
                          <a:solidFill>
                            <a:schemeClr val="dk1"/>
                          </a:solidFill>
                        </a:rPr>
                        <a:t>Accommodates</a:t>
                      </a:r>
                      <a:endParaRPr/>
                    </a:p>
                  </a:txBody>
                  <a:tcPr marL="91425" marR="91425" marT="91425" marB="91425"/>
                </a:tc>
                <a:tc>
                  <a:txBody>
                    <a:bodyPr/>
                    <a:lstStyle/>
                    <a:p>
                      <a:pPr marL="0" lvl="0" indent="0" algn="l" rtl="0">
                        <a:spcBef>
                          <a:spcPts val="0"/>
                        </a:spcBef>
                        <a:spcAft>
                          <a:spcPts val="0"/>
                        </a:spcAft>
                        <a:buNone/>
                      </a:pPr>
                      <a:r>
                        <a:rPr lang="en">
                          <a:solidFill>
                            <a:schemeClr val="dk1"/>
                          </a:solidFill>
                        </a:rPr>
                        <a:t>2.8</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1.9</a:t>
                      </a:r>
                      <a:endParaRPr/>
                    </a:p>
                  </a:txBody>
                  <a:tcPr marL="91425" marR="91425" marT="91425" marB="91425"/>
                </a:tc>
                <a:tc>
                  <a:txBody>
                    <a:bodyPr/>
                    <a:lstStyle/>
                    <a:p>
                      <a:pPr marL="0" lvl="0" indent="0" algn="l" rtl="0">
                        <a:spcBef>
                          <a:spcPts val="0"/>
                        </a:spcBef>
                        <a:spcAft>
                          <a:spcPts val="0"/>
                        </a:spcAft>
                        <a:buNone/>
                      </a:pPr>
                      <a:r>
                        <a:rPr lang="en"/>
                        <a:t>15</a:t>
                      </a:r>
                      <a:endParaRPr/>
                    </a:p>
                  </a:txBody>
                  <a:tcPr marL="91425" marR="91425" marT="91425" marB="91425"/>
                </a:tc>
                <a:extLst>
                  <a:ext uri="{0D108BD9-81ED-4DB2-BD59-A6C34878D82A}">
                    <a16:rowId xmlns:a16="http://schemas.microsoft.com/office/drawing/2014/main" val="10004"/>
                  </a:ext>
                </a:extLst>
              </a:tr>
              <a:tr h="418575">
                <a:tc>
                  <a:txBody>
                    <a:bodyPr/>
                    <a:lstStyle/>
                    <a:p>
                      <a:pPr marL="0" lvl="0" indent="0" algn="l" rtl="0">
                        <a:spcBef>
                          <a:spcPts val="0"/>
                        </a:spcBef>
                        <a:spcAft>
                          <a:spcPts val="0"/>
                        </a:spcAft>
                        <a:buNone/>
                      </a:pPr>
                      <a:r>
                        <a:rPr lang="en"/>
                        <a:t>Minimum_nights</a:t>
                      </a:r>
                      <a:endParaRPr/>
                    </a:p>
                  </a:txBody>
                  <a:tcPr marL="91425" marR="91425" marT="91425" marB="91425"/>
                </a:tc>
                <a:tc>
                  <a:txBody>
                    <a:bodyPr/>
                    <a:lstStyle/>
                    <a:p>
                      <a:pPr marL="0" lvl="0" indent="0" algn="l" rtl="0">
                        <a:spcBef>
                          <a:spcPts val="0"/>
                        </a:spcBef>
                        <a:spcAft>
                          <a:spcPts val="0"/>
                        </a:spcAft>
                        <a:buNone/>
                      </a:pPr>
                      <a:r>
                        <a:rPr lang="en"/>
                        <a:t>23</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tc>
                  <a:txBody>
                    <a:bodyPr/>
                    <a:lstStyle/>
                    <a:p>
                      <a:pPr marL="0" lvl="0" indent="0" algn="l" rtl="0">
                        <a:spcBef>
                          <a:spcPts val="0"/>
                        </a:spcBef>
                        <a:spcAft>
                          <a:spcPts val="0"/>
                        </a:spcAft>
                        <a:buNone/>
                      </a:pPr>
                      <a:r>
                        <a:rPr lang="en"/>
                        <a:t>26.2</a:t>
                      </a:r>
                      <a:endParaRPr/>
                    </a:p>
                  </a:txBody>
                  <a:tcPr marL="91425" marR="91425" marT="91425" marB="91425"/>
                </a:tc>
                <a:tc>
                  <a:txBody>
                    <a:bodyPr/>
                    <a:lstStyle/>
                    <a:p>
                      <a:pPr marL="0" lvl="0" indent="0" algn="l" rtl="0">
                        <a:spcBef>
                          <a:spcPts val="0"/>
                        </a:spcBef>
                        <a:spcAft>
                          <a:spcPts val="0"/>
                        </a:spcAft>
                        <a:buNone/>
                      </a:pPr>
                      <a:r>
                        <a:rPr lang="en"/>
                        <a:t>1,249</a:t>
                      </a:r>
                      <a:endParaRPr/>
                    </a:p>
                  </a:txBody>
                  <a:tcPr marL="91425" marR="91425" marT="91425" marB="91425"/>
                </a:tc>
                <a:extLst>
                  <a:ext uri="{0D108BD9-81ED-4DB2-BD59-A6C34878D82A}">
                    <a16:rowId xmlns:a16="http://schemas.microsoft.com/office/drawing/2014/main" val="10005"/>
                  </a:ext>
                </a:extLst>
              </a:tr>
              <a:tr h="418575">
                <a:tc>
                  <a:txBody>
                    <a:bodyPr/>
                    <a:lstStyle/>
                    <a:p>
                      <a:pPr marL="0" lvl="0" indent="0" algn="l" rtl="0">
                        <a:spcBef>
                          <a:spcPts val="0"/>
                        </a:spcBef>
                        <a:spcAft>
                          <a:spcPts val="0"/>
                        </a:spcAft>
                        <a:buNone/>
                      </a:pPr>
                      <a:r>
                        <a:rPr lang="en"/>
                        <a:t>Maximum_nights</a:t>
                      </a:r>
                      <a:endParaRPr/>
                    </a:p>
                  </a:txBody>
                  <a:tcPr marL="91425" marR="91425" marT="91425" marB="91425"/>
                </a:tc>
                <a:tc>
                  <a:txBody>
                    <a:bodyPr/>
                    <a:lstStyle/>
                    <a:p>
                      <a:pPr marL="0" lvl="0" indent="0" algn="l" rtl="0">
                        <a:spcBef>
                          <a:spcPts val="0"/>
                        </a:spcBef>
                        <a:spcAft>
                          <a:spcPts val="0"/>
                        </a:spcAft>
                        <a:buNone/>
                      </a:pPr>
                      <a:r>
                        <a:rPr lang="en"/>
                        <a:t>1896</a:t>
                      </a:r>
                      <a:endParaRPr/>
                    </a:p>
                  </a:txBody>
                  <a:tcPr marL="91425" marR="91425" marT="91425" marB="91425"/>
                </a:tc>
                <a:tc>
                  <a:txBody>
                    <a:bodyPr/>
                    <a:lstStyle/>
                    <a:p>
                      <a:pPr marL="0" lvl="0" indent="0" algn="l" rtl="0">
                        <a:spcBef>
                          <a:spcPts val="0"/>
                        </a:spcBef>
                        <a:spcAft>
                          <a:spcPts val="0"/>
                        </a:spcAft>
                        <a:buNone/>
                      </a:pPr>
                      <a:r>
                        <a:rPr lang="en"/>
                        <a:t>1125</a:t>
                      </a:r>
                      <a:endParaRPr/>
                    </a:p>
                  </a:txBody>
                  <a:tcPr marL="91425" marR="91425" marT="91425" marB="91425"/>
                </a:tc>
                <a:tc>
                  <a:txBody>
                    <a:bodyPr/>
                    <a:lstStyle/>
                    <a:p>
                      <a:pPr marL="0" lvl="0" indent="0" algn="l" rtl="0">
                        <a:spcBef>
                          <a:spcPts val="0"/>
                        </a:spcBef>
                        <a:spcAft>
                          <a:spcPts val="0"/>
                        </a:spcAft>
                        <a:buNone/>
                      </a:pPr>
                      <a:r>
                        <a:rPr lang="en"/>
                        <a:t>154815.7</a:t>
                      </a:r>
                      <a:endParaRPr/>
                    </a:p>
                  </a:txBody>
                  <a:tcPr marL="91425" marR="91425" marT="91425" marB="91425"/>
                </a:tc>
                <a:tc>
                  <a:txBody>
                    <a:bodyPr/>
                    <a:lstStyle/>
                    <a:p>
                      <a:pPr marL="0" lvl="0" indent="0" algn="l" rtl="0">
                        <a:spcBef>
                          <a:spcPts val="0"/>
                        </a:spcBef>
                        <a:spcAft>
                          <a:spcPts val="0"/>
                        </a:spcAft>
                        <a:buNone/>
                      </a:pPr>
                      <a:r>
                        <a:rPr lang="en"/>
                        <a:t>19,999,999</a:t>
                      </a:r>
                      <a:endParaRPr/>
                    </a:p>
                  </a:txBody>
                  <a:tcPr marL="91425" marR="91425" marT="91425" marB="91425"/>
                </a:tc>
                <a:extLst>
                  <a:ext uri="{0D108BD9-81ED-4DB2-BD59-A6C34878D82A}">
                    <a16:rowId xmlns:a16="http://schemas.microsoft.com/office/drawing/2014/main" val="10006"/>
                  </a:ext>
                </a:extLst>
              </a:tr>
              <a:tr h="418575">
                <a:tc>
                  <a:txBody>
                    <a:bodyPr/>
                    <a:lstStyle/>
                    <a:p>
                      <a:pPr marL="0" lvl="0" indent="0" algn="l" rtl="0">
                        <a:spcBef>
                          <a:spcPts val="0"/>
                        </a:spcBef>
                        <a:spcAft>
                          <a:spcPts val="0"/>
                        </a:spcAft>
                        <a:buNone/>
                      </a:pPr>
                      <a:r>
                        <a:rPr lang="en"/>
                        <a:t>host_total_listings_count</a:t>
                      </a:r>
                      <a:endParaRPr/>
                    </a:p>
                  </a:txBody>
                  <a:tcPr marL="91425" marR="91425" marT="91425" marB="91425"/>
                </a:tc>
                <a:tc>
                  <a:txBody>
                    <a:bodyPr/>
                    <a:lstStyle/>
                    <a:p>
                      <a:pPr marL="0" lvl="0" indent="0" algn="l" rtl="0">
                        <a:spcBef>
                          <a:spcPts val="0"/>
                        </a:spcBef>
                        <a:spcAft>
                          <a:spcPts val="0"/>
                        </a:spcAft>
                        <a:buNone/>
                      </a:pPr>
                      <a:r>
                        <a:rPr lang="en"/>
                        <a:t>21.7</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150.8</a:t>
                      </a:r>
                      <a:endParaRPr/>
                    </a:p>
                  </a:txBody>
                  <a:tcPr marL="91425" marR="91425" marT="91425" marB="91425"/>
                </a:tc>
                <a:tc>
                  <a:txBody>
                    <a:bodyPr/>
                    <a:lstStyle/>
                    <a:p>
                      <a:pPr marL="0" lvl="0" indent="0" algn="l" rtl="0">
                        <a:spcBef>
                          <a:spcPts val="0"/>
                        </a:spcBef>
                        <a:spcAft>
                          <a:spcPts val="0"/>
                        </a:spcAft>
                        <a:buNone/>
                      </a:pPr>
                      <a:r>
                        <a:rPr lang="en"/>
                        <a:t>2,739</a:t>
                      </a: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6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a:latin typeface="Economica"/>
                <a:ea typeface="Economica"/>
                <a:cs typeface="Economica"/>
                <a:sym typeface="Economica"/>
              </a:rPr>
              <a:t>EDA: Visualization</a:t>
            </a:r>
            <a:endParaRPr sz="3220" b="1">
              <a:latin typeface="Economica"/>
              <a:ea typeface="Economica"/>
              <a:cs typeface="Economica"/>
              <a:sym typeface="Economica"/>
            </a:endParaRPr>
          </a:p>
        </p:txBody>
      </p:sp>
      <p:pic>
        <p:nvPicPr>
          <p:cNvPr id="104" name="Google Shape;104;p21"/>
          <p:cNvPicPr preferRelativeResize="0"/>
          <p:nvPr/>
        </p:nvPicPr>
        <p:blipFill>
          <a:blip r:embed="rId3">
            <a:alphaModFix/>
          </a:blip>
          <a:stretch>
            <a:fillRect/>
          </a:stretch>
        </p:blipFill>
        <p:spPr>
          <a:xfrm>
            <a:off x="606875" y="650175"/>
            <a:ext cx="7930250" cy="44210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1516</Words>
  <Application>Microsoft Macintosh PowerPoint</Application>
  <PresentationFormat>On-screen Show (16:9)</PresentationFormat>
  <Paragraphs>232</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Economica</vt:lpstr>
      <vt:lpstr>Arial</vt:lpstr>
      <vt:lpstr>Georgia</vt:lpstr>
      <vt:lpstr>Proxima Nova</vt:lpstr>
      <vt:lpstr>Simple Light</vt:lpstr>
      <vt:lpstr>Price of New York Airbnb Rentals</vt:lpstr>
      <vt:lpstr>Problem Statement</vt:lpstr>
      <vt:lpstr>Preview of Results: Best Model </vt:lpstr>
      <vt:lpstr>Preview of Results: Best Variables </vt:lpstr>
      <vt:lpstr>Background Review</vt:lpstr>
      <vt:lpstr>Data Description: Overall</vt:lpstr>
      <vt:lpstr>Data Description: Cleaning</vt:lpstr>
      <vt:lpstr>Data Description: Summary Statistics (Non-Dummy)   </vt:lpstr>
      <vt:lpstr>EDA: Visualization</vt:lpstr>
      <vt:lpstr>EDA: Visualization</vt:lpstr>
      <vt:lpstr>EDA: Visualization</vt:lpstr>
      <vt:lpstr>EDA: Visualization</vt:lpstr>
      <vt:lpstr>EDA: Visualization</vt:lpstr>
      <vt:lpstr>EDA: Visualization</vt:lpstr>
      <vt:lpstr>EDA: Correlation Analysis </vt:lpstr>
      <vt:lpstr>EDA: Correlation Analysis </vt:lpstr>
      <vt:lpstr>Modeling Approach</vt:lpstr>
      <vt:lpstr>Recipe 1</vt:lpstr>
      <vt:lpstr>Recipe 2</vt:lpstr>
      <vt:lpstr>Recipe 3</vt:lpstr>
      <vt:lpstr>Data Modeling: Linear Regression</vt:lpstr>
      <vt:lpstr>Data Modeling: Linear Regression (Q-Q Plot)</vt:lpstr>
      <vt:lpstr>Data Modeling: KNN</vt:lpstr>
      <vt:lpstr>Data Modeling: Random Forests</vt:lpstr>
      <vt:lpstr>Data Modeling: Best Model </vt:lpstr>
      <vt:lpstr>Data Modeling: Best Variables </vt:lpstr>
      <vt:lpstr>Possible Shortcomings and Problems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of New York Airbnb Rentals</dc:title>
  <cp:lastModifiedBy>Raghav Arora</cp:lastModifiedBy>
  <cp:revision>5</cp:revision>
  <dcterms:modified xsi:type="dcterms:W3CDTF">2023-03-15T10:42:14Z</dcterms:modified>
</cp:coreProperties>
</file>