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sldIdLst>
    <p:sldId id="256" r:id="rId2"/>
    <p:sldId id="267" r:id="rId3"/>
    <p:sldId id="258" r:id="rId4"/>
    <p:sldId id="268" r:id="rId5"/>
    <p:sldId id="269" r:id="rId6"/>
    <p:sldId id="270" r:id="rId7"/>
    <p:sldId id="259" r:id="rId8"/>
    <p:sldId id="261" r:id="rId9"/>
    <p:sldId id="263" r:id="rId10"/>
    <p:sldId id="273" r:id="rId11"/>
    <p:sldId id="265" r:id="rId12"/>
    <p:sldId id="272" r:id="rId13"/>
    <p:sldId id="264" r:id="rId14"/>
    <p:sldId id="266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0C7C07-384C-F4B5-8378-EF2D902A3912}" v="2460" dt="2023-03-16T04:20:17.485"/>
    <p1510:client id="{095B1371-429F-4E91-A943-E85D5199A873}" v="19" dt="2023-03-15T07:33:55.926"/>
    <p1510:client id="{2A8B4889-5663-ED75-189E-32895986AA6F}" v="612" dt="2023-03-16T04:14:58.008"/>
    <p1510:client id="{775A5E8D-9855-3491-8FE7-6800FDE54320}" v="222" dt="2023-03-16T02:48:50.202"/>
    <p1510:client id="{78201B6C-4FD7-36D3-04F3-EADE3A63401F}" v="7" dt="2023-03-15T20:44:51.850"/>
    <p1510:client id="{E3AF2842-518D-44E9-9577-433647688EDC}" v="83" dt="2023-03-16T03:46:19.638"/>
    <p1510:client id="{E4A2E95F-7AA1-AAF3-DC4D-AA647FEACC23}" v="234" dt="2023-03-16T02:56:14.122"/>
    <p1510:client id="{EBC36613-F6D7-E62E-BD22-2C46A54B160D}" v="546" dt="2023-03-16T03:43:34.3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C4C52-D008-4BF1-9CDA-11A9D4A309B7}" type="datetimeFigureOut">
              <a:t>5/30/2023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80D37-6F0D-4CC5-8D53-9B61DE13AE5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61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 The data collected by the Israeli Ministry of Health is critical in developing a better understanding of the main characteristics and symptoms associated with COVID-19 cases. This understanding enables the Ministry to develop efficient, data-driven plans and make informed decisions in their fight against COVID-19.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0D37-6F0D-4CC5-8D53-9B61DE13AE50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42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 discussed in the previous slide the provided dataset presents numerous business opportunities that can be explored through data mining and analytics techniques. </a:t>
            </a:r>
          </a:p>
          <a:p>
            <a:r>
              <a:rPr lang="en-US"/>
              <a:t>To achieve this, we have identified</a:t>
            </a:r>
            <a:r>
              <a:rPr lang="en-US" b="1"/>
              <a:t> </a:t>
            </a:r>
            <a:r>
              <a:rPr lang="en-US"/>
              <a:t>the </a:t>
            </a:r>
            <a:r>
              <a:rPr lang="en-US" u="sng"/>
              <a:t>critical business questions</a:t>
            </a:r>
            <a:r>
              <a:rPr lang="en-US"/>
              <a:t> that we aim to answer through different data mining 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0D37-6F0D-4CC5-8D53-9B61DE13AE50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04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explored the dataset using graphs to better understand the relationship between different variables. A correlation plot between all the symptom variables showed that there is a high positive correlation between Cough and Fever.  Also, several symptoms such as cough, fever, and sore throat are positively correlated with Contact. </a:t>
            </a: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We used graphs to understand the relationship between variables in the dataset. A correlation plot indicated a strong positive correlation between Cough and Fever. Additionally, symptoms like cough, fever, and sore throat are positively linked with Contact.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0D37-6F0D-4CC5-8D53-9B61DE13AE5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619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faceted bar chart shows that people who test negative for Covid report symptoms such as headache, fever, and cough less than 5% of the time whereas, those with a positive test result report those symptoms more than 15%</a:t>
            </a: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0D37-6F0D-4CC5-8D53-9B61DE13AE5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534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the total number of people who tested Covid positive, 61% of them came in contact with a covid infected person.</a:t>
            </a: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0D37-6F0D-4CC5-8D53-9B61DE13AE5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584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Max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0D37-6F0D-4CC5-8D53-9B61DE13AE5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046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Vibes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0D37-6F0D-4CC5-8D53-9B61DE13AE5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912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Gav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0D37-6F0D-4CC5-8D53-9B61DE13AE50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081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Gav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0D37-6F0D-4CC5-8D53-9B61DE13AE50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87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40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79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8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9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9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1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16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2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11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49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5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D2660-67CE-2A76-3419-44B327ED4F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3112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Covid - 19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>
                <a:solidFill>
                  <a:srgbClr val="FFFFFF"/>
                </a:solidFill>
                <a:ea typeface="+mj-lt"/>
                <a:cs typeface="+mj-lt"/>
              </a:rPr>
              <a:t>Max Sohl, Sneha Sabu, Ehab Abdo, Rasa Blourtchi, Vibeesh Kamalakannan, Harshal Suryawanshi, &amp; Raghav Arora</a:t>
            </a:r>
            <a:endParaRPr lang="en-US">
              <a:solidFill>
                <a:srgbClr val="FFFFFF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6245C-AACD-3769-E1DF-49B13D0A2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4000">
                <a:ea typeface="+mj-lt"/>
                <a:cs typeface="+mj-lt"/>
              </a:rPr>
              <a:t>Logistic Regression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1D750E-AD12-CECF-863A-E3E60712E319}"/>
              </a:ext>
            </a:extLst>
          </p:cNvPr>
          <p:cNvSpPr txBox="1"/>
          <p:nvPr/>
        </p:nvSpPr>
        <p:spPr>
          <a:xfrm>
            <a:off x="761999" y="2493818"/>
            <a:ext cx="5126181" cy="20939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The Logistic model that we created had a very high sensitivity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Specificity being the most important for our analysis, value of 0.5 was considerably better than other models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Predicting people who are infected correctly is most important here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94BB722-31BE-E251-1B6C-6AB170F87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551590"/>
              </p:ext>
            </p:extLst>
          </p:nvPr>
        </p:nvGraphicFramePr>
        <p:xfrm>
          <a:off x="330530" y="4791777"/>
          <a:ext cx="5635549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796">
                  <a:extLst>
                    <a:ext uri="{9D8B030D-6E8A-4147-A177-3AD203B41FA5}">
                      <a16:colId xmlns:a16="http://schemas.microsoft.com/office/drawing/2014/main" val="2829498176"/>
                    </a:ext>
                  </a:extLst>
                </a:gridCol>
                <a:gridCol w="1105110">
                  <a:extLst>
                    <a:ext uri="{9D8B030D-6E8A-4147-A177-3AD203B41FA5}">
                      <a16:colId xmlns:a16="http://schemas.microsoft.com/office/drawing/2014/main" val="2852588145"/>
                    </a:ext>
                  </a:extLst>
                </a:gridCol>
                <a:gridCol w="1194479">
                  <a:extLst>
                    <a:ext uri="{9D8B030D-6E8A-4147-A177-3AD203B41FA5}">
                      <a16:colId xmlns:a16="http://schemas.microsoft.com/office/drawing/2014/main" val="4213608080"/>
                    </a:ext>
                  </a:extLst>
                </a:gridCol>
                <a:gridCol w="898582">
                  <a:extLst>
                    <a:ext uri="{9D8B030D-6E8A-4147-A177-3AD203B41FA5}">
                      <a16:colId xmlns:a16="http://schemas.microsoft.com/office/drawing/2014/main" val="4249882412"/>
                    </a:ext>
                  </a:extLst>
                </a:gridCol>
                <a:gridCol w="898582">
                  <a:extLst>
                    <a:ext uri="{9D8B030D-6E8A-4147-A177-3AD203B41FA5}">
                      <a16:colId xmlns:a16="http://schemas.microsoft.com/office/drawing/2014/main" val="1873290695"/>
                    </a:ext>
                  </a:extLst>
                </a:gridCol>
              </a:tblGrid>
              <a:tr h="481181">
                <a:tc>
                  <a:txBody>
                    <a:bodyPr/>
                    <a:lstStyle/>
                    <a:p>
                      <a:pPr fontAlgn="b"/>
                      <a:endParaRPr lang="en-US" sz="1600">
                        <a:effectLst/>
                      </a:endParaRPr>
                    </a:p>
                    <a:p>
                      <a:pPr lvl="0" algn="ctr" rtl="0">
                        <a:buNone/>
                      </a:pPr>
                      <a:r>
                        <a:rPr lang="en-US" sz="1600">
                          <a:effectLst/>
                        </a:rPr>
                        <a:t>Model Name 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>
                          <a:effectLst/>
                        </a:rPr>
                        <a:t>Sensitivity 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>
                          <a:effectLst/>
                        </a:rPr>
                        <a:t>Specificity 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>
                          <a:effectLst/>
                        </a:rPr>
                        <a:t>Accuracy 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>
                          <a:effectLst/>
                        </a:rPr>
                        <a:t>ROC-AUC 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30792"/>
                  </a:ext>
                </a:extLst>
              </a:tr>
              <a:tr h="481181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</a:endParaRPr>
                    </a:p>
                    <a:p>
                      <a:pPr rtl="0" fontAlgn="base"/>
                      <a:r>
                        <a:rPr lang="en-US" sz="1400">
                          <a:effectLst/>
                        </a:rPr>
                        <a:t>Logistic Classification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</a:endParaRPr>
                    </a:p>
                    <a:p>
                      <a:pPr rtl="0" fontAlgn="base"/>
                      <a:r>
                        <a:rPr lang="en-US" sz="1400">
                          <a:effectLst/>
                        </a:rPr>
                        <a:t>      0.9570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 0.5346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0.9125 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0.7504 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69225"/>
                  </a:ext>
                </a:extLst>
              </a:tr>
            </a:tbl>
          </a:graphicData>
        </a:graphic>
      </p:graphicFrame>
      <p:pic>
        <p:nvPicPr>
          <p:cNvPr id="19" name="Picture 4" descr="Chart, funnel chart&#10;&#10;Description automatically generated">
            <a:extLst>
              <a:ext uri="{FF2B5EF4-FFF2-40B4-BE49-F238E27FC236}">
                <a16:creationId xmlns:a16="http://schemas.microsoft.com/office/drawing/2014/main" id="{D9C68F62-F7F3-DAEE-CB17-25B87FB8EB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" r="9875"/>
          <a:stretch/>
        </p:blipFill>
        <p:spPr>
          <a:xfrm>
            <a:off x="6141885" y="2225929"/>
            <a:ext cx="5685390" cy="39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20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15D20-1D1A-6DA6-B47D-3FF97D61D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Best Supervised Data Minning Model </a:t>
            </a:r>
            <a:endParaRPr lang="en-US" sz="32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55184-D14C-1784-2861-902554AEE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1500">
              <a:cs typeface="Calibri"/>
            </a:endParaRPr>
          </a:p>
          <a:p>
            <a:r>
              <a:rPr lang="en-US" sz="1500">
                <a:cs typeface="Calibri"/>
              </a:rPr>
              <a:t>Logistic classification</a:t>
            </a:r>
          </a:p>
          <a:p>
            <a:r>
              <a:rPr lang="en-US" sz="1500">
                <a:cs typeface="Calibri"/>
              </a:rPr>
              <a:t>Binary Choice Model</a:t>
            </a:r>
          </a:p>
          <a:p>
            <a:r>
              <a:rPr lang="en-US" sz="1500">
                <a:cs typeface="Calibri"/>
              </a:rPr>
              <a:t>Accuracy is similar across the models</a:t>
            </a:r>
          </a:p>
          <a:p>
            <a:r>
              <a:rPr lang="en-US" sz="1500">
                <a:cs typeface="Calibri"/>
              </a:rPr>
              <a:t>Focused on specificity and sensitivity</a:t>
            </a:r>
          </a:p>
          <a:p>
            <a:endParaRPr lang="en-US" sz="1500">
              <a:cs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611D623-AF8C-7E18-A203-128429931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044153"/>
              </p:ext>
            </p:extLst>
          </p:nvPr>
        </p:nvGraphicFramePr>
        <p:xfrm>
          <a:off x="948274" y="2734056"/>
          <a:ext cx="10383846" cy="341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502">
                  <a:extLst>
                    <a:ext uri="{9D8B030D-6E8A-4147-A177-3AD203B41FA5}">
                      <a16:colId xmlns:a16="http://schemas.microsoft.com/office/drawing/2014/main" val="2980098279"/>
                    </a:ext>
                  </a:extLst>
                </a:gridCol>
                <a:gridCol w="2402027">
                  <a:extLst>
                    <a:ext uri="{9D8B030D-6E8A-4147-A177-3AD203B41FA5}">
                      <a16:colId xmlns:a16="http://schemas.microsoft.com/office/drawing/2014/main" val="2946632006"/>
                    </a:ext>
                  </a:extLst>
                </a:gridCol>
                <a:gridCol w="1514514">
                  <a:extLst>
                    <a:ext uri="{9D8B030D-6E8A-4147-A177-3AD203B41FA5}">
                      <a16:colId xmlns:a16="http://schemas.microsoft.com/office/drawing/2014/main" val="623433584"/>
                    </a:ext>
                  </a:extLst>
                </a:gridCol>
                <a:gridCol w="1500244">
                  <a:extLst>
                    <a:ext uri="{9D8B030D-6E8A-4147-A177-3AD203B41FA5}">
                      <a16:colId xmlns:a16="http://schemas.microsoft.com/office/drawing/2014/main" val="2874134656"/>
                    </a:ext>
                  </a:extLst>
                </a:gridCol>
                <a:gridCol w="1397510">
                  <a:extLst>
                    <a:ext uri="{9D8B030D-6E8A-4147-A177-3AD203B41FA5}">
                      <a16:colId xmlns:a16="http://schemas.microsoft.com/office/drawing/2014/main" val="2734443702"/>
                    </a:ext>
                  </a:extLst>
                </a:gridCol>
                <a:gridCol w="1426049">
                  <a:extLst>
                    <a:ext uri="{9D8B030D-6E8A-4147-A177-3AD203B41FA5}">
                      <a16:colId xmlns:a16="http://schemas.microsoft.com/office/drawing/2014/main" val="1479147148"/>
                    </a:ext>
                  </a:extLst>
                </a:gridCol>
              </a:tblGrid>
              <a:tr h="718724">
                <a:tc>
                  <a:txBody>
                    <a:bodyPr/>
                    <a:lstStyle/>
                    <a:p>
                      <a:pPr fontAlgn="b"/>
                      <a:endParaRPr lang="en-US" sz="16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0" fontAlgn="base"/>
                      <a:r>
                        <a:rPr lang="en-US" sz="16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Name </a:t>
                      </a:r>
                    </a:p>
                  </a:txBody>
                  <a:tcPr marL="83628" marR="83628" marT="41814" marB="41814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0" fontAlgn="base"/>
                      <a:r>
                        <a:rPr lang="en-US" sz="16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Hyper parameter </a:t>
                      </a:r>
                    </a:p>
                  </a:txBody>
                  <a:tcPr marL="83628" marR="83628" marT="41814" marB="41814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0" fontAlgn="base"/>
                      <a:endParaRPr lang="en-US" sz="16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0" fontAlgn="base"/>
                      <a:r>
                        <a:rPr lang="en-US" sz="16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Sensitivity </a:t>
                      </a:r>
                    </a:p>
                  </a:txBody>
                  <a:tcPr marL="83628" marR="83628" marT="41814" marB="41814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0" fontAlgn="base"/>
                      <a:r>
                        <a:rPr lang="en-US" sz="16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Specificity </a:t>
                      </a:r>
                    </a:p>
                  </a:txBody>
                  <a:tcPr marL="83628" marR="83628" marT="41814" marB="41814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0" fontAlgn="base"/>
                      <a:r>
                        <a:rPr lang="en-US" sz="16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 </a:t>
                      </a:r>
                    </a:p>
                  </a:txBody>
                  <a:tcPr marL="83628" marR="83628" marT="41814" marB="41814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0" fontAlgn="base"/>
                      <a:r>
                        <a:rPr lang="en-US" sz="16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ROC-AUC </a:t>
                      </a:r>
                    </a:p>
                  </a:txBody>
                  <a:tcPr marL="83628" marR="83628" marT="41814" marB="41814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30385"/>
                  </a:ext>
                </a:extLst>
              </a:tr>
              <a:tr h="459982">
                <a:tc>
                  <a:txBody>
                    <a:bodyPr/>
                    <a:lstStyle/>
                    <a:p>
                      <a:pPr fontAlgn="t"/>
                      <a:endParaRPr lang="en-US" sz="1700" b="1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1">
                          <a:effectLst/>
                        </a:rPr>
                        <a:t>Naïve Bayes </a:t>
                      </a:r>
                      <a:endParaRPr lang="en-US" sz="1400" b="1" i="0">
                        <a:effectLst/>
                      </a:endParaRPr>
                    </a:p>
                  </a:txBody>
                  <a:tcPr marL="83628" marR="83628" marT="41814" marB="41814"/>
                </a:tc>
                <a:tc>
                  <a:txBody>
                    <a:bodyPr/>
                    <a:lstStyle/>
                    <a:p>
                      <a:pPr fontAlgn="b"/>
                      <a:endParaRPr lang="en-US" sz="170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>
                          <a:effectLst/>
                        </a:rPr>
                        <a:t>- </a:t>
                      </a:r>
                      <a:endParaRPr lang="en-US" sz="1700" b="0" i="0">
                        <a:effectLst/>
                      </a:endParaRPr>
                    </a:p>
                  </a:txBody>
                  <a:tcPr marL="83628" marR="83628" marT="41814" marB="41814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70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0.998 </a:t>
                      </a:r>
                      <a:endParaRPr lang="en-US" sz="1400" b="0" i="0">
                        <a:effectLst/>
                      </a:endParaRPr>
                    </a:p>
                  </a:txBody>
                  <a:tcPr marL="83628" marR="83628" marT="41814" marB="41814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70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0.0069</a:t>
                      </a: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700" b="0" i="0">
                        <a:effectLst/>
                      </a:endParaRPr>
                    </a:p>
                  </a:txBody>
                  <a:tcPr marL="83628" marR="83628" marT="41814" marB="41814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70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0.8952</a:t>
                      </a: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700" b="0" i="0">
                        <a:effectLst/>
                      </a:endParaRPr>
                    </a:p>
                  </a:txBody>
                  <a:tcPr marL="83628" marR="83628" marT="41814" marB="41814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70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>
                          <a:effectLst/>
                        </a:rPr>
                        <a:t>- </a:t>
                      </a:r>
                      <a:endParaRPr lang="en-US" sz="1700" b="0" i="0">
                        <a:effectLst/>
                      </a:endParaRPr>
                    </a:p>
                  </a:txBody>
                  <a:tcPr marL="83628" marR="83628" marT="41814" marB="41814" anchor="b"/>
                </a:tc>
                <a:extLst>
                  <a:ext uri="{0D108BD9-81ED-4DB2-BD59-A6C34878D82A}">
                    <a16:rowId xmlns:a16="http://schemas.microsoft.com/office/drawing/2014/main" val="1536380196"/>
                  </a:ext>
                </a:extLst>
              </a:tr>
              <a:tr h="459982">
                <a:tc>
                  <a:txBody>
                    <a:bodyPr/>
                    <a:lstStyle/>
                    <a:p>
                      <a:pPr fontAlgn="t"/>
                      <a:endParaRPr lang="en-US" sz="1400" b="1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1">
                          <a:effectLst/>
                        </a:rPr>
                        <a:t>Logistic Classification </a:t>
                      </a:r>
                      <a:endParaRPr lang="en-US" sz="1400" b="1" i="0">
                        <a:effectLst/>
                      </a:endParaRPr>
                    </a:p>
                  </a:txBody>
                  <a:tcPr marL="83628" marR="83628" marT="41814" marB="41814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- </a:t>
                      </a:r>
                      <a:endParaRPr lang="en-US" sz="1400" b="0" i="0">
                        <a:effectLst/>
                      </a:endParaRPr>
                    </a:p>
                  </a:txBody>
                  <a:tcPr marL="83628" marR="83628" marT="41814" marB="41814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0.9570 </a:t>
                      </a:r>
                      <a:endParaRPr lang="en-US" sz="1400" b="0" i="0">
                        <a:effectLst/>
                      </a:endParaRPr>
                    </a:p>
                  </a:txBody>
                  <a:tcPr marL="83628" marR="83628" marT="41814" marB="41814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0.5346 </a:t>
                      </a:r>
                      <a:endParaRPr lang="en-US" sz="1400" b="0" i="0">
                        <a:effectLst/>
                      </a:endParaRPr>
                    </a:p>
                  </a:txBody>
                  <a:tcPr marL="83628" marR="83628" marT="41814" marB="41814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0.9152 </a:t>
                      </a:r>
                      <a:endParaRPr lang="en-US" sz="1400" b="0" i="0">
                        <a:effectLst/>
                      </a:endParaRPr>
                    </a:p>
                  </a:txBody>
                  <a:tcPr marL="83628" marR="83628" marT="41814" marB="41814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0..7504 </a:t>
                      </a:r>
                      <a:endParaRPr lang="en-US" sz="1400" b="0" i="0">
                        <a:effectLst/>
                      </a:endParaRPr>
                    </a:p>
                  </a:txBody>
                  <a:tcPr marL="83628" marR="83628" marT="41814" marB="41814" anchor="b"/>
                </a:tc>
                <a:extLst>
                  <a:ext uri="{0D108BD9-81ED-4DB2-BD59-A6C34878D82A}">
                    <a16:rowId xmlns:a16="http://schemas.microsoft.com/office/drawing/2014/main" val="2981386713"/>
                  </a:ext>
                </a:extLst>
              </a:tr>
              <a:tr h="459982">
                <a:tc>
                  <a:txBody>
                    <a:bodyPr/>
                    <a:lstStyle/>
                    <a:p>
                      <a:pPr fontAlgn="t"/>
                      <a:endParaRPr lang="en-US" sz="1400" b="1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1">
                          <a:effectLst/>
                        </a:rPr>
                        <a:t>Decision Tree </a:t>
                      </a:r>
                      <a:endParaRPr lang="en-US" sz="1400" b="1" i="0">
                        <a:effectLst/>
                      </a:endParaRPr>
                    </a:p>
                  </a:txBody>
                  <a:tcPr marL="83628" marR="83628" marT="41814" marB="41814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ntree = 100, </a:t>
                      </a:r>
                      <a:r>
                        <a:rPr lang="en-US" sz="1400" err="1">
                          <a:effectLst/>
                        </a:rPr>
                        <a:t>mtry</a:t>
                      </a:r>
                      <a:r>
                        <a:rPr lang="en-US" sz="1400">
                          <a:effectLst/>
                        </a:rPr>
                        <a:t> = 8 </a:t>
                      </a:r>
                      <a:endParaRPr lang="en-US" sz="1400" b="0" i="0">
                        <a:effectLst/>
                      </a:endParaRPr>
                    </a:p>
                  </a:txBody>
                  <a:tcPr marL="83628" marR="83628" marT="41814" marB="41814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0.43055 </a:t>
                      </a:r>
                      <a:endParaRPr lang="en-US" sz="1400" b="0" i="0">
                        <a:effectLst/>
                      </a:endParaRPr>
                    </a:p>
                  </a:txBody>
                  <a:tcPr marL="83628" marR="83628" marT="41814" marB="41814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0.97640 </a:t>
                      </a:r>
                      <a:endParaRPr lang="en-US" sz="1400" b="0" i="0">
                        <a:effectLst/>
                      </a:endParaRPr>
                    </a:p>
                  </a:txBody>
                  <a:tcPr marL="83628" marR="83628" marT="41814" marB="41814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0.9189 </a:t>
                      </a:r>
                      <a:endParaRPr lang="en-US" sz="1400" b="0" i="0">
                        <a:effectLst/>
                      </a:endParaRPr>
                    </a:p>
                  </a:txBody>
                  <a:tcPr marL="83628" marR="83628" marT="41814" marB="41814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0.7538 </a:t>
                      </a:r>
                      <a:endParaRPr lang="en-US" sz="1400" b="0" i="0">
                        <a:effectLst/>
                      </a:endParaRPr>
                    </a:p>
                  </a:txBody>
                  <a:tcPr marL="83628" marR="83628" marT="41814" marB="41814" anchor="b"/>
                </a:tc>
                <a:extLst>
                  <a:ext uri="{0D108BD9-81ED-4DB2-BD59-A6C34878D82A}">
                    <a16:rowId xmlns:a16="http://schemas.microsoft.com/office/drawing/2014/main" val="3982833010"/>
                  </a:ext>
                </a:extLst>
              </a:tr>
              <a:tr h="459982">
                <a:tc>
                  <a:txBody>
                    <a:bodyPr/>
                    <a:lstStyle/>
                    <a:p>
                      <a:pPr fontAlgn="b"/>
                      <a:endParaRPr lang="en-US" sz="1400" b="1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1">
                          <a:effectLst/>
                        </a:rPr>
                        <a:t>Bagging </a:t>
                      </a:r>
                      <a:endParaRPr lang="en-US" sz="1400" b="1" i="0">
                        <a:effectLst/>
                      </a:endParaRPr>
                    </a:p>
                  </a:txBody>
                  <a:tcPr marL="83628" marR="83628" marT="41814" marB="41814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 err="1">
                          <a:effectLst/>
                        </a:rPr>
                        <a:t>ntree</a:t>
                      </a:r>
                      <a:r>
                        <a:rPr lang="en-US" sz="1400">
                          <a:effectLst/>
                        </a:rPr>
                        <a:t>= 100, </a:t>
                      </a:r>
                      <a:r>
                        <a:rPr lang="en-US" sz="1400" err="1">
                          <a:effectLst/>
                        </a:rPr>
                        <a:t>mtry</a:t>
                      </a:r>
                      <a:r>
                        <a:rPr lang="en-US" sz="1400">
                          <a:effectLst/>
                        </a:rPr>
                        <a:t> = 8  </a:t>
                      </a:r>
                      <a:endParaRPr lang="en-US" sz="1400" b="0" i="0">
                        <a:effectLst/>
                      </a:endParaRPr>
                    </a:p>
                  </a:txBody>
                  <a:tcPr marL="83628" marR="83628" marT="41814" marB="41814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 0.43055 </a:t>
                      </a:r>
                      <a:endParaRPr lang="en-US" sz="1400" b="0" i="0">
                        <a:effectLst/>
                      </a:endParaRPr>
                    </a:p>
                  </a:txBody>
                  <a:tcPr marL="83628" marR="83628" marT="41814" marB="41814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0.97640  </a:t>
                      </a:r>
                      <a:endParaRPr lang="en-US" sz="1400" b="0" i="0">
                        <a:effectLst/>
                      </a:endParaRPr>
                    </a:p>
                  </a:txBody>
                  <a:tcPr marL="83628" marR="83628" marT="41814" marB="41814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0.9189  </a:t>
                      </a:r>
                      <a:endParaRPr lang="en-US" sz="1400" b="0" i="0">
                        <a:effectLst/>
                      </a:endParaRPr>
                    </a:p>
                  </a:txBody>
                  <a:tcPr marL="83628" marR="83628" marT="41814" marB="41814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0.7418  </a:t>
                      </a:r>
                      <a:endParaRPr lang="en-US" sz="1400" b="0" i="0">
                        <a:effectLst/>
                      </a:endParaRPr>
                    </a:p>
                  </a:txBody>
                  <a:tcPr marL="83628" marR="83628" marT="41814" marB="41814" anchor="b"/>
                </a:tc>
                <a:extLst>
                  <a:ext uri="{0D108BD9-81ED-4DB2-BD59-A6C34878D82A}">
                    <a16:rowId xmlns:a16="http://schemas.microsoft.com/office/drawing/2014/main" val="443014800"/>
                  </a:ext>
                </a:extLst>
              </a:tr>
              <a:tr h="459982">
                <a:tc>
                  <a:txBody>
                    <a:bodyPr/>
                    <a:lstStyle/>
                    <a:p>
                      <a:pPr fontAlgn="b"/>
                      <a:endParaRPr lang="en-US" sz="1400" b="1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1">
                          <a:effectLst/>
                        </a:rPr>
                        <a:t>Random Forest </a:t>
                      </a:r>
                      <a:endParaRPr lang="en-US" sz="1400" b="1" i="0">
                        <a:effectLst/>
                      </a:endParaRPr>
                    </a:p>
                  </a:txBody>
                  <a:tcPr marL="83628" marR="83628" marT="41814" marB="41814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ntree= 100, mtry = 3  </a:t>
                      </a:r>
                      <a:endParaRPr lang="en-US" sz="1400" b="0" i="0">
                        <a:effectLst/>
                      </a:endParaRPr>
                    </a:p>
                  </a:txBody>
                  <a:tcPr marL="83628" marR="83628" marT="41814" marB="41814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0.52822  </a:t>
                      </a:r>
                      <a:endParaRPr lang="en-US" sz="1400" b="0" i="0">
                        <a:effectLst/>
                      </a:endParaRPr>
                    </a:p>
                  </a:txBody>
                  <a:tcPr marL="83628" marR="83628" marT="41814" marB="41814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0.96297   </a:t>
                      </a:r>
                      <a:endParaRPr lang="en-US" sz="1400" b="0" i="0">
                        <a:effectLst/>
                      </a:endParaRPr>
                    </a:p>
                  </a:txBody>
                  <a:tcPr marL="83628" marR="83628" marT="41814" marB="41814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0.9172 </a:t>
                      </a:r>
                      <a:endParaRPr lang="en-US" sz="1400" b="0" i="0">
                        <a:effectLst/>
                      </a:endParaRPr>
                    </a:p>
                  </a:txBody>
                  <a:tcPr marL="83628" marR="83628" marT="41814" marB="41814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0.7491 </a:t>
                      </a:r>
                      <a:endParaRPr lang="en-US" sz="1400" b="0" i="0">
                        <a:effectLst/>
                      </a:endParaRPr>
                    </a:p>
                  </a:txBody>
                  <a:tcPr marL="83628" marR="83628" marT="41814" marB="41814" anchor="b"/>
                </a:tc>
                <a:extLst>
                  <a:ext uri="{0D108BD9-81ED-4DB2-BD59-A6C34878D82A}">
                    <a16:rowId xmlns:a16="http://schemas.microsoft.com/office/drawing/2014/main" val="997542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57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3B1E3-90C5-AD69-4C08-E9572F4B3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3600"/>
              <a:t>Unsupervised Modelling</a:t>
            </a:r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3CA1E4-9940-7CD2-652A-586CA236331A}"/>
              </a:ext>
            </a:extLst>
          </p:cNvPr>
          <p:cNvSpPr txBox="1"/>
          <p:nvPr/>
        </p:nvSpPr>
        <p:spPr>
          <a:xfrm>
            <a:off x="4966852" y="2140527"/>
            <a:ext cx="7412180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b="1">
              <a:cs typeface="Calibri"/>
            </a:endParaRPr>
          </a:p>
          <a:p>
            <a:r>
              <a:rPr lang="en-US" sz="3600">
                <a:latin typeface="Calibri Light"/>
                <a:ea typeface="+mn-lt"/>
                <a:cs typeface="Calibri Light"/>
              </a:rPr>
              <a:t>Covid19</a:t>
            </a:r>
            <a:r>
              <a:rPr lang="en-US" sz="3600">
                <a:latin typeface="Calibri Light"/>
                <a:cs typeface="Calibri Light"/>
              </a:rPr>
              <a:t> Sex and Age Group clustering</a:t>
            </a:r>
            <a:r>
              <a:rPr lang="en-US" sz="2800" b="1" i="1">
                <a:ea typeface="+mn-lt"/>
                <a:cs typeface="+mn-lt"/>
              </a:rPr>
              <a:t> </a:t>
            </a:r>
            <a:endParaRPr lang="en-US" sz="2800" b="1">
              <a:ea typeface="+mn-lt"/>
              <a:cs typeface="+mn-lt"/>
            </a:endParaRPr>
          </a:p>
          <a:p>
            <a:endParaRPr lang="en-US" sz="2400" b="1">
              <a:cs typeface="Calibri"/>
            </a:endParaRPr>
          </a:p>
          <a:p>
            <a:r>
              <a:rPr lang="en-US" sz="2400" b="1">
                <a:cs typeface="Calibri"/>
              </a:rPr>
              <a:t>  </a:t>
            </a:r>
            <a:endParaRPr lang="en-US" sz="2400" i="1">
              <a:ea typeface="+mn-lt"/>
              <a:cs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7A1C200-2C3D-05F6-EE34-B4BF168DA799}"/>
              </a:ext>
            </a:extLst>
          </p:cNvPr>
          <p:cNvSpPr txBox="1">
            <a:spLocks/>
          </p:cNvSpPr>
          <p:nvPr/>
        </p:nvSpPr>
        <p:spPr>
          <a:xfrm>
            <a:off x="371094" y="2712997"/>
            <a:ext cx="3438144" cy="1239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Descriptive Analytics</a:t>
            </a:r>
            <a:endParaRPr lang="en-US" sz="36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74895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2C46C-B9D9-1447-E414-F8F5C71B9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K-Means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34B35-C528-15FC-85D3-5251AE3B8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859" y="18723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200">
              <a:ea typeface="+mn-lt"/>
              <a:cs typeface="+mn-lt"/>
            </a:endParaRPr>
          </a:p>
          <a:p>
            <a:endParaRPr lang="en-US" sz="2200">
              <a:cs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03E273F-EAAF-B915-4775-78F8CAB3E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551395"/>
              </p:ext>
            </p:extLst>
          </p:nvPr>
        </p:nvGraphicFramePr>
        <p:xfrm>
          <a:off x="4668982" y="1413163"/>
          <a:ext cx="7366843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684">
                  <a:extLst>
                    <a:ext uri="{9D8B030D-6E8A-4147-A177-3AD203B41FA5}">
                      <a16:colId xmlns:a16="http://schemas.microsoft.com/office/drawing/2014/main" val="2231395666"/>
                    </a:ext>
                  </a:extLst>
                </a:gridCol>
                <a:gridCol w="845127">
                  <a:extLst>
                    <a:ext uri="{9D8B030D-6E8A-4147-A177-3AD203B41FA5}">
                      <a16:colId xmlns:a16="http://schemas.microsoft.com/office/drawing/2014/main" val="3988583740"/>
                    </a:ext>
                  </a:extLst>
                </a:gridCol>
                <a:gridCol w="706579">
                  <a:extLst>
                    <a:ext uri="{9D8B030D-6E8A-4147-A177-3AD203B41FA5}">
                      <a16:colId xmlns:a16="http://schemas.microsoft.com/office/drawing/2014/main" val="414473442"/>
                    </a:ext>
                  </a:extLst>
                </a:gridCol>
                <a:gridCol w="831271">
                  <a:extLst>
                    <a:ext uri="{9D8B030D-6E8A-4147-A177-3AD203B41FA5}">
                      <a16:colId xmlns:a16="http://schemas.microsoft.com/office/drawing/2014/main" val="2071937459"/>
                    </a:ext>
                  </a:extLst>
                </a:gridCol>
                <a:gridCol w="1233054">
                  <a:extLst>
                    <a:ext uri="{9D8B030D-6E8A-4147-A177-3AD203B41FA5}">
                      <a16:colId xmlns:a16="http://schemas.microsoft.com/office/drawing/2014/main" val="2201360120"/>
                    </a:ext>
                  </a:extLst>
                </a:gridCol>
                <a:gridCol w="817418">
                  <a:extLst>
                    <a:ext uri="{9D8B030D-6E8A-4147-A177-3AD203B41FA5}">
                      <a16:colId xmlns:a16="http://schemas.microsoft.com/office/drawing/2014/main" val="1299534936"/>
                    </a:ext>
                  </a:extLst>
                </a:gridCol>
                <a:gridCol w="845127">
                  <a:extLst>
                    <a:ext uri="{9D8B030D-6E8A-4147-A177-3AD203B41FA5}">
                      <a16:colId xmlns:a16="http://schemas.microsoft.com/office/drawing/2014/main" val="1934718048"/>
                    </a:ext>
                  </a:extLst>
                </a:gridCol>
                <a:gridCol w="841583">
                  <a:extLst>
                    <a:ext uri="{9D8B030D-6E8A-4147-A177-3AD203B41FA5}">
                      <a16:colId xmlns:a16="http://schemas.microsoft.com/office/drawing/2014/main" val="439367830"/>
                    </a:ext>
                  </a:extLst>
                </a:gridCol>
              </a:tblGrid>
              <a:tr h="755542">
                <a:tc>
                  <a:txBody>
                    <a:bodyPr/>
                    <a:lstStyle/>
                    <a:p>
                      <a:pPr fontAlgn="b"/>
                      <a:endParaRPr lang="en-US" sz="16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0" fontAlgn="base"/>
                      <a:r>
                        <a:rPr lang="en-US" sz="16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K-Mean Clusters </a:t>
                      </a:r>
                    </a:p>
                  </a:txBody>
                  <a:tcPr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0" fontAlgn="base"/>
                      <a:r>
                        <a:rPr lang="en-US" sz="16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Cough </a:t>
                      </a:r>
                    </a:p>
                  </a:txBody>
                  <a:tcPr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0" fontAlgn="base"/>
                      <a:r>
                        <a:rPr lang="en-US" sz="16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Fever </a:t>
                      </a:r>
                    </a:p>
                  </a:txBody>
                  <a:tcPr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0" fontAlgn="base"/>
                      <a:r>
                        <a:rPr lang="en-US" sz="16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Sore_Throat </a:t>
                      </a:r>
                    </a:p>
                  </a:txBody>
                  <a:tcPr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0" fontAlgn="base"/>
                      <a:r>
                        <a:rPr lang="en-US" sz="16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Shortness_Of_Breath </a:t>
                      </a:r>
                    </a:p>
                  </a:txBody>
                  <a:tcPr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0" fontAlgn="base"/>
                      <a:r>
                        <a:rPr lang="en-US" sz="16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Headache </a:t>
                      </a:r>
                    </a:p>
                  </a:txBody>
                  <a:tcPr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0" fontAlgn="base"/>
                      <a:r>
                        <a:rPr lang="en-US" sz="16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Age_Above_60 </a:t>
                      </a:r>
                    </a:p>
                  </a:txBody>
                  <a:tcPr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Male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574244"/>
                  </a:ext>
                </a:extLst>
              </a:tr>
              <a:tr h="474065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1 (Female)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17% 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17%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9% 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3%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18% 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12%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0 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735918862"/>
                  </a:ext>
                </a:extLst>
              </a:tr>
              <a:tr h="474065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2 (Males)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14%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19%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6%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2%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14%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13%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1 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996386316"/>
                  </a:ext>
                </a:extLst>
              </a:tr>
            </a:tbl>
          </a:graphicData>
        </a:graphic>
      </p:graphicFrame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13466BC7-A43E-5A4B-B914-269EF5094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909" y="3718599"/>
            <a:ext cx="5237017" cy="3140746"/>
          </a:xfrm>
          <a:prstGeom prst="rect">
            <a:avLst/>
          </a:prstGeom>
        </p:spPr>
      </p:pic>
      <p:pic>
        <p:nvPicPr>
          <p:cNvPr id="7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4047310B-CC6C-227B-2B34-4D26ABC0F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82" y="3836363"/>
            <a:ext cx="4904509" cy="302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520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456EA-EA32-B5AE-1E79-875963B57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4000">
                <a:ea typeface="+mj-lt"/>
                <a:cs typeface="+mj-lt"/>
              </a:rPr>
              <a:t>Evaluation</a:t>
            </a:r>
          </a:p>
          <a:p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E1202DE-7FF0-96A6-DC35-AF6C88010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539011"/>
              </p:ext>
            </p:extLst>
          </p:nvPr>
        </p:nvGraphicFramePr>
        <p:xfrm>
          <a:off x="4522304" y="1374912"/>
          <a:ext cx="2820591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403">
                  <a:extLst>
                    <a:ext uri="{9D8B030D-6E8A-4147-A177-3AD203B41FA5}">
                      <a16:colId xmlns:a16="http://schemas.microsoft.com/office/drawing/2014/main" val="1803099129"/>
                    </a:ext>
                  </a:extLst>
                </a:gridCol>
                <a:gridCol w="1002188">
                  <a:extLst>
                    <a:ext uri="{9D8B030D-6E8A-4147-A177-3AD203B41FA5}">
                      <a16:colId xmlns:a16="http://schemas.microsoft.com/office/drawing/2014/main" val="1914813083"/>
                    </a:ext>
                  </a:extLst>
                </a:gridCol>
              </a:tblGrid>
              <a:tr h="326444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Predictors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Log Odds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582808"/>
                  </a:ext>
                </a:extLst>
              </a:tr>
              <a:tr h="326444">
                <a:tc>
                  <a:txBody>
                    <a:bodyPr/>
                    <a:lstStyle/>
                    <a:p>
                      <a:r>
                        <a:rPr lang="en-US" sz="1600"/>
                        <a:t>Cough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33721"/>
                  </a:ext>
                </a:extLst>
              </a:tr>
              <a:tr h="326444">
                <a:tc>
                  <a:txBody>
                    <a:bodyPr/>
                    <a:lstStyle/>
                    <a:p>
                      <a:r>
                        <a:rPr lang="en-US" sz="1600"/>
                        <a:t>Fever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6.03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782058"/>
                  </a:ext>
                </a:extLst>
              </a:tr>
              <a:tr h="326444">
                <a:tc>
                  <a:txBody>
                    <a:bodyPr/>
                    <a:lstStyle/>
                    <a:p>
                      <a:r>
                        <a:rPr lang="en-US" sz="1600"/>
                        <a:t>Sore Throat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6.47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775251"/>
                  </a:ext>
                </a:extLst>
              </a:tr>
              <a:tr h="3264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Shortness of Breath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7.70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742700"/>
                  </a:ext>
                </a:extLst>
              </a:tr>
              <a:tr h="3264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Headache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13.17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195449"/>
                  </a:ext>
                </a:extLst>
              </a:tr>
              <a:tr h="3264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Age 60 &amp; Above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1.13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985161"/>
                  </a:ext>
                </a:extLst>
              </a:tr>
              <a:tr h="3264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12.29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379374"/>
                  </a:ext>
                </a:extLst>
              </a:tr>
              <a:tr h="3264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1.30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048640"/>
                  </a:ext>
                </a:extLst>
              </a:tr>
            </a:tbl>
          </a:graphicData>
        </a:graphic>
      </p:graphicFrame>
      <p:pic>
        <p:nvPicPr>
          <p:cNvPr id="9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BB7B042-17F2-4DB9-44E2-635899FF7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908" y="1370856"/>
            <a:ext cx="4596244" cy="2748200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84C2E49-76EC-5A39-9E4E-7F0928509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504080"/>
              </p:ext>
            </p:extLst>
          </p:nvPr>
        </p:nvGraphicFramePr>
        <p:xfrm>
          <a:off x="4323521" y="4770782"/>
          <a:ext cx="7665033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147">
                  <a:extLst>
                    <a:ext uri="{9D8B030D-6E8A-4147-A177-3AD203B41FA5}">
                      <a16:colId xmlns:a16="http://schemas.microsoft.com/office/drawing/2014/main" val="2231395666"/>
                    </a:ext>
                  </a:extLst>
                </a:gridCol>
                <a:gridCol w="879335">
                  <a:extLst>
                    <a:ext uri="{9D8B030D-6E8A-4147-A177-3AD203B41FA5}">
                      <a16:colId xmlns:a16="http://schemas.microsoft.com/office/drawing/2014/main" val="3988583740"/>
                    </a:ext>
                  </a:extLst>
                </a:gridCol>
                <a:gridCol w="735179">
                  <a:extLst>
                    <a:ext uri="{9D8B030D-6E8A-4147-A177-3AD203B41FA5}">
                      <a16:colId xmlns:a16="http://schemas.microsoft.com/office/drawing/2014/main" val="414473442"/>
                    </a:ext>
                  </a:extLst>
                </a:gridCol>
                <a:gridCol w="864919">
                  <a:extLst>
                    <a:ext uri="{9D8B030D-6E8A-4147-A177-3AD203B41FA5}">
                      <a16:colId xmlns:a16="http://schemas.microsoft.com/office/drawing/2014/main" val="2071937459"/>
                    </a:ext>
                  </a:extLst>
                </a:gridCol>
                <a:gridCol w="1282965">
                  <a:extLst>
                    <a:ext uri="{9D8B030D-6E8A-4147-A177-3AD203B41FA5}">
                      <a16:colId xmlns:a16="http://schemas.microsoft.com/office/drawing/2014/main" val="2201360120"/>
                    </a:ext>
                  </a:extLst>
                </a:gridCol>
                <a:gridCol w="850505">
                  <a:extLst>
                    <a:ext uri="{9D8B030D-6E8A-4147-A177-3AD203B41FA5}">
                      <a16:colId xmlns:a16="http://schemas.microsoft.com/office/drawing/2014/main" val="1299534936"/>
                    </a:ext>
                  </a:extLst>
                </a:gridCol>
                <a:gridCol w="879335">
                  <a:extLst>
                    <a:ext uri="{9D8B030D-6E8A-4147-A177-3AD203B41FA5}">
                      <a16:colId xmlns:a16="http://schemas.microsoft.com/office/drawing/2014/main" val="1934718048"/>
                    </a:ext>
                  </a:extLst>
                </a:gridCol>
                <a:gridCol w="875648">
                  <a:extLst>
                    <a:ext uri="{9D8B030D-6E8A-4147-A177-3AD203B41FA5}">
                      <a16:colId xmlns:a16="http://schemas.microsoft.com/office/drawing/2014/main" val="439367830"/>
                    </a:ext>
                  </a:extLst>
                </a:gridCol>
              </a:tblGrid>
              <a:tr h="703460">
                <a:tc>
                  <a:txBody>
                    <a:bodyPr/>
                    <a:lstStyle/>
                    <a:p>
                      <a:pPr fontAlgn="b"/>
                      <a:endParaRPr lang="en-US" sz="16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0" fontAlgn="base"/>
                      <a:r>
                        <a:rPr lang="en-US" sz="16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K-Mean Clusters </a:t>
                      </a:r>
                    </a:p>
                  </a:txBody>
                  <a:tcPr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0" fontAlgn="base"/>
                      <a:r>
                        <a:rPr lang="en-US" sz="16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Cough </a:t>
                      </a:r>
                    </a:p>
                  </a:txBody>
                  <a:tcPr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0" fontAlgn="base"/>
                      <a:r>
                        <a:rPr lang="en-US" sz="16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Fever </a:t>
                      </a:r>
                    </a:p>
                  </a:txBody>
                  <a:tcPr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0" fontAlgn="base"/>
                      <a:r>
                        <a:rPr lang="en-US" sz="1600" b="1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Sore_Throat</a:t>
                      </a:r>
                      <a:r>
                        <a:rPr lang="en-US" sz="16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0" fontAlgn="base"/>
                      <a:r>
                        <a:rPr lang="en-US" sz="1600" b="1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Shortness_Of_Breath</a:t>
                      </a:r>
                      <a:r>
                        <a:rPr lang="en-US" sz="16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0" fontAlgn="base"/>
                      <a:r>
                        <a:rPr lang="en-US" sz="16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Headache </a:t>
                      </a:r>
                    </a:p>
                  </a:txBody>
                  <a:tcPr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0" fontAlgn="base"/>
                      <a:r>
                        <a:rPr lang="en-US" sz="16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Age_Above_60 </a:t>
                      </a:r>
                    </a:p>
                  </a:txBody>
                  <a:tcPr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Male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574244"/>
                  </a:ext>
                </a:extLst>
              </a:tr>
              <a:tr h="441386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1 (Female)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17% 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17%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9% 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3%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18% 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12%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0 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735918862"/>
                  </a:ext>
                </a:extLst>
              </a:tr>
              <a:tr h="441386"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2 (Males)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14%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19% 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6%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2%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14%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13%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1 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996386316"/>
                  </a:ext>
                </a:extLst>
              </a:tr>
            </a:tbl>
          </a:graphicData>
        </a:graphic>
      </p:graphicFrame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2A73E328-20E2-DC9E-22CC-EE065E6600F3}"/>
              </a:ext>
            </a:extLst>
          </p:cNvPr>
          <p:cNvSpPr txBox="1">
            <a:spLocks/>
          </p:cNvSpPr>
          <p:nvPr/>
        </p:nvSpPr>
        <p:spPr>
          <a:xfrm>
            <a:off x="130163" y="1429598"/>
            <a:ext cx="4185030" cy="53945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20000"/>
              </a:lnSpc>
              <a:spcBef>
                <a:spcPts val="2300"/>
              </a:spcBef>
              <a:buFont typeface="Arial" panose="020B0604020202020204" pitchFamily="34" charset="0"/>
              <a:buAutoNum type="alphaUcPeriod"/>
            </a:pPr>
            <a:r>
              <a:rPr lang="en-US" sz="1600">
                <a:ea typeface="+mn-lt"/>
                <a:cs typeface="+mn-lt"/>
              </a:rPr>
              <a:t>Does older age increase the risk of contracting COVID-19?</a:t>
            </a:r>
            <a:endParaRPr lang="en-US" sz="2400">
              <a:cs typeface="Calibri" panose="020F0502020204030204"/>
            </a:endParaRPr>
          </a:p>
          <a:p>
            <a:pPr marL="457200" indent="-457200">
              <a:lnSpc>
                <a:spcPct val="120000"/>
              </a:lnSpc>
              <a:spcBef>
                <a:spcPts val="2300"/>
              </a:spcBef>
              <a:buFont typeface="Arial" panose="020B0604020202020204" pitchFamily="34" charset="0"/>
              <a:buAutoNum type="alphaUcPeriod"/>
            </a:pPr>
            <a:r>
              <a:rPr lang="en-US" sz="1600">
                <a:ea typeface="+mj-lt"/>
                <a:cs typeface="+mj-lt"/>
              </a:rPr>
              <a:t>Does contacting a person who has COVID-19 significantly increases the likelihood of becoming infected with the virus?</a:t>
            </a:r>
          </a:p>
          <a:p>
            <a:pPr marL="457200" indent="-457200">
              <a:lnSpc>
                <a:spcPct val="120000"/>
              </a:lnSpc>
              <a:spcBef>
                <a:spcPts val="2300"/>
              </a:spcBef>
              <a:buFont typeface="Arial" panose="020B0604020202020204" pitchFamily="34" charset="0"/>
              <a:buAutoNum type="alphaUcPeriod"/>
            </a:pPr>
            <a:r>
              <a:rPr lang="en-US" sz="1600">
                <a:ea typeface="+mj-lt"/>
                <a:cs typeface="+mj-lt"/>
              </a:rPr>
              <a:t>What are the most common and alerting symptoms for COVID-19 infection?</a:t>
            </a:r>
            <a:endParaRPr lang="en-US" sz="1600">
              <a:cs typeface="Calibri" panose="020F0502020204030204"/>
            </a:endParaRPr>
          </a:p>
          <a:p>
            <a:pPr marL="457200" indent="-457200">
              <a:lnSpc>
                <a:spcPct val="120000"/>
              </a:lnSpc>
              <a:spcBef>
                <a:spcPts val="2300"/>
              </a:spcBef>
              <a:buFont typeface="Arial" panose="020B0604020202020204" pitchFamily="34" charset="0"/>
              <a:buAutoNum type="alphaUcPeriod"/>
            </a:pPr>
            <a:r>
              <a:rPr lang="en-US" sz="1600">
                <a:ea typeface="+mn-lt"/>
                <a:cs typeface="+mn-lt"/>
              </a:rPr>
              <a:t>Can we develop an accurate model for predicting COVID-19 cases based on symptoms, age, and sex?</a:t>
            </a:r>
          </a:p>
          <a:p>
            <a:pPr marL="457200" indent="-457200">
              <a:lnSpc>
                <a:spcPct val="120000"/>
              </a:lnSpc>
              <a:spcBef>
                <a:spcPts val="2300"/>
              </a:spcBef>
              <a:buFont typeface="Arial" panose="020B0604020202020204" pitchFamily="34" charset="0"/>
              <a:buAutoNum type="alphaUcPeriod"/>
            </a:pPr>
            <a:r>
              <a:rPr lang="en-US" sz="1600">
                <a:ea typeface="+mn-lt"/>
                <a:cs typeface="+mn-lt"/>
              </a:rPr>
              <a:t>Are there differences in COVID-19 symptoms between males and females or different age groups?"</a:t>
            </a:r>
            <a:endParaRPr lang="en-US" sz="1600">
              <a:cs typeface="Calibri Light"/>
            </a:endParaRPr>
          </a:p>
          <a:p>
            <a:pPr>
              <a:buFont typeface="Arial" charset="2"/>
              <a:buChar char="•"/>
            </a:pPr>
            <a:endParaRPr lang="en-US" sz="1600"/>
          </a:p>
          <a:p>
            <a:pPr>
              <a:buFont typeface="Arial" charset="2"/>
              <a:buChar char="•"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801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2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3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456EA-EA32-B5AE-1E79-875963B57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3100">
                <a:solidFill>
                  <a:srgbClr val="FFFFFF"/>
                </a:solidFill>
                <a:ea typeface="+mj-lt"/>
                <a:cs typeface="+mj-lt"/>
              </a:rPr>
              <a:t>Recommendations</a:t>
            </a:r>
          </a:p>
          <a:p>
            <a:endParaRPr lang="en-US" sz="3100">
              <a:solidFill>
                <a:srgbClr val="FFFFFF"/>
              </a:solidFill>
            </a:endParaRPr>
          </a:p>
        </p:txBody>
      </p:sp>
      <p:sp>
        <p:nvSpPr>
          <p:cNvPr id="59" name="Arc 3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ontent Placeholder 24">
            <a:extLst>
              <a:ext uri="{FF2B5EF4-FFF2-40B4-BE49-F238E27FC236}">
                <a16:creationId xmlns:a16="http://schemas.microsoft.com/office/drawing/2014/main" id="{B70A534D-D47E-D4A0-FDCE-304009662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buAutoNum type="arabicPeriod"/>
            </a:pPr>
            <a:r>
              <a:rPr lang="en-US" sz="2000">
                <a:ea typeface="+mn-lt"/>
                <a:cs typeface="+mn-lt"/>
              </a:rPr>
              <a:t>Publish the findings of this analysis on the Ministry of Health website and other public websites.</a:t>
            </a:r>
            <a:endParaRPr lang="en-US" sz="2000"/>
          </a:p>
          <a:p>
            <a:pPr marL="514350" indent="-514350">
              <a:buAutoNum type="arabicPeriod"/>
            </a:pPr>
            <a:r>
              <a:rPr lang="en-US" sz="2000">
                <a:ea typeface="+mn-lt"/>
                <a:cs typeface="+mn-lt"/>
              </a:rPr>
              <a:t> Prioritize testing for symptoms of headaches and shortness of breath over cough, fever and sore throat.</a:t>
            </a:r>
          </a:p>
          <a:p>
            <a:pPr marL="514350" indent="-514350">
              <a:buAutoNum type="arabicPeriod"/>
            </a:pPr>
            <a:r>
              <a:rPr lang="en-US" sz="2000">
                <a:ea typeface="+mn-lt"/>
                <a:cs typeface="+mn-lt"/>
              </a:rPr>
              <a:t>Make quarantining mandatory for at least 2 weeks after a positive covid result.</a:t>
            </a:r>
          </a:p>
          <a:p>
            <a:pPr marL="514350" indent="-514350">
              <a:buAutoNum type="arabicPeriod"/>
            </a:pPr>
            <a:r>
              <a:rPr lang="en-US" sz="2000">
                <a:ea typeface="+mn-lt"/>
                <a:cs typeface="+mn-lt"/>
              </a:rPr>
              <a:t>Reinforce vaccinations and masks in public spaces as contact with an infected person is the most important predictor of having a positive covid result.</a:t>
            </a:r>
          </a:p>
          <a:p>
            <a:pPr marL="514350" indent="-514350">
              <a:buAutoNum type="arabicPeriod"/>
            </a:pPr>
            <a:r>
              <a:rPr lang="en-US" sz="2000">
                <a:ea typeface="+mn-lt"/>
                <a:cs typeface="+mn-lt"/>
              </a:rPr>
              <a:t>Treat gender and age similarly when testing for covid but not after a person receives a positive test result.</a:t>
            </a:r>
          </a:p>
          <a:p>
            <a:pPr marL="514350" indent="-514350">
              <a:buAutoNum type="arabicPeriod"/>
            </a:pPr>
            <a:r>
              <a:rPr lang="en-US" sz="2000">
                <a:ea typeface="+mn-lt"/>
                <a:cs typeface="+mn-lt"/>
              </a:rPr>
              <a:t>For a positive covid test result, treat females for cough, sore throat and headaches more often and males for fever more often.</a:t>
            </a:r>
          </a:p>
          <a:p>
            <a:pPr marL="514350" indent="-514350">
              <a:buAutoNum type="arabicPeriod"/>
            </a:pPr>
            <a:r>
              <a:rPr lang="en-US" sz="2000">
                <a:ea typeface="+mn-lt"/>
                <a:cs typeface="+mn-lt"/>
              </a:rPr>
              <a:t>For a positive covid test result, treat people above 60 for cough, fever and shortness of breath more often and people under 60 for headaches and sore throat more often</a:t>
            </a:r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707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1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2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Rectangle 2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EDDED5-6460-2596-912B-0FD19CD4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Business Opportunities</a:t>
            </a:r>
          </a:p>
        </p:txBody>
      </p:sp>
      <p:sp>
        <p:nvSpPr>
          <p:cNvPr id="41" name="Rectangle 2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6B490AF4-638D-960A-665C-FA75936FF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626" y="2130492"/>
            <a:ext cx="9768633" cy="51204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spcBef>
                <a:spcPts val="2500"/>
              </a:spcBef>
            </a:pPr>
            <a:r>
              <a:rPr lang="en-US" sz="2000">
                <a:ea typeface="+mn-lt"/>
                <a:cs typeface="+mn-lt"/>
              </a:rPr>
              <a:t>Early detection, isolation and medication for COVID-19 cases based on symptoms, can help reduce tranmission and lower death rates during times where lab resources are overwhelmed.</a:t>
            </a:r>
            <a:endParaRPr lang="en-US" sz="2000">
              <a:cs typeface="Calibri" panose="020F0502020204030204"/>
            </a:endParaRPr>
          </a:p>
          <a:p>
            <a:pPr marL="342900" indent="-342900">
              <a:spcBef>
                <a:spcPts val="2500"/>
              </a:spcBef>
            </a:pPr>
            <a:r>
              <a:rPr lang="en-US" sz="2000">
                <a:ea typeface="+mn-lt"/>
                <a:cs typeface="+mn-lt"/>
              </a:rPr>
              <a:t>Get better understanding for the virus transmission mechanism for informed decision concerning social contact limits and stay at home orders.</a:t>
            </a:r>
          </a:p>
          <a:p>
            <a:pPr marL="342900" indent="-342900">
              <a:spcBef>
                <a:spcPts val="2500"/>
              </a:spcBef>
            </a:pPr>
            <a:r>
              <a:rPr lang="en-US" sz="2000">
                <a:ea typeface="+mn-lt"/>
                <a:cs typeface="+mn-lt"/>
              </a:rPr>
              <a:t>Understand if elderly people are more susiptable to covid-19 infection to support  strict infection control practices and monitoring decision in nursing homes and similar facilities.</a:t>
            </a:r>
          </a:p>
          <a:p>
            <a:pPr marL="342900" indent="-342900">
              <a:spcBef>
                <a:spcPts val="2500"/>
              </a:spcBef>
            </a:pPr>
            <a:r>
              <a:rPr lang="en-US" sz="2000">
                <a:ea typeface="+mn-lt"/>
                <a:cs typeface="+mn-lt"/>
              </a:rPr>
              <a:t>Prioritize vaccination for more valenerable population.</a:t>
            </a:r>
          </a:p>
        </p:txBody>
      </p:sp>
    </p:spTree>
    <p:extLst>
      <p:ext uri="{BB962C8B-B14F-4D97-AF65-F5344CB8AC3E}">
        <p14:creationId xmlns:p14="http://schemas.microsoft.com/office/powerpoint/2010/main" val="2224667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B8D330-03AB-CBDE-6572-5CACCE20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Business Questions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D67A8-925A-7A45-EDFE-94CF416B8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576" y="2141901"/>
            <a:ext cx="9916595" cy="47236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20000"/>
              </a:lnSpc>
              <a:spcBef>
                <a:spcPts val="2300"/>
              </a:spcBef>
              <a:buAutoNum type="alphaUcPeriod"/>
            </a:pPr>
            <a:r>
              <a:rPr lang="en-US" sz="2000">
                <a:ea typeface="+mn-lt"/>
                <a:cs typeface="+mn-lt"/>
              </a:rPr>
              <a:t>Does older age increase the risk of contracting COVID-19?</a:t>
            </a:r>
            <a:endParaRPr lang="en-US">
              <a:cs typeface="Calibri" panose="020F0502020204030204"/>
            </a:endParaRPr>
          </a:p>
          <a:p>
            <a:pPr marL="457200" indent="-457200">
              <a:lnSpc>
                <a:spcPct val="120000"/>
              </a:lnSpc>
              <a:spcBef>
                <a:spcPts val="2300"/>
              </a:spcBef>
              <a:buAutoNum type="alphaUcPeriod"/>
            </a:pPr>
            <a:r>
              <a:rPr lang="en-US" sz="2000">
                <a:ea typeface="+mj-lt"/>
                <a:cs typeface="+mj-lt"/>
              </a:rPr>
              <a:t>Does contacting a person who has COVID-19 significantly increases the likelihood of becoming infected with the virus?</a:t>
            </a:r>
          </a:p>
          <a:p>
            <a:pPr marL="457200" indent="-457200">
              <a:lnSpc>
                <a:spcPct val="120000"/>
              </a:lnSpc>
              <a:spcBef>
                <a:spcPts val="2300"/>
              </a:spcBef>
              <a:buAutoNum type="alphaUcPeriod"/>
            </a:pPr>
            <a:r>
              <a:rPr lang="en-US" sz="2000">
                <a:ea typeface="+mj-lt"/>
                <a:cs typeface="+mj-lt"/>
              </a:rPr>
              <a:t>What are the most common and alerting symptoms for COVID-19 infection?</a:t>
            </a:r>
            <a:endParaRPr lang="en-US" sz="2000">
              <a:cs typeface="Calibri" panose="020F0502020204030204"/>
            </a:endParaRPr>
          </a:p>
          <a:p>
            <a:pPr marL="457200" indent="-457200">
              <a:lnSpc>
                <a:spcPct val="120000"/>
              </a:lnSpc>
              <a:spcBef>
                <a:spcPts val="2300"/>
              </a:spcBef>
              <a:buAutoNum type="alphaUcPeriod"/>
            </a:pPr>
            <a:r>
              <a:rPr lang="en-US" sz="2000">
                <a:ea typeface="+mn-lt"/>
                <a:cs typeface="+mn-lt"/>
              </a:rPr>
              <a:t>Can we develop an accurate model for predicting COVID-19 cases based on symptoms, age, and sex?</a:t>
            </a:r>
          </a:p>
          <a:p>
            <a:pPr marL="457200" indent="-457200">
              <a:lnSpc>
                <a:spcPct val="120000"/>
              </a:lnSpc>
              <a:spcBef>
                <a:spcPts val="2300"/>
              </a:spcBef>
              <a:buAutoNum type="alphaUcPeriod"/>
            </a:pPr>
            <a:r>
              <a:rPr lang="en-US" sz="2000">
                <a:ea typeface="+mn-lt"/>
                <a:cs typeface="+mn-lt"/>
              </a:rPr>
              <a:t>Are there differences in COVID-19 symptoms between males and females or different age groups?"</a:t>
            </a:r>
            <a:endParaRPr lang="en-US" sz="2000">
              <a:cs typeface="Calibri Light"/>
            </a:endParaRPr>
          </a:p>
          <a:p>
            <a:pPr>
              <a:buFont typeface="Arial" charset="2"/>
              <a:buChar char="•"/>
            </a:pPr>
            <a:endParaRPr lang="en-US" sz="2000"/>
          </a:p>
          <a:p>
            <a:pPr>
              <a:buFont typeface="Arial" charset="2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3370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B8D330-03AB-CBDE-6572-5CACCE20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/>
              <a:t>Data Understanding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70131E-DA28-5FC7-B1CF-B17E26B181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12" r="1" b="1"/>
          <a:stretch/>
        </p:blipFill>
        <p:spPr bwMode="auto">
          <a:xfrm>
            <a:off x="429767" y="-332608"/>
            <a:ext cx="6704891" cy="4520559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D67A8-925A-7A45-EDFE-94CF416B8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spcBef>
                <a:spcPts val="2300"/>
              </a:spcBef>
              <a:buAutoNum type="alphaUcPeriod"/>
            </a:pPr>
            <a:r>
              <a:rPr lang="en-IN" sz="2000">
                <a:ea typeface="Times New Roman" panose="02020603050405020304" pitchFamily="18" charset="0"/>
              </a:rPr>
              <a:t>There is a h</a:t>
            </a:r>
            <a:r>
              <a:rPr lang="en-IN" sz="2000">
                <a:effectLst/>
                <a:ea typeface="Times New Roman" panose="02020603050405020304" pitchFamily="18" charset="0"/>
              </a:rPr>
              <a:t>igh positive correlation between cough and fever</a:t>
            </a:r>
          </a:p>
          <a:p>
            <a:pPr marL="457200" indent="-457200">
              <a:spcBef>
                <a:spcPts val="2300"/>
              </a:spcBef>
              <a:buAutoNum type="alphaUcPeriod"/>
            </a:pPr>
            <a:r>
              <a:rPr lang="en-IN" sz="2000">
                <a:ea typeface="Times New Roman" panose="02020603050405020304" pitchFamily="18" charset="0"/>
              </a:rPr>
              <a:t>C</a:t>
            </a:r>
            <a:r>
              <a:rPr lang="en-IN" sz="2000">
                <a:effectLst/>
                <a:ea typeface="Times New Roman" panose="02020603050405020304" pitchFamily="18" charset="0"/>
              </a:rPr>
              <a:t>ontact with an infected person correlates highly with symptoms such as cough, fever, and sore throat</a:t>
            </a:r>
            <a:endParaRPr lang="en-US" sz="200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589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3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B8D330-03AB-CBDE-6572-5CACCE20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/>
              <a:t>Data Understanding</a:t>
            </a:r>
          </a:p>
        </p:txBody>
      </p:sp>
      <p:sp>
        <p:nvSpPr>
          <p:cNvPr id="101" name="Rectangle 95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BEF3C37-0F38-2004-D296-F8CD44495B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8" r="7035" b="1"/>
          <a:stretch/>
        </p:blipFill>
        <p:spPr bwMode="auto">
          <a:xfrm>
            <a:off x="429768" y="1721922"/>
            <a:ext cx="6704891" cy="4520559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 useBgFill="1">
        <p:nvSpPr>
          <p:cNvPr id="102" name="Rectangle 97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D67A8-925A-7A45-EDFE-94CF416B8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spcBef>
                <a:spcPts val="2300"/>
              </a:spcBef>
              <a:buAutoNum type="alphaUcPeriod"/>
            </a:pPr>
            <a:r>
              <a:rPr lang="en-US" sz="2000">
                <a:ea typeface="+mj-lt"/>
                <a:cs typeface="+mj-lt"/>
              </a:rPr>
              <a:t>Those with negative results report symptoms less than 5% of the time</a:t>
            </a:r>
          </a:p>
          <a:p>
            <a:pPr marL="457200" indent="-457200">
              <a:spcBef>
                <a:spcPts val="2300"/>
              </a:spcBef>
              <a:buAutoNum type="alphaUcPeriod"/>
            </a:pPr>
            <a:r>
              <a:rPr lang="en-US" sz="2000">
                <a:ea typeface="+mj-lt"/>
                <a:cs typeface="+mj-lt"/>
              </a:rPr>
              <a:t>Individuals who test positive for Covid report symptoms such as headache, fever, and cough more than 15%</a:t>
            </a:r>
            <a:endParaRPr lang="en-US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81752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B8D330-03AB-CBDE-6572-5CACCE20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/>
              <a:t>Data Understanding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185A4FC5-CDBC-1D2F-3217-84830EF2A9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972"/>
          <a:stretch/>
        </p:blipFill>
        <p:spPr>
          <a:xfrm>
            <a:off x="429768" y="1928280"/>
            <a:ext cx="6702552" cy="4098719"/>
          </a:xfrm>
          <a:prstGeom prst="rect">
            <a:avLst/>
          </a:prstGeom>
        </p:spPr>
      </p:pic>
      <p:sp useBgFill="1">
        <p:nvSpPr>
          <p:cNvPr id="157" name="Rectangle 156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D67A8-925A-7A45-EDFE-94CF416B8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spcBef>
                <a:spcPts val="2300"/>
              </a:spcBef>
              <a:buAutoNum type="alphaUcPeriod"/>
            </a:pPr>
            <a:r>
              <a:rPr lang="en-US" sz="2000">
                <a:ea typeface="+mj-lt"/>
                <a:cs typeface="+mj-lt"/>
              </a:rPr>
              <a:t>61% of people who had contact with an infected person tested positive </a:t>
            </a:r>
          </a:p>
          <a:p>
            <a:pPr marL="457200" indent="-457200">
              <a:spcBef>
                <a:spcPts val="2300"/>
              </a:spcBef>
              <a:buAutoNum type="alphaUcPeriod"/>
            </a:pPr>
            <a:r>
              <a:rPr lang="en-US" sz="2000">
                <a:ea typeface="+mj-lt"/>
                <a:cs typeface="+mj-lt"/>
              </a:rPr>
              <a:t>7% of those who did not have contact with an infected person</a:t>
            </a:r>
            <a:endParaRPr lang="en-US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47943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3B1E3-90C5-AD69-4C08-E9572F4B3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Supervised Modeling</a:t>
            </a:r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4DDFB-48C3-6779-A0FA-768D1FE5E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756" y="3316570"/>
            <a:ext cx="3411198" cy="15724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>
              <a:ea typeface="+mj-lt"/>
              <a:cs typeface="+mj-lt"/>
            </a:endParaRPr>
          </a:p>
          <a:p>
            <a:r>
              <a:rPr lang="en-US" sz="2000" i="1"/>
              <a:t>We split the entire dataset into 60% for training and 40% for testing</a:t>
            </a:r>
            <a:endParaRPr lang="en-US" sz="2000" i="1">
              <a:cs typeface="Calibri"/>
            </a:endParaRPr>
          </a:p>
          <a:p>
            <a:endParaRPr lang="en-US" sz="2000" i="1">
              <a:cs typeface="Calibri"/>
            </a:endParaRPr>
          </a:p>
          <a:p>
            <a:endParaRPr lang="en-US" sz="2000" i="1">
              <a:cs typeface="Calibri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AE7F5F3-67F1-4B49-EB9D-5FDB1638A293}"/>
              </a:ext>
            </a:extLst>
          </p:cNvPr>
          <p:cNvGrpSpPr/>
          <p:nvPr/>
        </p:nvGrpSpPr>
        <p:grpSpPr>
          <a:xfrm>
            <a:off x="4778156" y="3774262"/>
            <a:ext cx="6922009" cy="1019404"/>
            <a:chOff x="794657" y="3429000"/>
            <a:chExt cx="7456714" cy="76790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96C833-5776-E398-6345-BF7099F1DEEC}"/>
                </a:ext>
              </a:extLst>
            </p:cNvPr>
            <p:cNvSpPr/>
            <p:nvPr/>
          </p:nvSpPr>
          <p:spPr>
            <a:xfrm>
              <a:off x="794657" y="3429000"/>
              <a:ext cx="4637314" cy="767904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96127">
                <a:spcAft>
                  <a:spcPts val="618"/>
                </a:spcAft>
              </a:pPr>
              <a:r>
                <a:rPr lang="en-IN" sz="366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Train (60%)</a:t>
              </a:r>
              <a:endParaRPr lang="en-IN" sz="28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10F6C1-8DA4-8CD2-10BE-1B21922914F1}"/>
                </a:ext>
              </a:extLst>
            </p:cNvPr>
            <p:cNvSpPr/>
            <p:nvPr/>
          </p:nvSpPr>
          <p:spPr>
            <a:xfrm>
              <a:off x="5508171" y="3429000"/>
              <a:ext cx="2743200" cy="767904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96127">
                <a:spcAft>
                  <a:spcPts val="618"/>
                </a:spcAft>
              </a:pPr>
              <a:r>
                <a:rPr lang="en-IN" sz="366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Test (40%)</a:t>
              </a:r>
              <a:endParaRPr lang="en-IN" sz="28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2A3C530-B622-BE8D-FFCE-38AFC3B48A76}"/>
              </a:ext>
            </a:extLst>
          </p:cNvPr>
          <p:cNvSpPr txBox="1"/>
          <p:nvPr/>
        </p:nvSpPr>
        <p:spPr>
          <a:xfrm>
            <a:off x="5001491" y="1551709"/>
            <a:ext cx="631767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>
                <a:latin typeface="Calibri Light"/>
                <a:cs typeface="Calibri Light"/>
              </a:rPr>
              <a:t>Covid19 Prediction and Symptom Significance Analysis</a:t>
            </a:r>
          </a:p>
          <a:p>
            <a:pPr algn="ctr"/>
            <a:endParaRPr lang="en-US" sz="2400" b="1">
              <a:cs typeface="Calibri"/>
            </a:endParaRPr>
          </a:p>
          <a:p>
            <a:pPr algn="ctr"/>
            <a:r>
              <a:rPr lang="en-US" sz="2400" b="1">
                <a:cs typeface="Calibri"/>
              </a:rPr>
              <a:t>    </a:t>
            </a:r>
            <a:endParaRPr lang="en-US" sz="2800" i="1"/>
          </a:p>
        </p:txBody>
      </p:sp>
    </p:spTree>
    <p:extLst>
      <p:ext uri="{BB962C8B-B14F-4D97-AF65-F5344CB8AC3E}">
        <p14:creationId xmlns:p14="http://schemas.microsoft.com/office/powerpoint/2010/main" val="2628505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83751-3FAC-2881-6AE3-28D63026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Naive Bayes</a:t>
            </a:r>
            <a:endParaRPr lang="en-US" sz="4000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4E359-4160-3BD0-C729-5F9880A12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832" y="2238103"/>
            <a:ext cx="8912352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200">
              <a:cs typeface="Calibri"/>
            </a:endParaRPr>
          </a:p>
          <a:p>
            <a:r>
              <a:rPr lang="en-US" sz="2200">
                <a:ea typeface="+mn-lt"/>
                <a:cs typeface="+mn-lt"/>
              </a:rPr>
              <a:t>The model that we created had a very great sensitivity</a:t>
            </a:r>
          </a:p>
          <a:p>
            <a:r>
              <a:rPr lang="en-US" sz="2200">
                <a:ea typeface="+mn-lt"/>
                <a:cs typeface="+mn-lt"/>
              </a:rPr>
              <a:t>Although this is fantastic, our specificity was horrible</a:t>
            </a:r>
          </a:p>
          <a:p>
            <a:r>
              <a:rPr lang="en-US" sz="2200">
                <a:ea typeface="+mn-lt"/>
                <a:cs typeface="+mn-lt"/>
              </a:rPr>
              <a:t>We decided to drop this model</a:t>
            </a:r>
            <a:endParaRPr lang="en-US" sz="2200">
              <a:cs typeface="Calibri"/>
            </a:endParaRPr>
          </a:p>
          <a:p>
            <a:r>
              <a:rPr lang="en-US" sz="2200">
                <a:ea typeface="+mn-lt"/>
                <a:cs typeface="+mn-lt"/>
              </a:rPr>
              <a:t>It would be valuable to accurately identify all people who are infected</a:t>
            </a:r>
            <a:endParaRPr lang="en-US" sz="2200">
              <a:cs typeface="Calibri"/>
            </a:endParaRPr>
          </a:p>
          <a:p>
            <a:r>
              <a:rPr lang="en-US" sz="2200">
                <a:cs typeface="Calibri"/>
              </a:rPr>
              <a:t>However, specificity is too low for this model to be taken seriously</a:t>
            </a:r>
          </a:p>
          <a:p>
            <a:endParaRPr lang="en-US" sz="2200">
              <a:cs typeface="Calibri"/>
            </a:endParaRPr>
          </a:p>
          <a:p>
            <a:pPr algn="ctr"/>
            <a:endParaRPr lang="en-US" sz="2200">
              <a:cs typeface="Calibri"/>
            </a:endParaRPr>
          </a:p>
          <a:p>
            <a:pPr marL="0" indent="0" algn="ctr">
              <a:buNone/>
            </a:pPr>
            <a:endParaRPr lang="en-US" sz="2200">
              <a:ea typeface="+mn-lt"/>
              <a:cs typeface="+mn-lt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5A858BC-1D76-80CD-247A-D0043A527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419172"/>
              </p:ext>
            </p:extLst>
          </p:nvPr>
        </p:nvGraphicFramePr>
        <p:xfrm>
          <a:off x="7559040" y="2255520"/>
          <a:ext cx="420624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664">
                  <a:extLst>
                    <a:ext uri="{9D8B030D-6E8A-4147-A177-3AD203B41FA5}">
                      <a16:colId xmlns:a16="http://schemas.microsoft.com/office/drawing/2014/main" val="1915376731"/>
                    </a:ext>
                  </a:extLst>
                </a:gridCol>
                <a:gridCol w="987552">
                  <a:extLst>
                    <a:ext uri="{9D8B030D-6E8A-4147-A177-3AD203B41FA5}">
                      <a16:colId xmlns:a16="http://schemas.microsoft.com/office/drawing/2014/main" val="1464368454"/>
                    </a:ext>
                  </a:extLst>
                </a:gridCol>
                <a:gridCol w="1121664">
                  <a:extLst>
                    <a:ext uri="{9D8B030D-6E8A-4147-A177-3AD203B41FA5}">
                      <a16:colId xmlns:a16="http://schemas.microsoft.com/office/drawing/2014/main" val="3694287890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972197182"/>
                    </a:ext>
                  </a:extLst>
                </a:gridCol>
              </a:tblGrid>
              <a:tr h="816864">
                <a:tc>
                  <a:txBody>
                    <a:bodyPr/>
                    <a:lstStyle/>
                    <a:p>
                      <a:pPr fontAlgn="b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>
                          <a:effectLst/>
                        </a:rPr>
                        <a:t>Model Name </a:t>
                      </a:r>
                      <a:endParaRPr lang="en-US" sz="1600" b="0" i="0">
                        <a:effectLst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>
                          <a:effectLst/>
                        </a:rPr>
                        <a:t>Sensitivity </a:t>
                      </a:r>
                      <a:endParaRPr lang="en-US" sz="1600" b="0" i="0">
                        <a:effectLst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>
                          <a:effectLst/>
                        </a:rPr>
                        <a:t>Specificity </a:t>
                      </a:r>
                      <a:endParaRPr lang="en-US" sz="1600" b="0" i="0">
                        <a:effectLst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>
                        <a:effectLst/>
                      </a:endParaRPr>
                    </a:p>
                    <a:p>
                      <a:pPr algn="ctr" rtl="0" fontAlgn="base"/>
                      <a:r>
                        <a:rPr lang="en-US" sz="1600">
                          <a:effectLst/>
                        </a:rPr>
                        <a:t>Accuracy </a:t>
                      </a:r>
                      <a:endParaRPr lang="en-US" sz="1600" b="0" i="0">
                        <a:effectLst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514451"/>
                  </a:ext>
                </a:extLst>
              </a:tr>
              <a:tr h="4660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>
                          <a:effectLst/>
                        </a:rPr>
                        <a:t>Naïve Bayes  </a:t>
                      </a:r>
                      <a:endParaRPr lang="en-US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</a:endParaRPr>
                    </a:p>
                    <a:p>
                      <a:pPr algn="l" rtl="0" fontAlgn="base"/>
                      <a:r>
                        <a:rPr lang="en-US" sz="1400">
                          <a:effectLst/>
                        </a:rPr>
                        <a:t>      0.9998 </a:t>
                      </a:r>
                      <a:endParaRPr lang="en-US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 0.0069 </a:t>
                      </a:r>
                      <a:endParaRPr lang="en-US" sz="1400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400">
                          <a:effectLst/>
                        </a:rPr>
                        <a:t>0.8952 </a:t>
                      </a:r>
                      <a:endParaRPr lang="en-US" sz="1400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99627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E16308B-FC8F-3682-7124-0C41CFB81856}"/>
              </a:ext>
            </a:extLst>
          </p:cNvPr>
          <p:cNvSpPr txBox="1"/>
          <p:nvPr/>
        </p:nvSpPr>
        <p:spPr>
          <a:xfrm>
            <a:off x="4541520" y="3212592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200">
              <a:cs typeface="Calibri"/>
            </a:endParaRPr>
          </a:p>
          <a:p>
            <a:endParaRPr lang="en-US">
              <a:latin typeface="Segoe UI"/>
              <a:cs typeface="Segoe UI"/>
            </a:endParaRPr>
          </a:p>
          <a:p>
            <a:endParaRPr lang="en-US" sz="1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007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6245C-AACD-3769-E1DF-49B13D0A2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4000">
                <a:ea typeface="+mj-lt"/>
                <a:cs typeface="+mj-lt"/>
              </a:rPr>
              <a:t>Decision Tree and Ensemble Tree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5937C-AD2A-81F9-7DD7-9BDC384D0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41" y="2315688"/>
            <a:ext cx="4515474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Best pruned Decision Tree provided the best sensitivity of </a:t>
            </a:r>
            <a:r>
              <a:rPr lang="en-US" sz="2000" b="1">
                <a:ea typeface="+mn-lt"/>
                <a:cs typeface="+mn-lt"/>
              </a:rPr>
              <a:t>54.4%</a:t>
            </a:r>
            <a:r>
              <a:rPr lang="en-US" sz="2000">
                <a:ea typeface="+mn-lt"/>
                <a:cs typeface="+mn-lt"/>
              </a:rPr>
              <a:t>  among all decision- based models.</a:t>
            </a: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r>
              <a:rPr lang="en-US" sz="2000">
                <a:cs typeface="Calibri"/>
              </a:rPr>
              <a:t>Contact followed by Headache are the most significant symptoms for covid-19 prediction</a:t>
            </a:r>
          </a:p>
          <a:p>
            <a:endParaRPr lang="en-US" sz="2200">
              <a:cs typeface="Calibri"/>
            </a:endParaRPr>
          </a:p>
          <a:p>
            <a:endParaRPr lang="en-US" sz="2200" b="1">
              <a:cs typeface="Calibri"/>
            </a:endParaRPr>
          </a:p>
          <a:p>
            <a:endParaRPr lang="en-US" sz="2200">
              <a:cs typeface="Calibri"/>
            </a:endParaRPr>
          </a:p>
        </p:txBody>
      </p:sp>
      <p:pic>
        <p:nvPicPr>
          <p:cNvPr id="13" name="Picture 14" descr="Diagram&#10;&#10;Description automatically generated">
            <a:extLst>
              <a:ext uri="{FF2B5EF4-FFF2-40B4-BE49-F238E27FC236}">
                <a16:creationId xmlns:a16="http://schemas.microsoft.com/office/drawing/2014/main" id="{E9F97A25-F193-2FA3-4E43-1C7AF37EF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907" y="1419845"/>
            <a:ext cx="5500254" cy="3547252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2FDCF52-A629-176D-BDA1-23941F451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316764"/>
              </p:ext>
            </p:extLst>
          </p:nvPr>
        </p:nvGraphicFramePr>
        <p:xfrm>
          <a:off x="588818" y="5119254"/>
          <a:ext cx="7560015" cy="1562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133">
                  <a:extLst>
                    <a:ext uri="{9D8B030D-6E8A-4147-A177-3AD203B41FA5}">
                      <a16:colId xmlns:a16="http://schemas.microsoft.com/office/drawing/2014/main" val="857643251"/>
                    </a:ext>
                  </a:extLst>
                </a:gridCol>
                <a:gridCol w="1678133">
                  <a:extLst>
                    <a:ext uri="{9D8B030D-6E8A-4147-A177-3AD203B41FA5}">
                      <a16:colId xmlns:a16="http://schemas.microsoft.com/office/drawing/2014/main" val="4232787850"/>
                    </a:ext>
                  </a:extLst>
                </a:gridCol>
                <a:gridCol w="1252336">
                  <a:extLst>
                    <a:ext uri="{9D8B030D-6E8A-4147-A177-3AD203B41FA5}">
                      <a16:colId xmlns:a16="http://schemas.microsoft.com/office/drawing/2014/main" val="2923509287"/>
                    </a:ext>
                  </a:extLst>
                </a:gridCol>
                <a:gridCol w="1061413">
                  <a:extLst>
                    <a:ext uri="{9D8B030D-6E8A-4147-A177-3AD203B41FA5}">
                      <a16:colId xmlns:a16="http://schemas.microsoft.com/office/drawing/2014/main" val="1192498708"/>
                    </a:ext>
                  </a:extLst>
                </a:gridCol>
                <a:gridCol w="945000">
                  <a:extLst>
                    <a:ext uri="{9D8B030D-6E8A-4147-A177-3AD203B41FA5}">
                      <a16:colId xmlns:a16="http://schemas.microsoft.com/office/drawing/2014/main" val="2093372340"/>
                    </a:ext>
                  </a:extLst>
                </a:gridCol>
                <a:gridCol w="945000">
                  <a:extLst>
                    <a:ext uri="{9D8B030D-6E8A-4147-A177-3AD203B41FA5}">
                      <a16:colId xmlns:a16="http://schemas.microsoft.com/office/drawing/2014/main" val="1669254978"/>
                    </a:ext>
                  </a:extLst>
                </a:gridCol>
              </a:tblGrid>
              <a:tr h="2061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Model Name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Hyper parameter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Sensitivity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Specificity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Accuracy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ROC-AUC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652816"/>
                  </a:ext>
                </a:extLst>
              </a:tr>
              <a:tr h="336418">
                <a:tc>
                  <a:txBody>
                    <a:bodyPr/>
                    <a:lstStyle/>
                    <a:p>
                      <a:pPr fontAlgn="b"/>
                      <a:endParaRPr lang="en-US" sz="1400" b="1">
                        <a:effectLst/>
                      </a:endParaRPr>
                    </a:p>
                    <a:p>
                      <a:pPr fontAlgn="b"/>
                      <a:r>
                        <a:rPr lang="en-US" sz="1400" b="1">
                          <a:effectLst/>
                        </a:rPr>
                        <a:t>         Decision Tree </a:t>
                      </a:r>
                      <a:endParaRPr lang="en-US" sz="1400" b="1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>
                        <a:effectLst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effectLst/>
                          <a:latin typeface="Calibri"/>
                        </a:rPr>
                        <a:t>Cp =  4.5293e-04</a:t>
                      </a: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>
                        <a:effectLst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effectLst/>
                          <a:latin typeface="Calibri"/>
                        </a:rPr>
                        <a:t> 0.54387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>
                        <a:effectLst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effectLst/>
                          <a:latin typeface="Calibri"/>
                        </a:rPr>
                        <a:t>0.95686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>
                        <a:effectLst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effectLst/>
                          <a:latin typeface="Calibri"/>
                        </a:rPr>
                        <a:t>0.9134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>
                        <a:effectLst/>
                      </a:endParaRPr>
                    </a:p>
                    <a:p>
                      <a:pPr algn="ctr" fontAlgn="b"/>
                      <a:r>
                        <a:rPr lang="en-US" sz="1400">
                          <a:effectLst/>
                        </a:rPr>
                        <a:t>0.7538 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179719"/>
                  </a:ext>
                </a:extLst>
              </a:tr>
              <a:tr h="336418">
                <a:tc>
                  <a:txBody>
                    <a:bodyPr/>
                    <a:lstStyle/>
                    <a:p>
                      <a:pPr fontAlgn="b"/>
                      <a:endParaRPr lang="en-US" sz="1400" b="1">
                        <a:effectLst/>
                      </a:endParaRPr>
                    </a:p>
                    <a:p>
                      <a:pPr fontAlgn="b"/>
                      <a:r>
                        <a:rPr lang="en-US" sz="1400" b="1">
                          <a:effectLst/>
                        </a:rPr>
                        <a:t>         Bagging </a:t>
                      </a:r>
                      <a:endParaRPr lang="en-US" sz="1400" b="1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>
                        <a:effectLst/>
                      </a:endParaRPr>
                    </a:p>
                    <a:p>
                      <a:pPr algn="ctr" fontAlgn="b"/>
                      <a:r>
                        <a:rPr lang="en-US" sz="1400">
                          <a:effectLst/>
                        </a:rPr>
                        <a:t>ntree= 100, mtry = 8 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>
                        <a:effectLst/>
                      </a:endParaRPr>
                    </a:p>
                    <a:p>
                      <a:pPr algn="ctr" fontAlgn="b"/>
                      <a:r>
                        <a:rPr lang="en-US" sz="1400">
                          <a:effectLst/>
                        </a:rPr>
                        <a:t> 0.43055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>
                        <a:effectLst/>
                      </a:endParaRPr>
                    </a:p>
                    <a:p>
                      <a:pPr algn="ctr" fontAlgn="b"/>
                      <a:r>
                        <a:rPr lang="en-US" sz="1400">
                          <a:effectLst/>
                        </a:rPr>
                        <a:t>0.97640  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>
                        <a:effectLst/>
                      </a:endParaRPr>
                    </a:p>
                    <a:p>
                      <a:pPr algn="ctr" fontAlgn="b"/>
                      <a:r>
                        <a:rPr lang="en-US" sz="1400">
                          <a:effectLst/>
                        </a:rPr>
                        <a:t>0.9189  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>
                        <a:effectLst/>
                      </a:endParaRPr>
                    </a:p>
                    <a:p>
                      <a:pPr algn="ctr" fontAlgn="b"/>
                      <a:r>
                        <a:rPr lang="en-US" sz="1400">
                          <a:effectLst/>
                        </a:rPr>
                        <a:t>0.7418  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6695432"/>
                  </a:ext>
                </a:extLst>
              </a:tr>
              <a:tr h="336418">
                <a:tc>
                  <a:txBody>
                    <a:bodyPr/>
                    <a:lstStyle/>
                    <a:p>
                      <a:pPr fontAlgn="b"/>
                      <a:endParaRPr lang="en-US" sz="1400" b="1">
                        <a:effectLst/>
                      </a:endParaRPr>
                    </a:p>
                    <a:p>
                      <a:pPr fontAlgn="b"/>
                      <a:r>
                        <a:rPr lang="en-US" sz="1400" b="1">
                          <a:effectLst/>
                        </a:rPr>
                        <a:t>         Random Forest </a:t>
                      </a:r>
                      <a:endParaRPr lang="en-US" sz="1400" b="1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>
                        <a:effectLst/>
                      </a:endParaRPr>
                    </a:p>
                    <a:p>
                      <a:pPr algn="ctr" fontAlgn="b"/>
                      <a:r>
                        <a:rPr lang="en-US" sz="1400">
                          <a:effectLst/>
                        </a:rPr>
                        <a:t>ntree= 100, mtry = 3 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>
                        <a:effectLst/>
                      </a:endParaRPr>
                    </a:p>
                    <a:p>
                      <a:pPr algn="ctr" fontAlgn="b"/>
                      <a:r>
                        <a:rPr lang="en-US" sz="1400">
                          <a:effectLst/>
                        </a:rPr>
                        <a:t>0.52822  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>
                        <a:effectLst/>
                      </a:endParaRPr>
                    </a:p>
                    <a:p>
                      <a:pPr algn="ctr" fontAlgn="b"/>
                      <a:r>
                        <a:rPr lang="en-US" sz="1400">
                          <a:effectLst/>
                        </a:rPr>
                        <a:t>0.96297   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>
                        <a:effectLst/>
                      </a:endParaRPr>
                    </a:p>
                    <a:p>
                      <a:pPr algn="ctr" fontAlgn="b"/>
                      <a:r>
                        <a:rPr lang="en-US" sz="1400">
                          <a:effectLst/>
                        </a:rPr>
                        <a:t>0.9172 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>
                        <a:effectLst/>
                      </a:endParaRPr>
                    </a:p>
                    <a:p>
                      <a:pPr algn="ctr" fontAlgn="b"/>
                      <a:r>
                        <a:rPr lang="en-US" sz="1400">
                          <a:effectLst/>
                        </a:rPr>
                        <a:t>0.7491 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997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019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Covid - 19</vt:lpstr>
      <vt:lpstr>Business Opportunities</vt:lpstr>
      <vt:lpstr>Business Questions</vt:lpstr>
      <vt:lpstr>Data Understanding</vt:lpstr>
      <vt:lpstr>Data Understanding</vt:lpstr>
      <vt:lpstr>Data Understanding</vt:lpstr>
      <vt:lpstr>Supervised Modeling</vt:lpstr>
      <vt:lpstr>Naive Bayes</vt:lpstr>
      <vt:lpstr>Decision Tree and Ensemble Tree</vt:lpstr>
      <vt:lpstr>Logistic Regression</vt:lpstr>
      <vt:lpstr>Best Supervised Data Minning Model </vt:lpstr>
      <vt:lpstr>Unsupervised Modelling</vt:lpstr>
      <vt:lpstr>K-Means</vt:lpstr>
      <vt:lpstr>Evaluation </vt:lpstr>
      <vt:lpstr>Recommendations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2023-03-14T04:26:37Z</dcterms:created>
  <dcterms:modified xsi:type="dcterms:W3CDTF">2023-05-31T04:09:11Z</dcterms:modified>
</cp:coreProperties>
</file>