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Economica"/>
      <p:regular r:id="rId22"/>
      <p:bold r:id="rId23"/>
      <p:italic r:id="rId24"/>
      <p:boldItalic r:id="rId25"/>
    </p:embeddedFont>
    <p:embeddedFont>
      <p:font typeface="Proxima Nova"/>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Economica-regular.fntdata"/><Relationship Id="rId21" Type="http://schemas.openxmlformats.org/officeDocument/2006/relationships/slide" Target="slides/slide16.xml"/><Relationship Id="rId24" Type="http://schemas.openxmlformats.org/officeDocument/2006/relationships/font" Target="fonts/Economica-italic.fntdata"/><Relationship Id="rId23" Type="http://schemas.openxmlformats.org/officeDocument/2006/relationships/font" Target="fonts/Economic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regular.fntdata"/><Relationship Id="rId25" Type="http://schemas.openxmlformats.org/officeDocument/2006/relationships/font" Target="fonts/Economica-boldItalic.fntdata"/><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a:p>
            <a:pPr indent="-298450" lvl="0" marL="457200" rtl="0" algn="l">
              <a:spcBef>
                <a:spcPts val="0"/>
              </a:spcBef>
              <a:spcAft>
                <a:spcPts val="0"/>
              </a:spcAft>
              <a:buSzPts val="1100"/>
              <a:buChar char="●"/>
            </a:pPr>
            <a:r>
              <a:rPr lang="en"/>
              <a:t>Hi we are team 5 </a:t>
            </a:r>
            <a:r>
              <a:rPr lang="en"/>
              <a:t>comprised</a:t>
            </a:r>
            <a:r>
              <a:rPr lang="en"/>
              <a:t> of Raghav, Alex and Maddie. </a:t>
            </a:r>
            <a:endParaRPr/>
          </a:p>
          <a:p>
            <a:pPr indent="-298450" lvl="0" marL="457200" rtl="0" algn="l">
              <a:spcBef>
                <a:spcPts val="0"/>
              </a:spcBef>
              <a:spcAft>
                <a:spcPts val="0"/>
              </a:spcAft>
              <a:buSzPts val="1100"/>
              <a:buChar char="●"/>
            </a:pPr>
            <a:r>
              <a:rPr lang="en"/>
              <a:t>Our group was assigned case study 5</a:t>
            </a:r>
            <a:endParaRPr/>
          </a:p>
          <a:p>
            <a:pPr indent="-298450" lvl="0" marL="457200" rtl="0" algn="l">
              <a:spcBef>
                <a:spcPts val="0"/>
              </a:spcBef>
              <a:spcAft>
                <a:spcPts val="0"/>
              </a:spcAft>
              <a:buSzPts val="1100"/>
              <a:buChar char="●"/>
            </a:pPr>
            <a:r>
              <a:rPr lang="en"/>
              <a:t>In the </a:t>
            </a:r>
            <a:r>
              <a:rPr lang="en"/>
              <a:t>following</a:t>
            </a:r>
            <a:r>
              <a:rPr lang="en"/>
              <a:t> presentation we will go over this case study and analyze its contents </a:t>
            </a:r>
            <a:endParaRPr/>
          </a:p>
          <a:p>
            <a:pPr indent="-298450" lvl="0" marL="457200" rtl="0" algn="l">
              <a:spcBef>
                <a:spcPts val="0"/>
              </a:spcBef>
              <a:spcAft>
                <a:spcPts val="0"/>
              </a:spcAft>
              <a:buSzPts val="1100"/>
              <a:buChar char="●"/>
            </a:pPr>
            <a:r>
              <a:rPr lang="en"/>
              <a:t>The goal of the presentation is to decide which graphic is the most effective in showing the results of the case study.</a:t>
            </a:r>
            <a:endParaRPr/>
          </a:p>
          <a:p>
            <a:pPr indent="-298450" lvl="0" marL="457200" rtl="0" algn="l">
              <a:spcBef>
                <a:spcPts val="0"/>
              </a:spcBef>
              <a:spcAft>
                <a:spcPts val="0"/>
              </a:spcAft>
              <a:buSzPts val="1100"/>
              <a:buChar char="●"/>
            </a:pPr>
            <a:r>
              <a:rPr lang="en"/>
              <a:t>In doing so we will be analyzing all the graphs and their alternatives, showing how these graphs are converted to new graphs and providing suggestions on how to improve these new graphs.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f4310193f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f4310193f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Alternative 3 is a 100% stacked horizontal bar plot.</a:t>
            </a:r>
            <a:r>
              <a:rPr lang="en">
                <a:solidFill>
                  <a:schemeClr val="dk1"/>
                </a:solidFill>
              </a:rPr>
              <a:t> It uses the preattentive attribute in text color for the conclusions on the bottom.</a:t>
            </a:r>
            <a:r>
              <a:rPr lang="en"/>
              <a:t>This plot is useful in displaying the part-to-whole concept. This type of plot allows for easy comparison among each section and among the Before and After bars. The visual has a good use of the colorblind friendly colors blue and orange, within both the bars and the textboxes, highlighting the important takeaways. The title of the plot tells the audience what they are supposed to conclude from the visual, reducing cognitive load.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f4310193f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f4310193f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Graph has been transformed from a pie chart to a stacked horizontal bar chart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sections of the pie have been converted to sections on the stacked bars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percents on the pie chart sections are now represented on the x axis on top of the chart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two legends on the pie have been converted into one legend on the x axis that is color coded to the section on the bars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color has been changed from multiple colors to grey, orange and blue for consistency.</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title has been changed to reflect the results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pre/post questions on the pie chart have been changed from 2 questions to 1 question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Before and after text has been added to the stacked horizontal bar chart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f47693e5e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f47693e5e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necessary to include the Before statement and after </a:t>
            </a:r>
            <a:r>
              <a:rPr lang="en"/>
              <a:t>statements</a:t>
            </a:r>
            <a:r>
              <a:rPr lang="en"/>
              <a:t> because the audience can see it visually, and it makes the visual hierarchy hard to determine with all the </a:t>
            </a:r>
            <a:r>
              <a:rPr lang="en"/>
              <a:t>clutter</a:t>
            </a:r>
            <a:r>
              <a:rPr lang="en"/>
              <a: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f4310193f7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f4310193f7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Alternative 4 is a slopegraph. This plot uses the Gestalt principles continuity and connection. It also uses the preattentive attribute in text color for the conclusions on the right. There is a clear visual ordering from greatest to least, creating a visual hierarchy. This type of plot also allows for </a:t>
            </a:r>
            <a:r>
              <a:rPr lang="en"/>
              <a:t>easy</a:t>
            </a:r>
            <a:r>
              <a:rPr lang="en"/>
              <a:t> </a:t>
            </a:r>
            <a:r>
              <a:rPr lang="en"/>
              <a:t>comparison between the before and after, as we can quickly see which how much each category increased or decreased. This plot makes good use of the colorblind colors blue and orange. Once again, the title of the plot is the conclusion we want the audience to take away from the visual.</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f4310193f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f4310193f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Graph has been transformed from a pie chart to a slopegraph</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Change from the pilot program is now represented via the y axis through before and after percentages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sections of the pie have been converted to lines on the slope graph</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percents on the pie chart sections are now on the y axis of the slopegraph</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two legends on the pie have been converted into one legend on the y axis. It is also color coded to the lines of the slopegraph</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color has been changed from multiple colors to grey, orange and blue for consistency.</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title has been changed to reflect the results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pre/post questions on the pie chart have been changed from 2 questions to 1 question</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Before and after text has been added to the slopegraph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f47693e5e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f47693e5e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for this slope graph, there is not much </a:t>
            </a:r>
            <a:r>
              <a:rPr lang="en"/>
              <a:t>improvements</a:t>
            </a:r>
            <a:r>
              <a:rPr lang="en"/>
              <a:t> to make apart from maybe taking the text on the right side out of the graph. What is said in the </a:t>
            </a:r>
            <a:r>
              <a:rPr lang="en"/>
              <a:t>text</a:t>
            </a:r>
            <a:r>
              <a:rPr lang="en"/>
              <a:t> is already implied in the graph, and the x axis already shows that the left side represents student feelings before the pilot program and the right represents the feelings after the program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116d35b3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116d35b3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t>
            </a:r>
            <a:r>
              <a:rPr lang="en"/>
              <a:t>believe</a:t>
            </a:r>
            <a:r>
              <a:rPr lang="en"/>
              <a:t> the best graphic to represent the results of the pilot program is just simply showing the numbers. This is </a:t>
            </a:r>
            <a:r>
              <a:rPr lang="en"/>
              <a:t>because</a:t>
            </a:r>
            <a:r>
              <a:rPr lang="en"/>
              <a:t> this graphic is clear and concise and presents the results of the program in the most effective way. The </a:t>
            </a:r>
            <a:r>
              <a:rPr lang="en"/>
              <a:t>graphic</a:t>
            </a:r>
            <a:r>
              <a:rPr lang="en"/>
              <a:t> avoids clutter and other disinteresting </a:t>
            </a:r>
            <a:r>
              <a:rPr lang="en"/>
              <a:t>observations. It is focused and to the point and uses the preattentive attributes of bold, color and size really well. Moreover, it also uses visual hierarchy well to show the big idea and key takeaway immediately.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f47693e5e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f47693e5e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Case study 5 talks about how a the science department of an elementary school created a summer pilot program to improve the perception that younger students had about science. </a:t>
            </a:r>
            <a:r>
              <a:rPr lang="en"/>
              <a:t>Previously</a:t>
            </a:r>
            <a:r>
              <a:rPr lang="en"/>
              <a:t>, incoming fourth graders had the perception that science was difficult and that they </a:t>
            </a:r>
            <a:r>
              <a:rPr lang="en"/>
              <a:t>wouldn't</a:t>
            </a:r>
            <a:r>
              <a:rPr lang="en"/>
              <a:t> like it, so the </a:t>
            </a:r>
            <a:r>
              <a:rPr lang="en"/>
              <a:t>science</a:t>
            </a:r>
            <a:r>
              <a:rPr lang="en"/>
              <a:t> department conducted a study on 100 second and third graders before and after the pilot program, and found that the program was able to </a:t>
            </a:r>
            <a:r>
              <a:rPr lang="en"/>
              <a:t>positively</a:t>
            </a:r>
            <a:r>
              <a:rPr lang="en"/>
              <a:t> influence students viewpoints on science. Before the program, 40% of </a:t>
            </a:r>
            <a:r>
              <a:rPr lang="en"/>
              <a:t>students felt “OK” about science and after the program, 70% of students expressed some level of interest, saying that they were either kind of interested or excited. </a:t>
            </a:r>
            <a:r>
              <a:rPr lang="en"/>
              <a:t>Within the case study, a pie chart was made to depict this interesting </a:t>
            </a:r>
            <a:r>
              <a:rPr lang="en"/>
              <a:t>statistic. We will now analyze this pie chart as well as the 4 alternative graphs.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f4310193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f4310193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pie chart creates cognitive load because it forces the viewer to look back and forth at the graphs to discern what changed between the PRE and POST. There is </a:t>
            </a:r>
            <a:r>
              <a:rPr lang="en"/>
              <a:t>unnecessary</a:t>
            </a:r>
            <a:r>
              <a:rPr lang="en"/>
              <a:t> clutter on this visual as the same </a:t>
            </a:r>
            <a:r>
              <a:rPr lang="en"/>
              <a:t>legend</a:t>
            </a:r>
            <a:r>
              <a:rPr lang="en"/>
              <a:t> is repeated twice and the same question “How do you feel about doing science?” is repeated twice. Some of the colors used in the chart are not colorblind friendly. These colors include green and red. Finally, there is a lack of visual hierarchy within the colors.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f47693e5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f47693e5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Although two pie charts are not really </a:t>
            </a:r>
            <a:r>
              <a:rPr lang="en">
                <a:solidFill>
                  <a:schemeClr val="dk1"/>
                </a:solidFill>
              </a:rPr>
              <a:t>effective</a:t>
            </a:r>
            <a:r>
              <a:rPr lang="en">
                <a:solidFill>
                  <a:schemeClr val="dk1"/>
                </a:solidFill>
              </a:rPr>
              <a:t> an effective way of conveying the information, there are a couple suggestions to </a:t>
            </a:r>
            <a:r>
              <a:rPr lang="en">
                <a:solidFill>
                  <a:schemeClr val="dk1"/>
                </a:solidFill>
              </a:rPr>
              <a:t>at least</a:t>
            </a:r>
            <a:r>
              <a:rPr lang="en">
                <a:solidFill>
                  <a:schemeClr val="dk1"/>
                </a:solidFill>
              </a:rPr>
              <a:t> make the graph more visually appealing. For example, t</a:t>
            </a:r>
            <a:r>
              <a:rPr lang="en">
                <a:solidFill>
                  <a:schemeClr val="dk1"/>
                </a:solidFill>
              </a:rPr>
              <a:t>here should just be one legend for both charts and the titles of the charts can just be PRE and POST with the question stated at the top of the visual. Also, the green and red should be replaced by colors that are more colorblind friendly such as grey or orange. Finally, the colors around the pie chart should go from darkest to lightest (or vis versa) to help create the visual hierarchy going from bored to excited.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f4310193f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f4310193f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Alternative 1 is to show the numbers directly. This visual is very simple and </a:t>
            </a:r>
            <a:r>
              <a:rPr lang="en"/>
              <a:t>direct</a:t>
            </a:r>
            <a:r>
              <a:rPr lang="en"/>
              <a:t> to the point. There is a visual hierarchy, making the important number and key </a:t>
            </a:r>
            <a:r>
              <a:rPr lang="en"/>
              <a:t>takeaway</a:t>
            </a:r>
            <a:r>
              <a:rPr lang="en"/>
              <a:t> big and in blue, while the before number is smaller and in grey. </a:t>
            </a:r>
            <a:r>
              <a:rPr lang="en">
                <a:solidFill>
                  <a:schemeClr val="dk1"/>
                </a:solidFill>
              </a:rPr>
              <a:t> It also uses the preattentive attribute in text color, bold, and size.</a:t>
            </a:r>
            <a:r>
              <a:rPr lang="en"/>
              <a:t>The use of blue is colorblind friendly. In addition, the conclusion of the visual is stated as the title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f4310193f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f4310193f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Graph has been transformed from Pie Chart to Showing numbers</a:t>
            </a:r>
            <a:endParaRPr/>
          </a:p>
          <a:p>
            <a:pPr indent="-298450" lvl="0" marL="457200" rtl="0" algn="l">
              <a:spcBef>
                <a:spcPts val="0"/>
              </a:spcBef>
              <a:spcAft>
                <a:spcPts val="0"/>
              </a:spcAft>
              <a:buSzPts val="1100"/>
              <a:buChar char="●"/>
            </a:pPr>
            <a:r>
              <a:rPr lang="en"/>
              <a:t>The title has been changed to convey the big idea immediately </a:t>
            </a:r>
            <a:endParaRPr/>
          </a:p>
          <a:p>
            <a:pPr indent="-298450" lvl="0" marL="457200" rtl="0" algn="l">
              <a:spcBef>
                <a:spcPts val="0"/>
              </a:spcBef>
              <a:spcAft>
                <a:spcPts val="0"/>
              </a:spcAft>
              <a:buSzPts val="1100"/>
              <a:buChar char="●"/>
            </a:pPr>
            <a:r>
              <a:rPr lang="en"/>
              <a:t>The legend has been removed </a:t>
            </a:r>
            <a:endParaRPr/>
          </a:p>
          <a:p>
            <a:pPr indent="-298450" lvl="0" marL="457200" rtl="0" algn="l">
              <a:spcBef>
                <a:spcPts val="0"/>
              </a:spcBef>
              <a:spcAft>
                <a:spcPts val="0"/>
              </a:spcAft>
              <a:buSzPts val="1100"/>
              <a:buChar char="●"/>
            </a:pPr>
            <a:r>
              <a:rPr lang="en"/>
              <a:t>The text has been converted from a question to a statistical statement </a:t>
            </a:r>
            <a:endParaRPr/>
          </a:p>
          <a:p>
            <a:pPr indent="-298450" lvl="0" marL="457200" rtl="0" algn="l">
              <a:spcBef>
                <a:spcPts val="0"/>
              </a:spcBef>
              <a:spcAft>
                <a:spcPts val="0"/>
              </a:spcAft>
              <a:buSzPts val="1100"/>
              <a:buChar char="●"/>
            </a:pPr>
            <a:r>
              <a:rPr lang="en"/>
              <a:t>The actual chart and all its aesthetics have been dropped for a number that is a percentage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f4310193f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f4310193f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Alternative 2 is a simple Bar Plot. This plot reduces cognitive load because it makes </a:t>
            </a:r>
            <a:r>
              <a:rPr lang="en"/>
              <a:t>comparison</a:t>
            </a:r>
            <a:r>
              <a:rPr lang="en"/>
              <a:t> to the before and after easy to understand since the bars are right next to each other. This is using the Gestalt principle of proximity.</a:t>
            </a:r>
            <a:r>
              <a:rPr lang="en">
                <a:solidFill>
                  <a:schemeClr val="dk1"/>
                </a:solidFill>
              </a:rPr>
              <a:t> It also uses the preattentive attribute in text color and bold for the conclusions.</a:t>
            </a:r>
            <a:r>
              <a:rPr lang="en"/>
              <a:t> The conclusion the audience is supposed to gain from the visual is the title of the plot, also reducing cognitive load since the viewer doesn’t have to think about what they’re supposed to conclude. The plot has a good use of the color blue, </a:t>
            </a:r>
            <a:r>
              <a:rPr lang="en"/>
              <a:t>which</a:t>
            </a:r>
            <a:r>
              <a:rPr lang="en"/>
              <a:t> is a colorblind </a:t>
            </a:r>
            <a:r>
              <a:rPr lang="en"/>
              <a:t>friendly color. Color was also used in a way to push the important information to the front (the darker blues and greys) and the other information to the back (the lighter blues and greys). The x-axis was omitted and the bars were labeled directly.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f4310193f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f4310193f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Graph has been transformed from a pie chart to a bar chart</a:t>
            </a:r>
            <a:endParaRPr/>
          </a:p>
          <a:p>
            <a:pPr indent="-298450" lvl="0" marL="457200" rtl="0" algn="l">
              <a:spcBef>
                <a:spcPts val="0"/>
              </a:spcBef>
              <a:spcAft>
                <a:spcPts val="0"/>
              </a:spcAft>
              <a:buSzPts val="1100"/>
              <a:buChar char="●"/>
            </a:pPr>
            <a:r>
              <a:rPr lang="en"/>
              <a:t>The sections of the pie have been converted to side by side bars </a:t>
            </a:r>
            <a:endParaRPr/>
          </a:p>
          <a:p>
            <a:pPr indent="-298450" lvl="0" marL="457200" rtl="0" algn="l">
              <a:spcBef>
                <a:spcPts val="0"/>
              </a:spcBef>
              <a:spcAft>
                <a:spcPts val="0"/>
              </a:spcAft>
              <a:buSzPts val="1100"/>
              <a:buChar char="●"/>
            </a:pPr>
            <a:r>
              <a:rPr lang="en"/>
              <a:t>The percents on the pie chart sections are now on the bars</a:t>
            </a:r>
            <a:endParaRPr/>
          </a:p>
          <a:p>
            <a:pPr indent="-298450" lvl="0" marL="457200" rtl="0" algn="l">
              <a:spcBef>
                <a:spcPts val="0"/>
              </a:spcBef>
              <a:spcAft>
                <a:spcPts val="0"/>
              </a:spcAft>
              <a:buSzPts val="1100"/>
              <a:buChar char="●"/>
            </a:pPr>
            <a:r>
              <a:rPr lang="en"/>
              <a:t>The two legends on the pie have been converted into one legend on the x axis </a:t>
            </a:r>
            <a:endParaRPr/>
          </a:p>
          <a:p>
            <a:pPr indent="-298450" lvl="0" marL="457200" rtl="0" algn="l">
              <a:spcBef>
                <a:spcPts val="0"/>
              </a:spcBef>
              <a:spcAft>
                <a:spcPts val="0"/>
              </a:spcAft>
              <a:buSzPts val="1100"/>
              <a:buChar char="●"/>
            </a:pPr>
            <a:r>
              <a:rPr lang="en"/>
              <a:t>The color has been changed from multiple colors to hues of grey and blue for consistency.</a:t>
            </a:r>
            <a:endParaRPr/>
          </a:p>
          <a:p>
            <a:pPr indent="-298450" lvl="0" marL="457200" rtl="0" algn="l">
              <a:spcBef>
                <a:spcPts val="0"/>
              </a:spcBef>
              <a:spcAft>
                <a:spcPts val="0"/>
              </a:spcAft>
              <a:buSzPts val="1100"/>
              <a:buChar char="●"/>
            </a:pPr>
            <a:r>
              <a:rPr lang="en"/>
              <a:t>The title has been changed to reflect the results </a:t>
            </a:r>
            <a:endParaRPr/>
          </a:p>
          <a:p>
            <a:pPr indent="-298450" lvl="0" marL="457200" rtl="0" algn="l">
              <a:spcBef>
                <a:spcPts val="0"/>
              </a:spcBef>
              <a:spcAft>
                <a:spcPts val="0"/>
              </a:spcAft>
              <a:buSzPts val="1100"/>
              <a:buChar char="●"/>
            </a:pPr>
            <a:r>
              <a:rPr lang="en"/>
              <a:t>The pre/post questions on the pie chart have been changed from 2 questions to 1 question</a:t>
            </a:r>
            <a:endParaRPr/>
          </a:p>
          <a:p>
            <a:pPr indent="-298450" lvl="0" marL="457200" rtl="0" algn="l">
              <a:spcBef>
                <a:spcPts val="0"/>
              </a:spcBef>
              <a:spcAft>
                <a:spcPts val="0"/>
              </a:spcAft>
              <a:buSzPts val="1100"/>
              <a:buChar char="●"/>
            </a:pPr>
            <a:r>
              <a:rPr lang="en"/>
              <a:t>Before and after text has been added to the bar chart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f47693e5e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f47693e5e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a legend to show that grey represents before, and blue represents after, rather than having the </a:t>
            </a:r>
            <a:r>
              <a:rPr lang="en"/>
              <a:t>descriptions</a:t>
            </a:r>
            <a:r>
              <a:rPr lang="en"/>
              <a:t> which just incleas cluttert. Keep the colors consistent, for example there is no need to highlight the blue bar in “kind of interested”. Brings attention to a point that we don’t necessarily need to portray.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0332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5300">
                <a:latin typeface="Economica"/>
                <a:ea typeface="Economica"/>
                <a:cs typeface="Economica"/>
                <a:sym typeface="Economica"/>
              </a:rPr>
              <a:t>Case Study 5: </a:t>
            </a:r>
            <a:endParaRPr sz="5300">
              <a:latin typeface="Economica"/>
              <a:ea typeface="Economica"/>
              <a:cs typeface="Economica"/>
              <a:sym typeface="Economica"/>
            </a:endParaRPr>
          </a:p>
          <a:p>
            <a:pPr indent="0" lvl="0" marL="0" rtl="0" algn="ctr">
              <a:spcBef>
                <a:spcPts val="0"/>
              </a:spcBef>
              <a:spcAft>
                <a:spcPts val="0"/>
              </a:spcAft>
              <a:buNone/>
            </a:pPr>
            <a:r>
              <a:rPr lang="en" sz="5300">
                <a:latin typeface="Economica"/>
                <a:ea typeface="Economica"/>
                <a:cs typeface="Economica"/>
                <a:sym typeface="Economica"/>
              </a:rPr>
              <a:t>Pie Alternatives</a:t>
            </a:r>
            <a:r>
              <a:rPr lang="en" sz="6100"/>
              <a:t> </a:t>
            </a:r>
            <a:endParaRPr sz="6100"/>
          </a:p>
        </p:txBody>
      </p:sp>
      <p:sp>
        <p:nvSpPr>
          <p:cNvPr id="55" name="Google Shape;55;p13"/>
          <p:cNvSpPr txBox="1"/>
          <p:nvPr>
            <p:ph idx="1" type="subTitle"/>
          </p:nvPr>
        </p:nvSpPr>
        <p:spPr>
          <a:xfrm>
            <a:off x="311700" y="3028825"/>
            <a:ext cx="8520600" cy="7926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2100">
                <a:latin typeface="Proxima Nova"/>
                <a:ea typeface="Proxima Nova"/>
                <a:cs typeface="Proxima Nova"/>
                <a:sym typeface="Proxima Nova"/>
              </a:rPr>
              <a:t>Raghav Arora, Alex Gadea, Madeline Willett</a:t>
            </a:r>
            <a:endParaRPr sz="2100">
              <a:latin typeface="Proxima Nova"/>
              <a:ea typeface="Proxima Nova"/>
              <a:cs typeface="Proxima Nova"/>
              <a:sym typeface="Proxima Nova"/>
            </a:endParaRPr>
          </a:p>
          <a:p>
            <a:pPr indent="0" lvl="0" marL="0" rtl="0" algn="ctr">
              <a:spcBef>
                <a:spcPts val="0"/>
              </a:spcBef>
              <a:spcAft>
                <a:spcPts val="0"/>
              </a:spcAft>
              <a:buNone/>
            </a:pPr>
            <a:r>
              <a:rPr lang="en" sz="2100">
                <a:latin typeface="Proxima Nova"/>
                <a:ea typeface="Proxima Nova"/>
                <a:cs typeface="Proxima Nova"/>
                <a:sym typeface="Proxima Nova"/>
              </a:rPr>
              <a:t>2/27/23</a:t>
            </a:r>
            <a:endParaRPr sz="2100">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243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Alternative 3: 100% Stacked Horizontal Bar Plot</a:t>
            </a:r>
            <a:endParaRPr>
              <a:latin typeface="Economica"/>
              <a:ea typeface="Economica"/>
              <a:cs typeface="Economica"/>
              <a:sym typeface="Economica"/>
            </a:endParaRPr>
          </a:p>
        </p:txBody>
      </p:sp>
      <p:sp>
        <p:nvSpPr>
          <p:cNvPr id="118" name="Google Shape;118;p22"/>
          <p:cNvSpPr txBox="1"/>
          <p:nvPr>
            <p:ph idx="1" type="body"/>
          </p:nvPr>
        </p:nvSpPr>
        <p:spPr>
          <a:xfrm>
            <a:off x="311700" y="1092100"/>
            <a:ext cx="3118500" cy="34575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1"/>
              </a:buClr>
              <a:buSzPts val="1700"/>
              <a:buFont typeface="Proxima Nova"/>
              <a:buChar char="●"/>
            </a:pPr>
            <a:r>
              <a:rPr lang="en" sz="1700">
                <a:solidFill>
                  <a:schemeClr val="dk1"/>
                </a:solidFill>
                <a:latin typeface="Proxima Nova"/>
                <a:ea typeface="Proxima Nova"/>
                <a:cs typeface="Proxima Nova"/>
                <a:sym typeface="Proxima Nova"/>
              </a:rPr>
              <a:t>In Text Color</a:t>
            </a:r>
            <a:endParaRPr sz="1700">
              <a:solidFill>
                <a:schemeClr val="dk1"/>
              </a:solidFill>
              <a:latin typeface="Proxima Nova"/>
              <a:ea typeface="Proxima Nova"/>
              <a:cs typeface="Proxima Nova"/>
              <a:sym typeface="Proxima Nova"/>
            </a:endParaRPr>
          </a:p>
          <a:p>
            <a:pPr indent="-336550" lvl="0" marL="457200" rtl="0" algn="l">
              <a:spcBef>
                <a:spcPts val="0"/>
              </a:spcBef>
              <a:spcAft>
                <a:spcPts val="0"/>
              </a:spcAft>
              <a:buClr>
                <a:schemeClr val="dk1"/>
              </a:buClr>
              <a:buSzPts val="1700"/>
              <a:buFont typeface="Proxima Nova"/>
              <a:buChar char="●"/>
            </a:pPr>
            <a:r>
              <a:rPr lang="en" sz="1700">
                <a:solidFill>
                  <a:schemeClr val="dk1"/>
                </a:solidFill>
                <a:latin typeface="Proxima Nova"/>
                <a:ea typeface="Proxima Nova"/>
                <a:cs typeface="Proxima Nova"/>
                <a:sym typeface="Proxima Nova"/>
              </a:rPr>
              <a:t>Part-to-whole concept</a:t>
            </a:r>
            <a:endParaRPr sz="1700">
              <a:solidFill>
                <a:schemeClr val="dk1"/>
              </a:solidFill>
              <a:latin typeface="Proxima Nova"/>
              <a:ea typeface="Proxima Nova"/>
              <a:cs typeface="Proxima Nova"/>
              <a:sym typeface="Proxima Nova"/>
            </a:endParaRPr>
          </a:p>
          <a:p>
            <a:pPr indent="-336550" lvl="0" marL="457200" rtl="0" algn="l">
              <a:spcBef>
                <a:spcPts val="0"/>
              </a:spcBef>
              <a:spcAft>
                <a:spcPts val="0"/>
              </a:spcAft>
              <a:buClr>
                <a:schemeClr val="dk1"/>
              </a:buClr>
              <a:buSzPts val="1700"/>
              <a:buFont typeface="Proxima Nova"/>
              <a:buChar char="●"/>
            </a:pPr>
            <a:r>
              <a:rPr lang="en" sz="1700">
                <a:solidFill>
                  <a:schemeClr val="dk1"/>
                </a:solidFill>
                <a:latin typeface="Proxima Nova"/>
                <a:ea typeface="Proxima Nova"/>
                <a:cs typeface="Proxima Nova"/>
                <a:sym typeface="Proxima Nova"/>
              </a:rPr>
              <a:t>Easy comparison</a:t>
            </a:r>
            <a:endParaRPr sz="1700">
              <a:solidFill>
                <a:schemeClr val="dk1"/>
              </a:solidFill>
              <a:latin typeface="Proxima Nova"/>
              <a:ea typeface="Proxima Nova"/>
              <a:cs typeface="Proxima Nova"/>
              <a:sym typeface="Proxima Nova"/>
            </a:endParaRPr>
          </a:p>
          <a:p>
            <a:pPr indent="-336550" lvl="0" marL="457200" rtl="0" algn="l">
              <a:spcBef>
                <a:spcPts val="0"/>
              </a:spcBef>
              <a:spcAft>
                <a:spcPts val="0"/>
              </a:spcAft>
              <a:buClr>
                <a:schemeClr val="dk1"/>
              </a:buClr>
              <a:buSzPts val="1700"/>
              <a:buFont typeface="Proxima Nova"/>
              <a:buChar char="●"/>
            </a:pPr>
            <a:r>
              <a:rPr lang="en" sz="1700">
                <a:solidFill>
                  <a:schemeClr val="dk1"/>
                </a:solidFill>
                <a:latin typeface="Proxima Nova"/>
                <a:ea typeface="Proxima Nova"/>
                <a:cs typeface="Proxima Nova"/>
                <a:sym typeface="Proxima Nova"/>
              </a:rPr>
              <a:t>Good use of the colors </a:t>
            </a:r>
            <a:r>
              <a:rPr lang="en" sz="1700">
                <a:solidFill>
                  <a:schemeClr val="dk1"/>
                </a:solidFill>
                <a:latin typeface="Proxima Nova"/>
                <a:ea typeface="Proxima Nova"/>
                <a:cs typeface="Proxima Nova"/>
                <a:sym typeface="Proxima Nova"/>
              </a:rPr>
              <a:t>‘blue’ and ‘orange’</a:t>
            </a:r>
            <a:endParaRPr sz="1700">
              <a:solidFill>
                <a:schemeClr val="dk1"/>
              </a:solidFill>
              <a:latin typeface="Proxima Nova"/>
              <a:ea typeface="Proxima Nova"/>
              <a:cs typeface="Proxima Nova"/>
              <a:sym typeface="Proxima Nova"/>
            </a:endParaRPr>
          </a:p>
          <a:p>
            <a:pPr indent="-336550" lvl="0" marL="457200" rtl="0" algn="l">
              <a:spcBef>
                <a:spcPts val="0"/>
              </a:spcBef>
              <a:spcAft>
                <a:spcPts val="0"/>
              </a:spcAft>
              <a:buClr>
                <a:schemeClr val="dk1"/>
              </a:buClr>
              <a:buSzPts val="1700"/>
              <a:buFont typeface="Proxima Nova"/>
              <a:buChar char="●"/>
            </a:pPr>
            <a:r>
              <a:rPr lang="en" sz="1700">
                <a:solidFill>
                  <a:schemeClr val="dk1"/>
                </a:solidFill>
                <a:latin typeface="Proxima Nova"/>
                <a:ea typeface="Proxima Nova"/>
                <a:cs typeface="Proxima Nova"/>
                <a:sym typeface="Proxima Nova"/>
              </a:rPr>
              <a:t>Graph title presents conclusion</a:t>
            </a:r>
            <a:endParaRPr sz="1700">
              <a:solidFill>
                <a:schemeClr val="dk1"/>
              </a:solidFill>
              <a:latin typeface="Proxima Nova"/>
              <a:ea typeface="Proxima Nova"/>
              <a:cs typeface="Proxima Nova"/>
              <a:sym typeface="Proxima Nova"/>
            </a:endParaRPr>
          </a:p>
          <a:p>
            <a:pPr indent="0" lvl="0" marL="457200" rtl="0" algn="l">
              <a:spcBef>
                <a:spcPts val="1200"/>
              </a:spcBef>
              <a:spcAft>
                <a:spcPts val="1200"/>
              </a:spcAft>
              <a:buNone/>
            </a:pPr>
            <a:r>
              <a:t/>
            </a:r>
            <a:endParaRPr sz="1700">
              <a:solidFill>
                <a:schemeClr val="dk1"/>
              </a:solidFill>
              <a:latin typeface="Proxima Nova"/>
              <a:ea typeface="Proxima Nova"/>
              <a:cs typeface="Proxima Nova"/>
              <a:sym typeface="Proxima Nova"/>
            </a:endParaRPr>
          </a:p>
        </p:txBody>
      </p:sp>
      <p:pic>
        <p:nvPicPr>
          <p:cNvPr id="119" name="Google Shape;119;p22"/>
          <p:cNvPicPr preferRelativeResize="0"/>
          <p:nvPr/>
        </p:nvPicPr>
        <p:blipFill rotWithShape="1">
          <a:blip r:embed="rId3">
            <a:alphaModFix/>
          </a:blip>
          <a:srcRect b="0" l="0" r="3493" t="2047"/>
          <a:stretch/>
        </p:blipFill>
        <p:spPr>
          <a:xfrm>
            <a:off x="3430200" y="2280250"/>
            <a:ext cx="5713800" cy="2863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189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Changes from Pie Chart to </a:t>
            </a:r>
            <a:r>
              <a:rPr lang="en">
                <a:latin typeface="Economica"/>
                <a:ea typeface="Economica"/>
                <a:cs typeface="Economica"/>
                <a:sym typeface="Economica"/>
              </a:rPr>
              <a:t>Stacked Horizontal Bar Plot</a:t>
            </a:r>
            <a:endParaRPr>
              <a:latin typeface="Economica"/>
              <a:ea typeface="Economica"/>
              <a:cs typeface="Economica"/>
              <a:sym typeface="Economica"/>
            </a:endParaRPr>
          </a:p>
          <a:p>
            <a:pPr indent="0" lvl="0" marL="0" rtl="0" algn="l">
              <a:spcBef>
                <a:spcPts val="0"/>
              </a:spcBef>
              <a:spcAft>
                <a:spcPts val="0"/>
              </a:spcAft>
              <a:buNone/>
            </a:pPr>
            <a:r>
              <a:t/>
            </a:r>
            <a:endParaRPr>
              <a:latin typeface="Economica"/>
              <a:ea typeface="Economica"/>
              <a:cs typeface="Economica"/>
              <a:sym typeface="Economica"/>
            </a:endParaRPr>
          </a:p>
        </p:txBody>
      </p:sp>
      <p:pic>
        <p:nvPicPr>
          <p:cNvPr id="125" name="Google Shape;125;p23"/>
          <p:cNvPicPr preferRelativeResize="0"/>
          <p:nvPr/>
        </p:nvPicPr>
        <p:blipFill>
          <a:blip r:embed="rId3">
            <a:alphaModFix/>
          </a:blip>
          <a:stretch>
            <a:fillRect/>
          </a:stretch>
        </p:blipFill>
        <p:spPr>
          <a:xfrm>
            <a:off x="311700" y="1013225"/>
            <a:ext cx="4098874" cy="1982825"/>
          </a:xfrm>
          <a:prstGeom prst="rect">
            <a:avLst/>
          </a:prstGeom>
          <a:noFill/>
          <a:ln>
            <a:noFill/>
          </a:ln>
        </p:spPr>
      </p:pic>
      <p:pic>
        <p:nvPicPr>
          <p:cNvPr id="126" name="Google Shape;126;p23"/>
          <p:cNvPicPr preferRelativeResize="0"/>
          <p:nvPr/>
        </p:nvPicPr>
        <p:blipFill rotWithShape="1">
          <a:blip r:embed="rId4">
            <a:alphaModFix/>
          </a:blip>
          <a:srcRect b="0" l="0" r="3873" t="0"/>
          <a:stretch/>
        </p:blipFill>
        <p:spPr>
          <a:xfrm>
            <a:off x="4811425" y="2833725"/>
            <a:ext cx="4332574" cy="2309775"/>
          </a:xfrm>
          <a:prstGeom prst="rect">
            <a:avLst/>
          </a:prstGeom>
          <a:noFill/>
          <a:ln>
            <a:noFill/>
          </a:ln>
        </p:spPr>
      </p:pic>
      <p:sp>
        <p:nvSpPr>
          <p:cNvPr id="127" name="Google Shape;127;p23"/>
          <p:cNvSpPr/>
          <p:nvPr/>
        </p:nvSpPr>
        <p:spPr>
          <a:xfrm rot="5400000">
            <a:off x="4543800" y="1763700"/>
            <a:ext cx="1025700" cy="590400"/>
          </a:xfrm>
          <a:prstGeom prst="bentArrow">
            <a:avLst>
              <a:gd fmla="val 24365" name="adj1"/>
              <a:gd fmla="val 25000" name="adj2"/>
              <a:gd fmla="val 25000" name="adj3"/>
              <a:gd fmla="val 64363" name="adj4"/>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243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Economica"/>
                <a:ea typeface="Economica"/>
                <a:cs typeface="Economica"/>
                <a:sym typeface="Economica"/>
              </a:rPr>
              <a:t>Stacked Horizontal Bar Plot: Improvement Suggestions</a:t>
            </a:r>
            <a:endParaRPr>
              <a:latin typeface="Economica"/>
              <a:ea typeface="Economica"/>
              <a:cs typeface="Economica"/>
              <a:sym typeface="Economica"/>
            </a:endParaRPr>
          </a:p>
          <a:p>
            <a:pPr indent="0" lvl="0" marL="0" rtl="0" algn="l">
              <a:spcBef>
                <a:spcPts val="0"/>
              </a:spcBef>
              <a:spcAft>
                <a:spcPts val="0"/>
              </a:spcAft>
              <a:buNone/>
            </a:pPr>
            <a:r>
              <a:t/>
            </a:r>
            <a:endParaRPr>
              <a:latin typeface="Economica"/>
              <a:ea typeface="Economica"/>
              <a:cs typeface="Economica"/>
              <a:sym typeface="Economica"/>
            </a:endParaRPr>
          </a:p>
        </p:txBody>
      </p:sp>
      <p:sp>
        <p:nvSpPr>
          <p:cNvPr id="133" name="Google Shape;133;p24"/>
          <p:cNvSpPr txBox="1"/>
          <p:nvPr>
            <p:ph idx="1" type="body"/>
          </p:nvPr>
        </p:nvSpPr>
        <p:spPr>
          <a:xfrm>
            <a:off x="311700" y="1092100"/>
            <a:ext cx="3118500" cy="34575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1"/>
              </a:buClr>
              <a:buSzPts val="1700"/>
              <a:buFont typeface="Proxima Nova"/>
              <a:buChar char="●"/>
            </a:pPr>
            <a:r>
              <a:rPr lang="en" sz="1700">
                <a:solidFill>
                  <a:schemeClr val="dk1"/>
                </a:solidFill>
                <a:latin typeface="Proxima Nova"/>
                <a:ea typeface="Proxima Nova"/>
                <a:cs typeface="Proxima Nova"/>
                <a:sym typeface="Proxima Nova"/>
              </a:rPr>
              <a:t>Less literature</a:t>
            </a:r>
            <a:endParaRPr sz="1700">
              <a:solidFill>
                <a:schemeClr val="dk1"/>
              </a:solidFill>
              <a:latin typeface="Proxima Nova"/>
              <a:ea typeface="Proxima Nova"/>
              <a:cs typeface="Proxima Nova"/>
              <a:sym typeface="Proxima Nova"/>
            </a:endParaRPr>
          </a:p>
          <a:p>
            <a:pPr indent="-336550" lvl="0" marL="457200" rtl="0" algn="l">
              <a:spcBef>
                <a:spcPts val="0"/>
              </a:spcBef>
              <a:spcAft>
                <a:spcPts val="0"/>
              </a:spcAft>
              <a:buClr>
                <a:schemeClr val="dk1"/>
              </a:buClr>
              <a:buSzPts val="1700"/>
              <a:buFont typeface="Proxima Nova"/>
              <a:buChar char="●"/>
            </a:pPr>
            <a:r>
              <a:rPr lang="en" sz="1700">
                <a:solidFill>
                  <a:schemeClr val="dk1"/>
                </a:solidFill>
                <a:latin typeface="Proxima Nova"/>
                <a:ea typeface="Proxima Nova"/>
                <a:cs typeface="Proxima Nova"/>
                <a:sym typeface="Proxima Nova"/>
              </a:rPr>
              <a:t>Visual hierarchy is difficult to determine</a:t>
            </a:r>
            <a:endParaRPr sz="1700">
              <a:solidFill>
                <a:schemeClr val="dk1"/>
              </a:solidFill>
              <a:latin typeface="Proxima Nova"/>
              <a:ea typeface="Proxima Nova"/>
              <a:cs typeface="Proxima Nova"/>
              <a:sym typeface="Proxima Nova"/>
            </a:endParaRPr>
          </a:p>
          <a:p>
            <a:pPr indent="0" lvl="0" marL="457200" rtl="0" algn="l">
              <a:spcBef>
                <a:spcPts val="1200"/>
              </a:spcBef>
              <a:spcAft>
                <a:spcPts val="1200"/>
              </a:spcAft>
              <a:buNone/>
            </a:pPr>
            <a:r>
              <a:t/>
            </a:r>
            <a:endParaRPr sz="1700">
              <a:solidFill>
                <a:schemeClr val="dk1"/>
              </a:solidFill>
              <a:latin typeface="Proxima Nova"/>
              <a:ea typeface="Proxima Nova"/>
              <a:cs typeface="Proxima Nova"/>
              <a:sym typeface="Proxima Nova"/>
            </a:endParaRPr>
          </a:p>
        </p:txBody>
      </p:sp>
      <p:pic>
        <p:nvPicPr>
          <p:cNvPr id="134" name="Google Shape;134;p24"/>
          <p:cNvPicPr preferRelativeResize="0"/>
          <p:nvPr/>
        </p:nvPicPr>
        <p:blipFill rotWithShape="1">
          <a:blip r:embed="rId3">
            <a:alphaModFix/>
          </a:blip>
          <a:srcRect b="0" l="0" r="3493" t="2047"/>
          <a:stretch/>
        </p:blipFill>
        <p:spPr>
          <a:xfrm>
            <a:off x="3430200" y="2280250"/>
            <a:ext cx="5713800" cy="2863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236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Alternative 4: Slopegraph</a:t>
            </a:r>
            <a:endParaRPr>
              <a:latin typeface="Economica"/>
              <a:ea typeface="Economica"/>
              <a:cs typeface="Economica"/>
              <a:sym typeface="Economica"/>
            </a:endParaRPr>
          </a:p>
        </p:txBody>
      </p:sp>
      <p:sp>
        <p:nvSpPr>
          <p:cNvPr id="140" name="Google Shape;140;p25"/>
          <p:cNvSpPr txBox="1"/>
          <p:nvPr>
            <p:ph idx="1" type="body"/>
          </p:nvPr>
        </p:nvSpPr>
        <p:spPr>
          <a:xfrm>
            <a:off x="311700" y="1065225"/>
            <a:ext cx="2809800" cy="3773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1"/>
              </a:buClr>
              <a:buSzPts val="1700"/>
              <a:buFont typeface="Proxima Nova"/>
              <a:buChar char="●"/>
            </a:pPr>
            <a:r>
              <a:rPr lang="en" sz="1700">
                <a:solidFill>
                  <a:schemeClr val="dk1"/>
                </a:solidFill>
                <a:latin typeface="Proxima Nova"/>
                <a:ea typeface="Proxima Nova"/>
                <a:cs typeface="Proxima Nova"/>
                <a:sym typeface="Proxima Nova"/>
              </a:rPr>
              <a:t>Continuity and Connection</a:t>
            </a:r>
            <a:endParaRPr sz="1700">
              <a:solidFill>
                <a:schemeClr val="dk1"/>
              </a:solidFill>
              <a:latin typeface="Proxima Nova"/>
              <a:ea typeface="Proxima Nova"/>
              <a:cs typeface="Proxima Nova"/>
              <a:sym typeface="Proxima Nova"/>
            </a:endParaRPr>
          </a:p>
          <a:p>
            <a:pPr indent="-336550" lvl="0" marL="457200" rtl="0" algn="l">
              <a:spcBef>
                <a:spcPts val="0"/>
              </a:spcBef>
              <a:spcAft>
                <a:spcPts val="0"/>
              </a:spcAft>
              <a:buClr>
                <a:schemeClr val="dk1"/>
              </a:buClr>
              <a:buSzPts val="1700"/>
              <a:buFont typeface="Proxima Nova"/>
              <a:buChar char="●"/>
            </a:pPr>
            <a:r>
              <a:rPr lang="en" sz="1700">
                <a:solidFill>
                  <a:schemeClr val="dk1"/>
                </a:solidFill>
                <a:latin typeface="Proxima Nova"/>
                <a:ea typeface="Proxima Nova"/>
                <a:cs typeface="Proxima Nova"/>
                <a:sym typeface="Proxima Nova"/>
              </a:rPr>
              <a:t>In Text Color</a:t>
            </a:r>
            <a:endParaRPr sz="1700">
              <a:solidFill>
                <a:schemeClr val="dk1"/>
              </a:solidFill>
              <a:latin typeface="Proxima Nova"/>
              <a:ea typeface="Proxima Nova"/>
              <a:cs typeface="Proxima Nova"/>
              <a:sym typeface="Proxima Nova"/>
            </a:endParaRPr>
          </a:p>
          <a:p>
            <a:pPr indent="-336550" lvl="0" marL="457200" rtl="0" algn="l">
              <a:spcBef>
                <a:spcPts val="0"/>
              </a:spcBef>
              <a:spcAft>
                <a:spcPts val="0"/>
              </a:spcAft>
              <a:buClr>
                <a:schemeClr val="dk1"/>
              </a:buClr>
              <a:buSzPts val="1700"/>
              <a:buFont typeface="Proxima Nova"/>
              <a:buChar char="●"/>
            </a:pPr>
            <a:r>
              <a:rPr lang="en" sz="1700">
                <a:solidFill>
                  <a:schemeClr val="dk1"/>
                </a:solidFill>
                <a:latin typeface="Proxima Nova"/>
                <a:ea typeface="Proxima Nova"/>
                <a:cs typeface="Proxima Nova"/>
                <a:sym typeface="Proxima Nova"/>
              </a:rPr>
              <a:t>Visual hierarchy</a:t>
            </a:r>
            <a:endParaRPr sz="1700">
              <a:solidFill>
                <a:schemeClr val="dk1"/>
              </a:solidFill>
              <a:latin typeface="Proxima Nova"/>
              <a:ea typeface="Proxima Nova"/>
              <a:cs typeface="Proxima Nova"/>
              <a:sym typeface="Proxima Nova"/>
            </a:endParaRPr>
          </a:p>
          <a:p>
            <a:pPr indent="-336550" lvl="0" marL="457200" rtl="0" algn="l">
              <a:spcBef>
                <a:spcPts val="0"/>
              </a:spcBef>
              <a:spcAft>
                <a:spcPts val="0"/>
              </a:spcAft>
              <a:buClr>
                <a:schemeClr val="dk1"/>
              </a:buClr>
              <a:buSzPts val="1700"/>
              <a:buFont typeface="Proxima Nova"/>
              <a:buChar char="●"/>
            </a:pPr>
            <a:r>
              <a:rPr lang="en" sz="1700">
                <a:solidFill>
                  <a:schemeClr val="dk1"/>
                </a:solidFill>
                <a:latin typeface="Proxima Nova"/>
                <a:ea typeface="Proxima Nova"/>
                <a:cs typeface="Proxima Nova"/>
                <a:sym typeface="Proxima Nova"/>
              </a:rPr>
              <a:t>Easy Comparison</a:t>
            </a:r>
            <a:endParaRPr sz="1700">
              <a:solidFill>
                <a:schemeClr val="dk1"/>
              </a:solidFill>
              <a:latin typeface="Proxima Nova"/>
              <a:ea typeface="Proxima Nova"/>
              <a:cs typeface="Proxima Nova"/>
              <a:sym typeface="Proxima Nova"/>
            </a:endParaRPr>
          </a:p>
          <a:p>
            <a:pPr indent="-336550" lvl="0" marL="457200" rtl="0" algn="l">
              <a:spcBef>
                <a:spcPts val="0"/>
              </a:spcBef>
              <a:spcAft>
                <a:spcPts val="0"/>
              </a:spcAft>
              <a:buClr>
                <a:schemeClr val="dk1"/>
              </a:buClr>
              <a:buSzPts val="1700"/>
              <a:buFont typeface="Proxima Nova"/>
              <a:buChar char="●"/>
            </a:pPr>
            <a:r>
              <a:rPr lang="en" sz="1700">
                <a:solidFill>
                  <a:schemeClr val="dk1"/>
                </a:solidFill>
                <a:latin typeface="Proxima Nova"/>
                <a:ea typeface="Proxima Nova"/>
                <a:cs typeface="Proxima Nova"/>
                <a:sym typeface="Proxima Nova"/>
              </a:rPr>
              <a:t>Good use of the colors ‘blue’ and ‘orange’</a:t>
            </a:r>
            <a:endParaRPr sz="1700">
              <a:solidFill>
                <a:schemeClr val="dk1"/>
              </a:solidFill>
              <a:latin typeface="Proxima Nova"/>
              <a:ea typeface="Proxima Nova"/>
              <a:cs typeface="Proxima Nova"/>
              <a:sym typeface="Proxima Nova"/>
            </a:endParaRPr>
          </a:p>
          <a:p>
            <a:pPr indent="-336550" lvl="0" marL="457200" rtl="0" algn="l">
              <a:spcBef>
                <a:spcPts val="0"/>
              </a:spcBef>
              <a:spcAft>
                <a:spcPts val="0"/>
              </a:spcAft>
              <a:buClr>
                <a:schemeClr val="dk1"/>
              </a:buClr>
              <a:buSzPts val="1700"/>
              <a:buFont typeface="Proxima Nova"/>
              <a:buChar char="●"/>
            </a:pPr>
            <a:r>
              <a:rPr lang="en" sz="1700">
                <a:solidFill>
                  <a:schemeClr val="dk1"/>
                </a:solidFill>
                <a:latin typeface="Proxima Nova"/>
                <a:ea typeface="Proxima Nova"/>
                <a:cs typeface="Proxima Nova"/>
                <a:sym typeface="Proxima Nova"/>
              </a:rPr>
              <a:t>Graph title presents conclusion</a:t>
            </a:r>
            <a:endParaRPr sz="1700">
              <a:solidFill>
                <a:schemeClr val="dk1"/>
              </a:solidFill>
              <a:latin typeface="Proxima Nova"/>
              <a:ea typeface="Proxima Nova"/>
              <a:cs typeface="Proxima Nova"/>
              <a:sym typeface="Proxima Nova"/>
            </a:endParaRPr>
          </a:p>
        </p:txBody>
      </p:sp>
      <p:pic>
        <p:nvPicPr>
          <p:cNvPr id="141" name="Google Shape;141;p25"/>
          <p:cNvPicPr preferRelativeResize="0"/>
          <p:nvPr/>
        </p:nvPicPr>
        <p:blipFill rotWithShape="1">
          <a:blip r:embed="rId3">
            <a:alphaModFix/>
          </a:blip>
          <a:srcRect b="0" l="1318" r="2444" t="0"/>
          <a:stretch/>
        </p:blipFill>
        <p:spPr>
          <a:xfrm>
            <a:off x="3431450" y="2280250"/>
            <a:ext cx="5712550" cy="2863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196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Changes</a:t>
            </a:r>
            <a:r>
              <a:rPr lang="en">
                <a:latin typeface="Economica"/>
                <a:ea typeface="Economica"/>
                <a:cs typeface="Economica"/>
                <a:sym typeface="Economica"/>
              </a:rPr>
              <a:t> from Pie Chart to Slopegraph</a:t>
            </a:r>
            <a:endParaRPr>
              <a:latin typeface="Economica"/>
              <a:ea typeface="Economica"/>
              <a:cs typeface="Economica"/>
              <a:sym typeface="Economica"/>
            </a:endParaRPr>
          </a:p>
        </p:txBody>
      </p:sp>
      <p:pic>
        <p:nvPicPr>
          <p:cNvPr id="147" name="Google Shape;147;p26"/>
          <p:cNvPicPr preferRelativeResize="0"/>
          <p:nvPr/>
        </p:nvPicPr>
        <p:blipFill>
          <a:blip r:embed="rId3">
            <a:alphaModFix/>
          </a:blip>
          <a:stretch>
            <a:fillRect/>
          </a:stretch>
        </p:blipFill>
        <p:spPr>
          <a:xfrm>
            <a:off x="311700" y="1013225"/>
            <a:ext cx="4098874" cy="1982825"/>
          </a:xfrm>
          <a:prstGeom prst="rect">
            <a:avLst/>
          </a:prstGeom>
          <a:noFill/>
          <a:ln>
            <a:noFill/>
          </a:ln>
        </p:spPr>
      </p:pic>
      <p:sp>
        <p:nvSpPr>
          <p:cNvPr id="148" name="Google Shape;148;p26"/>
          <p:cNvSpPr/>
          <p:nvPr/>
        </p:nvSpPr>
        <p:spPr>
          <a:xfrm rot="5400000">
            <a:off x="4543800" y="1763700"/>
            <a:ext cx="1025700" cy="590400"/>
          </a:xfrm>
          <a:prstGeom prst="bentArrow">
            <a:avLst>
              <a:gd fmla="val 24365" name="adj1"/>
              <a:gd fmla="val 25000" name="adj2"/>
              <a:gd fmla="val 25000" name="adj3"/>
              <a:gd fmla="val 64363" name="adj4"/>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9" name="Google Shape;149;p26"/>
          <p:cNvPicPr preferRelativeResize="0"/>
          <p:nvPr/>
        </p:nvPicPr>
        <p:blipFill rotWithShape="1">
          <a:blip r:embed="rId4">
            <a:alphaModFix/>
          </a:blip>
          <a:srcRect b="0" l="1318" r="2444" t="0"/>
          <a:stretch/>
        </p:blipFill>
        <p:spPr>
          <a:xfrm>
            <a:off x="4855700" y="2863250"/>
            <a:ext cx="4288299" cy="2280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236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Economica"/>
                <a:ea typeface="Economica"/>
                <a:cs typeface="Economica"/>
                <a:sym typeface="Economica"/>
              </a:rPr>
              <a:t>Slopegraph:  Improvement Suggestions</a:t>
            </a:r>
            <a:endParaRPr>
              <a:latin typeface="Economica"/>
              <a:ea typeface="Economica"/>
              <a:cs typeface="Economica"/>
              <a:sym typeface="Economica"/>
            </a:endParaRPr>
          </a:p>
          <a:p>
            <a:pPr indent="0" lvl="0" marL="0" rtl="0" algn="l">
              <a:spcBef>
                <a:spcPts val="0"/>
              </a:spcBef>
              <a:spcAft>
                <a:spcPts val="0"/>
              </a:spcAft>
              <a:buNone/>
            </a:pPr>
            <a:r>
              <a:t/>
            </a:r>
            <a:endParaRPr>
              <a:latin typeface="Economica"/>
              <a:ea typeface="Economica"/>
              <a:cs typeface="Economica"/>
              <a:sym typeface="Economica"/>
            </a:endParaRPr>
          </a:p>
        </p:txBody>
      </p:sp>
      <p:sp>
        <p:nvSpPr>
          <p:cNvPr id="155" name="Google Shape;155;p27"/>
          <p:cNvSpPr txBox="1"/>
          <p:nvPr>
            <p:ph idx="1" type="body"/>
          </p:nvPr>
        </p:nvSpPr>
        <p:spPr>
          <a:xfrm>
            <a:off x="311700" y="1065225"/>
            <a:ext cx="2809800" cy="3773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1"/>
              </a:buClr>
              <a:buSzPts val="1700"/>
              <a:buFont typeface="Proxima Nova"/>
              <a:buChar char="●"/>
            </a:pPr>
            <a:r>
              <a:rPr lang="en" sz="1700">
                <a:solidFill>
                  <a:schemeClr val="dk1"/>
                </a:solidFill>
                <a:latin typeface="Proxima Nova"/>
                <a:ea typeface="Proxima Nova"/>
                <a:cs typeface="Proxima Nova"/>
                <a:sym typeface="Proxima Nova"/>
              </a:rPr>
              <a:t>Less Literature</a:t>
            </a:r>
            <a:endParaRPr sz="1700">
              <a:solidFill>
                <a:schemeClr val="dk1"/>
              </a:solidFill>
              <a:latin typeface="Proxima Nova"/>
              <a:ea typeface="Proxima Nova"/>
              <a:cs typeface="Proxima Nova"/>
              <a:sym typeface="Proxima Nova"/>
            </a:endParaRPr>
          </a:p>
        </p:txBody>
      </p:sp>
      <p:pic>
        <p:nvPicPr>
          <p:cNvPr id="156" name="Google Shape;156;p27"/>
          <p:cNvPicPr preferRelativeResize="0"/>
          <p:nvPr/>
        </p:nvPicPr>
        <p:blipFill rotWithShape="1">
          <a:blip r:embed="rId3">
            <a:alphaModFix/>
          </a:blip>
          <a:srcRect b="0" l="1318" r="2444" t="0"/>
          <a:stretch/>
        </p:blipFill>
        <p:spPr>
          <a:xfrm>
            <a:off x="3431450" y="2280250"/>
            <a:ext cx="5712550" cy="2863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Conclusion</a:t>
            </a:r>
            <a:endParaRPr>
              <a:latin typeface="Economica"/>
              <a:ea typeface="Economica"/>
              <a:cs typeface="Economica"/>
              <a:sym typeface="Economica"/>
            </a:endParaRPr>
          </a:p>
        </p:txBody>
      </p:sp>
      <p:pic>
        <p:nvPicPr>
          <p:cNvPr id="162" name="Google Shape;162;p28"/>
          <p:cNvPicPr preferRelativeResize="0"/>
          <p:nvPr/>
        </p:nvPicPr>
        <p:blipFill rotWithShape="1">
          <a:blip r:embed="rId3">
            <a:alphaModFix/>
          </a:blip>
          <a:srcRect b="160" l="-10" r="10" t="-160"/>
          <a:stretch/>
        </p:blipFill>
        <p:spPr>
          <a:xfrm>
            <a:off x="3004700" y="2245425"/>
            <a:ext cx="6139299" cy="2893500"/>
          </a:xfrm>
          <a:prstGeom prst="rect">
            <a:avLst/>
          </a:prstGeom>
          <a:noFill/>
          <a:ln>
            <a:noFill/>
          </a:ln>
        </p:spPr>
      </p:pic>
      <p:sp>
        <p:nvSpPr>
          <p:cNvPr id="163" name="Google Shape;163;p28"/>
          <p:cNvSpPr txBox="1"/>
          <p:nvPr>
            <p:ph idx="1" type="body"/>
          </p:nvPr>
        </p:nvSpPr>
        <p:spPr>
          <a:xfrm>
            <a:off x="311700" y="1004775"/>
            <a:ext cx="2792400" cy="30159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1"/>
              </a:buClr>
              <a:buSzPts val="1700"/>
              <a:buFont typeface="Proxima Nova"/>
              <a:buChar char="●"/>
            </a:pPr>
            <a:r>
              <a:rPr lang="en" sz="1700">
                <a:solidFill>
                  <a:schemeClr val="dk1"/>
                </a:solidFill>
                <a:latin typeface="Proxima Nova"/>
                <a:ea typeface="Proxima Nova"/>
                <a:cs typeface="Proxima Nova"/>
                <a:sym typeface="Proxima Nova"/>
              </a:rPr>
              <a:t>Showing numbers is the best</a:t>
            </a:r>
            <a:endParaRPr sz="1700">
              <a:solidFill>
                <a:schemeClr val="dk1"/>
              </a:solidFill>
              <a:latin typeface="Proxima Nova"/>
              <a:ea typeface="Proxima Nova"/>
              <a:cs typeface="Proxima Nova"/>
              <a:sym typeface="Proxima Nova"/>
            </a:endParaRPr>
          </a:p>
          <a:p>
            <a:pPr indent="-336550" lvl="0" marL="457200" rtl="0" algn="l">
              <a:spcBef>
                <a:spcPts val="0"/>
              </a:spcBef>
              <a:spcAft>
                <a:spcPts val="0"/>
              </a:spcAft>
              <a:buClr>
                <a:schemeClr val="dk1"/>
              </a:buClr>
              <a:buSzPts val="1700"/>
              <a:buFont typeface="Proxima Nova"/>
              <a:buChar char="●"/>
            </a:pPr>
            <a:r>
              <a:rPr lang="en" sz="1700">
                <a:solidFill>
                  <a:schemeClr val="dk1"/>
                </a:solidFill>
                <a:latin typeface="Proxima Nova"/>
                <a:ea typeface="Proxima Nova"/>
                <a:cs typeface="Proxima Nova"/>
                <a:sym typeface="Proxima Nova"/>
              </a:rPr>
              <a:t>Simplest</a:t>
            </a:r>
            <a:r>
              <a:rPr lang="en" sz="1700">
                <a:solidFill>
                  <a:schemeClr val="dk1"/>
                </a:solidFill>
                <a:latin typeface="Proxima Nova"/>
                <a:ea typeface="Proxima Nova"/>
                <a:cs typeface="Proxima Nova"/>
                <a:sym typeface="Proxima Nova"/>
              </a:rPr>
              <a:t> way to present conclusion</a:t>
            </a:r>
            <a:endParaRPr sz="1700">
              <a:solidFill>
                <a:schemeClr val="dk1"/>
              </a:solidFill>
              <a:latin typeface="Proxima Nova"/>
              <a:ea typeface="Proxima Nova"/>
              <a:cs typeface="Proxima Nova"/>
              <a:sym typeface="Proxima Nova"/>
            </a:endParaRPr>
          </a:p>
          <a:p>
            <a:pPr indent="-336550" lvl="0" marL="457200" rtl="0" algn="l">
              <a:spcBef>
                <a:spcPts val="0"/>
              </a:spcBef>
              <a:spcAft>
                <a:spcPts val="0"/>
              </a:spcAft>
              <a:buClr>
                <a:schemeClr val="dk1"/>
              </a:buClr>
              <a:buSzPts val="1700"/>
              <a:buFont typeface="Proxima Nova"/>
              <a:buChar char="●"/>
            </a:pPr>
            <a:r>
              <a:rPr lang="en" sz="1700">
                <a:solidFill>
                  <a:schemeClr val="dk1"/>
                </a:solidFill>
                <a:latin typeface="Proxima Nova"/>
                <a:ea typeface="Proxima Nova"/>
                <a:cs typeface="Proxima Nova"/>
                <a:sym typeface="Proxima Nova"/>
              </a:rPr>
              <a:t>Avoids visual and data clutter</a:t>
            </a:r>
            <a:endParaRPr sz="1700">
              <a:solidFill>
                <a:schemeClr val="dk1"/>
              </a:solidFill>
              <a:latin typeface="Proxima Nova"/>
              <a:ea typeface="Proxima Nova"/>
              <a:cs typeface="Proxima Nova"/>
              <a:sym typeface="Proxima Nova"/>
            </a:endParaRPr>
          </a:p>
          <a:p>
            <a:pPr indent="-336550" lvl="0" marL="457200" rtl="0" algn="l">
              <a:spcBef>
                <a:spcPts val="0"/>
              </a:spcBef>
              <a:spcAft>
                <a:spcPts val="0"/>
              </a:spcAft>
              <a:buClr>
                <a:schemeClr val="dk1"/>
              </a:buClr>
              <a:buSzPts val="1700"/>
              <a:buFont typeface="Proxima Nova"/>
              <a:buChar char="●"/>
            </a:pPr>
            <a:r>
              <a:rPr lang="en" sz="1700">
                <a:solidFill>
                  <a:schemeClr val="dk1"/>
                </a:solidFill>
                <a:latin typeface="Proxima Nova"/>
                <a:ea typeface="Proxima Nova"/>
                <a:cs typeface="Proxima Nova"/>
                <a:sym typeface="Proxima Nova"/>
              </a:rPr>
              <a:t>Clear and concise</a:t>
            </a:r>
            <a:endParaRPr sz="1700">
              <a:solidFill>
                <a:schemeClr val="dk1"/>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Economica"/>
                <a:ea typeface="Economica"/>
                <a:cs typeface="Economica"/>
                <a:sym typeface="Economica"/>
              </a:rPr>
              <a:t>Case Study 5: Summary</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Proxima Nova"/>
              <a:buChar char="●"/>
            </a:pPr>
            <a:r>
              <a:rPr lang="en">
                <a:solidFill>
                  <a:schemeClr val="dk1"/>
                </a:solidFill>
                <a:latin typeface="Proxima Nova"/>
                <a:ea typeface="Proxima Nova"/>
                <a:cs typeface="Proxima Nova"/>
                <a:sym typeface="Proxima Nova"/>
              </a:rPr>
              <a:t>Students had a </a:t>
            </a:r>
            <a:r>
              <a:rPr lang="en">
                <a:solidFill>
                  <a:schemeClr val="dk1"/>
                </a:solidFill>
                <a:latin typeface="Proxima Nova"/>
                <a:ea typeface="Proxima Nova"/>
                <a:cs typeface="Proxima Nova"/>
                <a:sym typeface="Proxima Nova"/>
              </a:rPr>
              <a:t>negative perception of science</a:t>
            </a:r>
            <a:endParaRPr>
              <a:solidFill>
                <a:schemeClr val="dk1"/>
              </a:solidFill>
              <a:latin typeface="Proxima Nova"/>
              <a:ea typeface="Proxima Nova"/>
              <a:cs typeface="Proxima Nova"/>
              <a:sym typeface="Proxima Nova"/>
            </a:endParaRPr>
          </a:p>
          <a:p>
            <a:pPr indent="-342900" lvl="0" marL="457200" rtl="0" algn="l">
              <a:spcBef>
                <a:spcPts val="0"/>
              </a:spcBef>
              <a:spcAft>
                <a:spcPts val="0"/>
              </a:spcAft>
              <a:buClr>
                <a:schemeClr val="dk1"/>
              </a:buClr>
              <a:buSzPts val="1800"/>
              <a:buFont typeface="Proxima Nova"/>
              <a:buChar char="●"/>
            </a:pPr>
            <a:r>
              <a:rPr lang="en">
                <a:solidFill>
                  <a:schemeClr val="dk1"/>
                </a:solidFill>
                <a:latin typeface="Proxima Nova"/>
                <a:ea typeface="Proxima Nova"/>
                <a:cs typeface="Proxima Nova"/>
                <a:sym typeface="Proxima Nova"/>
              </a:rPr>
              <a:t>100 student survey was conducted</a:t>
            </a:r>
            <a:endParaRPr>
              <a:solidFill>
                <a:schemeClr val="dk1"/>
              </a:solidFill>
              <a:latin typeface="Proxima Nova"/>
              <a:ea typeface="Proxima Nova"/>
              <a:cs typeface="Proxima Nova"/>
              <a:sym typeface="Proxima Nova"/>
            </a:endParaRPr>
          </a:p>
          <a:p>
            <a:pPr indent="-342900" lvl="0" marL="457200" rtl="0" algn="l">
              <a:spcBef>
                <a:spcPts val="0"/>
              </a:spcBef>
              <a:spcAft>
                <a:spcPts val="0"/>
              </a:spcAft>
              <a:buClr>
                <a:schemeClr val="dk1"/>
              </a:buClr>
              <a:buSzPts val="1800"/>
              <a:buFont typeface="Proxima Nova"/>
              <a:buChar char="●"/>
            </a:pPr>
            <a:r>
              <a:rPr lang="en">
                <a:solidFill>
                  <a:schemeClr val="dk1"/>
                </a:solidFill>
                <a:latin typeface="Proxima Nova"/>
                <a:ea typeface="Proxima Nova"/>
                <a:cs typeface="Proxima Nova"/>
                <a:sym typeface="Proxima Nova"/>
              </a:rPr>
              <a:t>Effect of summer camp on students interest in science</a:t>
            </a:r>
            <a:endParaRPr>
              <a:solidFill>
                <a:schemeClr val="dk1"/>
              </a:solidFill>
              <a:latin typeface="Proxima Nova"/>
              <a:ea typeface="Proxima Nova"/>
              <a:cs typeface="Proxima Nova"/>
              <a:sym typeface="Proxima Nova"/>
            </a:endParaRPr>
          </a:p>
          <a:p>
            <a:pPr indent="-342900" lvl="0" marL="457200" rtl="0" algn="l">
              <a:spcBef>
                <a:spcPts val="0"/>
              </a:spcBef>
              <a:spcAft>
                <a:spcPts val="0"/>
              </a:spcAft>
              <a:buClr>
                <a:schemeClr val="dk1"/>
              </a:buClr>
              <a:buSzPts val="1800"/>
              <a:buFont typeface="Proxima Nova"/>
              <a:buChar char="●"/>
            </a:pPr>
            <a:r>
              <a:rPr lang="en">
                <a:solidFill>
                  <a:schemeClr val="dk1"/>
                </a:solidFill>
                <a:latin typeface="Proxima Nova"/>
                <a:ea typeface="Proxima Nova"/>
                <a:cs typeface="Proxima Nova"/>
                <a:sym typeface="Proxima Nova"/>
              </a:rPr>
              <a:t>Result</a:t>
            </a:r>
            <a:endParaRPr>
              <a:solidFill>
                <a:schemeClr val="dk1"/>
              </a:solidFill>
              <a:latin typeface="Proxima Nova"/>
              <a:ea typeface="Proxima Nova"/>
              <a:cs typeface="Proxima Nova"/>
              <a:sym typeface="Proxima Nova"/>
            </a:endParaRPr>
          </a:p>
          <a:p>
            <a:pPr indent="-317500" lvl="1" marL="914400" rtl="0" algn="l">
              <a:spcBef>
                <a:spcPts val="0"/>
              </a:spcBef>
              <a:spcAft>
                <a:spcPts val="0"/>
              </a:spcAft>
              <a:buClr>
                <a:schemeClr val="dk1"/>
              </a:buClr>
              <a:buSzPts val="1400"/>
              <a:buFont typeface="Proxima Nova"/>
              <a:buChar char="○"/>
            </a:pPr>
            <a:r>
              <a:rPr lang="en">
                <a:solidFill>
                  <a:schemeClr val="dk1"/>
                </a:solidFill>
                <a:latin typeface="Proxima Nova"/>
                <a:ea typeface="Proxima Nova"/>
                <a:cs typeface="Proxima Nova"/>
                <a:sym typeface="Proxima Nova"/>
              </a:rPr>
              <a:t>70% of students were interested after program</a:t>
            </a:r>
            <a:endParaRPr>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solidFill>
                <a:schemeClr val="dk1"/>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136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Pie Chart- Overview</a:t>
            </a:r>
            <a:endParaRPr>
              <a:latin typeface="Economica"/>
              <a:ea typeface="Economica"/>
              <a:cs typeface="Economica"/>
              <a:sym typeface="Economica"/>
            </a:endParaRPr>
          </a:p>
        </p:txBody>
      </p:sp>
      <p:pic>
        <p:nvPicPr>
          <p:cNvPr id="67" name="Google Shape;67;p15"/>
          <p:cNvPicPr preferRelativeResize="0"/>
          <p:nvPr/>
        </p:nvPicPr>
        <p:blipFill>
          <a:blip r:embed="rId3">
            <a:alphaModFix/>
          </a:blip>
          <a:stretch>
            <a:fillRect/>
          </a:stretch>
        </p:blipFill>
        <p:spPr>
          <a:xfrm>
            <a:off x="2899875" y="2122936"/>
            <a:ext cx="6244125" cy="3020564"/>
          </a:xfrm>
          <a:prstGeom prst="rect">
            <a:avLst/>
          </a:prstGeom>
          <a:noFill/>
          <a:ln>
            <a:noFill/>
          </a:ln>
        </p:spPr>
      </p:pic>
      <p:sp>
        <p:nvSpPr>
          <p:cNvPr id="68" name="Google Shape;68;p15"/>
          <p:cNvSpPr txBox="1"/>
          <p:nvPr/>
        </p:nvSpPr>
        <p:spPr>
          <a:xfrm>
            <a:off x="261375" y="910825"/>
            <a:ext cx="2638500" cy="19509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Font typeface="Proxima Nova"/>
              <a:buChar char="●"/>
            </a:pPr>
            <a:r>
              <a:rPr lang="en" sz="1700">
                <a:latin typeface="Proxima Nova"/>
                <a:ea typeface="Proxima Nova"/>
                <a:cs typeface="Proxima Nova"/>
                <a:sym typeface="Proxima Nova"/>
              </a:rPr>
              <a:t>Cognitive Load</a:t>
            </a:r>
            <a:endParaRPr sz="1700">
              <a:latin typeface="Proxima Nova"/>
              <a:ea typeface="Proxima Nova"/>
              <a:cs typeface="Proxima Nova"/>
              <a:sym typeface="Proxima Nova"/>
            </a:endParaRPr>
          </a:p>
          <a:p>
            <a:pPr indent="-336550" lvl="0" marL="457200" rtl="0" algn="l">
              <a:lnSpc>
                <a:spcPct val="115000"/>
              </a:lnSpc>
              <a:spcBef>
                <a:spcPts val="0"/>
              </a:spcBef>
              <a:spcAft>
                <a:spcPts val="0"/>
              </a:spcAft>
              <a:buSzPts val="1700"/>
              <a:buFont typeface="Proxima Nova"/>
              <a:buChar char="●"/>
            </a:pPr>
            <a:r>
              <a:rPr lang="en" sz="1700">
                <a:latin typeface="Proxima Nova"/>
                <a:ea typeface="Proxima Nova"/>
                <a:cs typeface="Proxima Nova"/>
                <a:sym typeface="Proxima Nova"/>
              </a:rPr>
              <a:t>Clutter </a:t>
            </a:r>
            <a:endParaRPr sz="1700">
              <a:latin typeface="Proxima Nova"/>
              <a:ea typeface="Proxima Nova"/>
              <a:cs typeface="Proxima Nova"/>
              <a:sym typeface="Proxima Nova"/>
            </a:endParaRPr>
          </a:p>
          <a:p>
            <a:pPr indent="-336550" lvl="0" marL="457200" rtl="0" algn="l">
              <a:lnSpc>
                <a:spcPct val="115000"/>
              </a:lnSpc>
              <a:spcBef>
                <a:spcPts val="0"/>
              </a:spcBef>
              <a:spcAft>
                <a:spcPts val="0"/>
              </a:spcAft>
              <a:buSzPts val="1700"/>
              <a:buFont typeface="Proxima Nova"/>
              <a:buChar char="●"/>
            </a:pPr>
            <a:r>
              <a:rPr lang="en" sz="1700">
                <a:latin typeface="Proxima Nova"/>
                <a:ea typeface="Proxima Nova"/>
                <a:cs typeface="Proxima Nova"/>
                <a:sym typeface="Proxima Nova"/>
              </a:rPr>
              <a:t>Non- </a:t>
            </a:r>
            <a:r>
              <a:rPr lang="en" sz="1700">
                <a:latin typeface="Proxima Nova"/>
                <a:ea typeface="Proxima Nova"/>
                <a:cs typeface="Proxima Nova"/>
                <a:sym typeface="Proxima Nova"/>
              </a:rPr>
              <a:t>Colorblind f</a:t>
            </a:r>
            <a:r>
              <a:rPr lang="en" sz="1700">
                <a:latin typeface="Proxima Nova"/>
                <a:ea typeface="Proxima Nova"/>
                <a:cs typeface="Proxima Nova"/>
                <a:sym typeface="Proxima Nova"/>
              </a:rPr>
              <a:t>riendly colors</a:t>
            </a:r>
            <a:endParaRPr sz="1700">
              <a:latin typeface="Proxima Nova"/>
              <a:ea typeface="Proxima Nova"/>
              <a:cs typeface="Proxima Nova"/>
              <a:sym typeface="Proxima Nova"/>
            </a:endParaRPr>
          </a:p>
          <a:p>
            <a:pPr indent="-336550" lvl="0" marL="457200" rtl="0" algn="l">
              <a:lnSpc>
                <a:spcPct val="115000"/>
              </a:lnSpc>
              <a:spcBef>
                <a:spcPts val="0"/>
              </a:spcBef>
              <a:spcAft>
                <a:spcPts val="0"/>
              </a:spcAft>
              <a:buSzPts val="1700"/>
              <a:buFont typeface="Proxima Nova"/>
              <a:buChar char="●"/>
            </a:pPr>
            <a:r>
              <a:rPr lang="en" sz="1700">
                <a:latin typeface="Proxima Nova"/>
                <a:ea typeface="Proxima Nova"/>
                <a:cs typeface="Proxima Nova"/>
                <a:sym typeface="Proxima Nova"/>
              </a:rPr>
              <a:t>Lack of visual hierarchy</a:t>
            </a:r>
            <a:endParaRPr sz="1700">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136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Economica"/>
                <a:ea typeface="Economica"/>
                <a:cs typeface="Economica"/>
                <a:sym typeface="Economica"/>
              </a:rPr>
              <a:t>Pie Chart: Improvement Suggestions</a:t>
            </a:r>
            <a:endParaRPr>
              <a:latin typeface="Economica"/>
              <a:ea typeface="Economica"/>
              <a:cs typeface="Economica"/>
              <a:sym typeface="Economica"/>
            </a:endParaRPr>
          </a:p>
          <a:p>
            <a:pPr indent="0" lvl="0" marL="0" rtl="0" algn="l">
              <a:spcBef>
                <a:spcPts val="0"/>
              </a:spcBef>
              <a:spcAft>
                <a:spcPts val="0"/>
              </a:spcAft>
              <a:buNone/>
            </a:pPr>
            <a:r>
              <a:t/>
            </a:r>
            <a:endParaRPr>
              <a:latin typeface="Economica"/>
              <a:ea typeface="Economica"/>
              <a:cs typeface="Economica"/>
              <a:sym typeface="Economica"/>
            </a:endParaRPr>
          </a:p>
        </p:txBody>
      </p:sp>
      <p:pic>
        <p:nvPicPr>
          <p:cNvPr id="74" name="Google Shape;74;p16"/>
          <p:cNvPicPr preferRelativeResize="0"/>
          <p:nvPr/>
        </p:nvPicPr>
        <p:blipFill>
          <a:blip r:embed="rId3">
            <a:alphaModFix/>
          </a:blip>
          <a:stretch>
            <a:fillRect/>
          </a:stretch>
        </p:blipFill>
        <p:spPr>
          <a:xfrm>
            <a:off x="2899875" y="2122936"/>
            <a:ext cx="6244125" cy="3020564"/>
          </a:xfrm>
          <a:prstGeom prst="rect">
            <a:avLst/>
          </a:prstGeom>
          <a:noFill/>
          <a:ln>
            <a:noFill/>
          </a:ln>
        </p:spPr>
      </p:pic>
      <p:sp>
        <p:nvSpPr>
          <p:cNvPr id="75" name="Google Shape;75;p16"/>
          <p:cNvSpPr txBox="1"/>
          <p:nvPr/>
        </p:nvSpPr>
        <p:spPr>
          <a:xfrm>
            <a:off x="261375" y="910825"/>
            <a:ext cx="2638500" cy="16500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Font typeface="Proxima Nova"/>
              <a:buChar char="●"/>
            </a:pPr>
            <a:r>
              <a:rPr lang="en" sz="1700">
                <a:latin typeface="Proxima Nova"/>
                <a:ea typeface="Proxima Nova"/>
                <a:cs typeface="Proxima Nova"/>
                <a:sym typeface="Proxima Nova"/>
              </a:rPr>
              <a:t>Single legend</a:t>
            </a:r>
            <a:endParaRPr sz="1700">
              <a:latin typeface="Proxima Nova"/>
              <a:ea typeface="Proxima Nova"/>
              <a:cs typeface="Proxima Nova"/>
              <a:sym typeface="Proxima Nova"/>
            </a:endParaRPr>
          </a:p>
          <a:p>
            <a:pPr indent="-336550" lvl="0" marL="457200" rtl="0" algn="l">
              <a:lnSpc>
                <a:spcPct val="115000"/>
              </a:lnSpc>
              <a:spcBef>
                <a:spcPts val="0"/>
              </a:spcBef>
              <a:spcAft>
                <a:spcPts val="0"/>
              </a:spcAft>
              <a:buSzPts val="1700"/>
              <a:buFont typeface="Proxima Nova"/>
              <a:buChar char="●"/>
            </a:pPr>
            <a:r>
              <a:rPr lang="en" sz="1700">
                <a:latin typeface="Proxima Nova"/>
                <a:ea typeface="Proxima Nova"/>
                <a:cs typeface="Proxima Nova"/>
                <a:sym typeface="Proxima Nova"/>
              </a:rPr>
              <a:t>Replace Red and Green Colors</a:t>
            </a:r>
            <a:endParaRPr sz="1700">
              <a:latin typeface="Proxima Nova"/>
              <a:ea typeface="Proxima Nova"/>
              <a:cs typeface="Proxima Nova"/>
              <a:sym typeface="Proxima Nova"/>
            </a:endParaRPr>
          </a:p>
          <a:p>
            <a:pPr indent="-336550" lvl="0" marL="457200" rtl="0" algn="l">
              <a:lnSpc>
                <a:spcPct val="115000"/>
              </a:lnSpc>
              <a:spcBef>
                <a:spcPts val="0"/>
              </a:spcBef>
              <a:spcAft>
                <a:spcPts val="0"/>
              </a:spcAft>
              <a:buSzPts val="1700"/>
              <a:buFont typeface="Proxima Nova"/>
              <a:buChar char="●"/>
            </a:pPr>
            <a:r>
              <a:rPr lang="en" sz="1700">
                <a:latin typeface="Proxima Nova"/>
                <a:ea typeface="Proxima Nova"/>
                <a:cs typeface="Proxima Nova"/>
                <a:sym typeface="Proxima Nova"/>
              </a:rPr>
              <a:t>Create a Visual Hierarchy</a:t>
            </a:r>
            <a:endParaRPr sz="1700">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183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Alternative 1: Show Numbers Directly</a:t>
            </a:r>
            <a:endParaRPr>
              <a:latin typeface="Economica"/>
              <a:ea typeface="Economica"/>
              <a:cs typeface="Economica"/>
              <a:sym typeface="Economica"/>
            </a:endParaRPr>
          </a:p>
        </p:txBody>
      </p:sp>
      <p:sp>
        <p:nvSpPr>
          <p:cNvPr id="81" name="Google Shape;81;p17"/>
          <p:cNvSpPr txBox="1"/>
          <p:nvPr>
            <p:ph idx="1" type="body"/>
          </p:nvPr>
        </p:nvSpPr>
        <p:spPr>
          <a:xfrm>
            <a:off x="311700" y="1004775"/>
            <a:ext cx="2792400" cy="30159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1"/>
              </a:buClr>
              <a:buSzPts val="1700"/>
              <a:buFont typeface="Proxima Nova"/>
              <a:buChar char="●"/>
            </a:pPr>
            <a:r>
              <a:rPr lang="en" sz="1700">
                <a:solidFill>
                  <a:schemeClr val="dk1"/>
                </a:solidFill>
                <a:latin typeface="Proxima Nova"/>
                <a:ea typeface="Proxima Nova"/>
                <a:cs typeface="Proxima Nova"/>
                <a:sym typeface="Proxima Nova"/>
              </a:rPr>
              <a:t>Simple</a:t>
            </a:r>
            <a:endParaRPr sz="1700">
              <a:solidFill>
                <a:schemeClr val="dk1"/>
              </a:solidFill>
              <a:latin typeface="Proxima Nova"/>
              <a:ea typeface="Proxima Nova"/>
              <a:cs typeface="Proxima Nova"/>
              <a:sym typeface="Proxima Nova"/>
            </a:endParaRPr>
          </a:p>
          <a:p>
            <a:pPr indent="-336550" lvl="0" marL="457200" rtl="0" algn="l">
              <a:spcBef>
                <a:spcPts val="0"/>
              </a:spcBef>
              <a:spcAft>
                <a:spcPts val="0"/>
              </a:spcAft>
              <a:buClr>
                <a:schemeClr val="dk1"/>
              </a:buClr>
              <a:buSzPts val="1700"/>
              <a:buFont typeface="Proxima Nova"/>
              <a:buChar char="●"/>
            </a:pPr>
            <a:r>
              <a:rPr lang="en" sz="1700">
                <a:solidFill>
                  <a:schemeClr val="dk1"/>
                </a:solidFill>
                <a:latin typeface="Proxima Nova"/>
                <a:ea typeface="Proxima Nova"/>
                <a:cs typeface="Proxima Nova"/>
                <a:sym typeface="Proxima Nova"/>
              </a:rPr>
              <a:t>Visual Hierarchy</a:t>
            </a:r>
            <a:endParaRPr sz="1700">
              <a:solidFill>
                <a:schemeClr val="dk1"/>
              </a:solidFill>
              <a:latin typeface="Proxima Nova"/>
              <a:ea typeface="Proxima Nova"/>
              <a:cs typeface="Proxima Nova"/>
              <a:sym typeface="Proxima Nova"/>
            </a:endParaRPr>
          </a:p>
          <a:p>
            <a:pPr indent="-336550" lvl="0" marL="457200" rtl="0" algn="l">
              <a:spcBef>
                <a:spcPts val="0"/>
              </a:spcBef>
              <a:spcAft>
                <a:spcPts val="0"/>
              </a:spcAft>
              <a:buClr>
                <a:schemeClr val="dk1"/>
              </a:buClr>
              <a:buSzPts val="1700"/>
              <a:buFont typeface="Proxima Nova"/>
              <a:buChar char="●"/>
            </a:pPr>
            <a:r>
              <a:rPr lang="en" sz="1700">
                <a:solidFill>
                  <a:schemeClr val="dk1"/>
                </a:solidFill>
                <a:latin typeface="Proxima Nova"/>
                <a:ea typeface="Proxima Nova"/>
                <a:cs typeface="Proxima Nova"/>
                <a:sym typeface="Proxima Nova"/>
              </a:rPr>
              <a:t>In Text Color, Bold, and Size</a:t>
            </a:r>
            <a:endParaRPr sz="1700">
              <a:solidFill>
                <a:schemeClr val="dk1"/>
              </a:solidFill>
              <a:latin typeface="Proxima Nova"/>
              <a:ea typeface="Proxima Nova"/>
              <a:cs typeface="Proxima Nova"/>
              <a:sym typeface="Proxima Nova"/>
            </a:endParaRPr>
          </a:p>
          <a:p>
            <a:pPr indent="-336550" lvl="0" marL="457200" rtl="0" algn="l">
              <a:spcBef>
                <a:spcPts val="0"/>
              </a:spcBef>
              <a:spcAft>
                <a:spcPts val="0"/>
              </a:spcAft>
              <a:buClr>
                <a:schemeClr val="dk1"/>
              </a:buClr>
              <a:buSzPts val="1700"/>
              <a:buFont typeface="Proxima Nova"/>
              <a:buChar char="●"/>
            </a:pPr>
            <a:r>
              <a:rPr lang="en" sz="1700">
                <a:solidFill>
                  <a:schemeClr val="dk1"/>
                </a:solidFill>
                <a:latin typeface="Proxima Nova"/>
                <a:ea typeface="Proxima Nova"/>
                <a:cs typeface="Proxima Nova"/>
                <a:sym typeface="Proxima Nova"/>
              </a:rPr>
              <a:t>Good use of the color ‘blue’</a:t>
            </a:r>
            <a:endParaRPr sz="1700">
              <a:solidFill>
                <a:schemeClr val="dk1"/>
              </a:solidFill>
              <a:latin typeface="Proxima Nova"/>
              <a:ea typeface="Proxima Nova"/>
              <a:cs typeface="Proxima Nova"/>
              <a:sym typeface="Proxima Nova"/>
            </a:endParaRPr>
          </a:p>
          <a:p>
            <a:pPr indent="-336550" lvl="0" marL="457200" rtl="0" algn="l">
              <a:spcBef>
                <a:spcPts val="0"/>
              </a:spcBef>
              <a:spcAft>
                <a:spcPts val="0"/>
              </a:spcAft>
              <a:buClr>
                <a:schemeClr val="dk1"/>
              </a:buClr>
              <a:buSzPts val="1700"/>
              <a:buFont typeface="Proxima Nova"/>
              <a:buChar char="●"/>
            </a:pPr>
            <a:r>
              <a:rPr lang="en" sz="1700">
                <a:solidFill>
                  <a:schemeClr val="dk1"/>
                </a:solidFill>
                <a:latin typeface="Proxima Nova"/>
                <a:ea typeface="Proxima Nova"/>
                <a:cs typeface="Proxima Nova"/>
                <a:sym typeface="Proxima Nova"/>
              </a:rPr>
              <a:t>Visual title </a:t>
            </a:r>
            <a:r>
              <a:rPr lang="en" sz="1700">
                <a:solidFill>
                  <a:schemeClr val="dk1"/>
                </a:solidFill>
                <a:latin typeface="Proxima Nova"/>
                <a:ea typeface="Proxima Nova"/>
                <a:cs typeface="Proxima Nova"/>
                <a:sym typeface="Proxima Nova"/>
              </a:rPr>
              <a:t>presents conclusion</a:t>
            </a:r>
            <a:endParaRPr sz="1700">
              <a:solidFill>
                <a:schemeClr val="dk1"/>
              </a:solidFill>
              <a:latin typeface="Proxima Nova"/>
              <a:ea typeface="Proxima Nova"/>
              <a:cs typeface="Proxima Nova"/>
              <a:sym typeface="Proxima Nova"/>
            </a:endParaRPr>
          </a:p>
        </p:txBody>
      </p:sp>
      <p:pic>
        <p:nvPicPr>
          <p:cNvPr id="82" name="Google Shape;82;p17"/>
          <p:cNvPicPr preferRelativeResize="0"/>
          <p:nvPr/>
        </p:nvPicPr>
        <p:blipFill rotWithShape="1">
          <a:blip r:embed="rId3">
            <a:alphaModFix/>
          </a:blip>
          <a:srcRect b="160" l="-10" r="10" t="-160"/>
          <a:stretch/>
        </p:blipFill>
        <p:spPr>
          <a:xfrm>
            <a:off x="3004700" y="2245425"/>
            <a:ext cx="6139299" cy="289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169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Changes from Pie Chart to Showing Numbers</a:t>
            </a:r>
            <a:endParaRPr>
              <a:latin typeface="Economica"/>
              <a:ea typeface="Economica"/>
              <a:cs typeface="Economica"/>
              <a:sym typeface="Economica"/>
            </a:endParaRPr>
          </a:p>
        </p:txBody>
      </p:sp>
      <p:pic>
        <p:nvPicPr>
          <p:cNvPr id="88" name="Google Shape;88;p18"/>
          <p:cNvPicPr preferRelativeResize="0"/>
          <p:nvPr/>
        </p:nvPicPr>
        <p:blipFill>
          <a:blip r:embed="rId3">
            <a:alphaModFix/>
          </a:blip>
          <a:stretch>
            <a:fillRect/>
          </a:stretch>
        </p:blipFill>
        <p:spPr>
          <a:xfrm>
            <a:off x="311700" y="1013225"/>
            <a:ext cx="4098874" cy="1982825"/>
          </a:xfrm>
          <a:prstGeom prst="rect">
            <a:avLst/>
          </a:prstGeom>
          <a:noFill/>
          <a:ln>
            <a:noFill/>
          </a:ln>
        </p:spPr>
      </p:pic>
      <p:pic>
        <p:nvPicPr>
          <p:cNvPr id="89" name="Google Shape;89;p18"/>
          <p:cNvPicPr preferRelativeResize="0"/>
          <p:nvPr/>
        </p:nvPicPr>
        <p:blipFill rotWithShape="1">
          <a:blip r:embed="rId4">
            <a:alphaModFix/>
          </a:blip>
          <a:srcRect b="170" l="-10" r="10" t="-170"/>
          <a:stretch/>
        </p:blipFill>
        <p:spPr>
          <a:xfrm>
            <a:off x="4761450" y="2779575"/>
            <a:ext cx="4382550" cy="2272575"/>
          </a:xfrm>
          <a:prstGeom prst="rect">
            <a:avLst/>
          </a:prstGeom>
          <a:noFill/>
          <a:ln>
            <a:noFill/>
          </a:ln>
        </p:spPr>
      </p:pic>
      <p:sp>
        <p:nvSpPr>
          <p:cNvPr id="90" name="Google Shape;90;p18"/>
          <p:cNvSpPr/>
          <p:nvPr/>
        </p:nvSpPr>
        <p:spPr>
          <a:xfrm rot="5400000">
            <a:off x="4543800" y="1763700"/>
            <a:ext cx="1025700" cy="590400"/>
          </a:xfrm>
          <a:prstGeom prst="bentArrow">
            <a:avLst>
              <a:gd fmla="val 24365" name="adj1"/>
              <a:gd fmla="val 25000" name="adj2"/>
              <a:gd fmla="val 25000" name="adj3"/>
              <a:gd fmla="val 64363" name="adj4"/>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196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Alternative 2: Bar Plot</a:t>
            </a:r>
            <a:endParaRPr>
              <a:latin typeface="Economica"/>
              <a:ea typeface="Economica"/>
              <a:cs typeface="Economica"/>
              <a:sym typeface="Economica"/>
            </a:endParaRPr>
          </a:p>
        </p:txBody>
      </p:sp>
      <p:sp>
        <p:nvSpPr>
          <p:cNvPr id="96" name="Google Shape;96;p19"/>
          <p:cNvSpPr txBox="1"/>
          <p:nvPr>
            <p:ph idx="1" type="body"/>
          </p:nvPr>
        </p:nvSpPr>
        <p:spPr>
          <a:xfrm>
            <a:off x="348675" y="984650"/>
            <a:ext cx="2933700" cy="3719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1"/>
              </a:buClr>
              <a:buSzPts val="1700"/>
              <a:buFont typeface="Proxima Nova"/>
              <a:buChar char="●"/>
            </a:pPr>
            <a:r>
              <a:rPr lang="en" sz="1700">
                <a:solidFill>
                  <a:schemeClr val="dk1"/>
                </a:solidFill>
                <a:latin typeface="Proxima Nova"/>
                <a:ea typeface="Proxima Nova"/>
                <a:cs typeface="Proxima Nova"/>
                <a:sym typeface="Proxima Nova"/>
              </a:rPr>
              <a:t>Easy comparison (Proximity)</a:t>
            </a:r>
            <a:endParaRPr sz="1700">
              <a:solidFill>
                <a:schemeClr val="dk1"/>
              </a:solidFill>
              <a:latin typeface="Proxima Nova"/>
              <a:ea typeface="Proxima Nova"/>
              <a:cs typeface="Proxima Nova"/>
              <a:sym typeface="Proxima Nova"/>
            </a:endParaRPr>
          </a:p>
          <a:p>
            <a:pPr indent="-336550" lvl="0" marL="457200" rtl="0" algn="l">
              <a:spcBef>
                <a:spcPts val="0"/>
              </a:spcBef>
              <a:spcAft>
                <a:spcPts val="0"/>
              </a:spcAft>
              <a:buClr>
                <a:schemeClr val="dk1"/>
              </a:buClr>
              <a:buSzPts val="1700"/>
              <a:buFont typeface="Proxima Nova"/>
              <a:buChar char="●"/>
            </a:pPr>
            <a:r>
              <a:rPr lang="en" sz="1700">
                <a:solidFill>
                  <a:schemeClr val="dk1"/>
                </a:solidFill>
                <a:latin typeface="Proxima Nova"/>
                <a:ea typeface="Proxima Nova"/>
                <a:cs typeface="Proxima Nova"/>
                <a:sym typeface="Proxima Nova"/>
              </a:rPr>
              <a:t>In text Color and Bold</a:t>
            </a:r>
            <a:endParaRPr sz="1700">
              <a:solidFill>
                <a:schemeClr val="dk1"/>
              </a:solidFill>
              <a:latin typeface="Proxima Nova"/>
              <a:ea typeface="Proxima Nova"/>
              <a:cs typeface="Proxima Nova"/>
              <a:sym typeface="Proxima Nova"/>
            </a:endParaRPr>
          </a:p>
          <a:p>
            <a:pPr indent="-336550" lvl="0" marL="457200" rtl="0" algn="l">
              <a:spcBef>
                <a:spcPts val="0"/>
              </a:spcBef>
              <a:spcAft>
                <a:spcPts val="0"/>
              </a:spcAft>
              <a:buClr>
                <a:schemeClr val="dk1"/>
              </a:buClr>
              <a:buSzPts val="1700"/>
              <a:buFont typeface="Proxima Nova"/>
              <a:buChar char="●"/>
            </a:pPr>
            <a:r>
              <a:rPr lang="en" sz="1700">
                <a:solidFill>
                  <a:schemeClr val="dk1"/>
                </a:solidFill>
                <a:latin typeface="Proxima Nova"/>
                <a:ea typeface="Proxima Nova"/>
                <a:cs typeface="Proxima Nova"/>
                <a:sym typeface="Proxima Nova"/>
              </a:rPr>
              <a:t>Graph title presents conclusion</a:t>
            </a:r>
            <a:endParaRPr sz="1700">
              <a:solidFill>
                <a:schemeClr val="dk1"/>
              </a:solidFill>
              <a:latin typeface="Proxima Nova"/>
              <a:ea typeface="Proxima Nova"/>
              <a:cs typeface="Proxima Nova"/>
              <a:sym typeface="Proxima Nova"/>
            </a:endParaRPr>
          </a:p>
          <a:p>
            <a:pPr indent="-336550" lvl="0" marL="457200" rtl="0" algn="l">
              <a:spcBef>
                <a:spcPts val="0"/>
              </a:spcBef>
              <a:spcAft>
                <a:spcPts val="0"/>
              </a:spcAft>
              <a:buClr>
                <a:schemeClr val="dk1"/>
              </a:buClr>
              <a:buSzPts val="1700"/>
              <a:buFont typeface="Proxima Nova"/>
              <a:buChar char="●"/>
            </a:pPr>
            <a:r>
              <a:rPr lang="en" sz="1700">
                <a:solidFill>
                  <a:schemeClr val="dk1"/>
                </a:solidFill>
                <a:latin typeface="Proxima Nova"/>
                <a:ea typeface="Proxima Nova"/>
                <a:cs typeface="Proxima Nova"/>
                <a:sym typeface="Proxima Nova"/>
              </a:rPr>
              <a:t>Good use of ‘blue’</a:t>
            </a:r>
            <a:endParaRPr sz="1700">
              <a:solidFill>
                <a:schemeClr val="dk1"/>
              </a:solidFill>
              <a:latin typeface="Proxima Nova"/>
              <a:ea typeface="Proxima Nova"/>
              <a:cs typeface="Proxima Nova"/>
              <a:sym typeface="Proxima Nova"/>
            </a:endParaRPr>
          </a:p>
          <a:p>
            <a:pPr indent="-336550" lvl="0" marL="457200" rtl="0" algn="l">
              <a:spcBef>
                <a:spcPts val="0"/>
              </a:spcBef>
              <a:spcAft>
                <a:spcPts val="0"/>
              </a:spcAft>
              <a:buClr>
                <a:schemeClr val="dk1"/>
              </a:buClr>
              <a:buSzPts val="1700"/>
              <a:buFont typeface="Proxima Nova"/>
              <a:buChar char="●"/>
            </a:pPr>
            <a:r>
              <a:rPr lang="en" sz="1700">
                <a:solidFill>
                  <a:schemeClr val="dk1"/>
                </a:solidFill>
                <a:latin typeface="Proxima Nova"/>
                <a:ea typeface="Proxima Nova"/>
                <a:cs typeface="Proxima Nova"/>
                <a:sym typeface="Proxima Nova"/>
              </a:rPr>
              <a:t>Main idea pushed to foreground</a:t>
            </a:r>
            <a:endParaRPr sz="1700">
              <a:solidFill>
                <a:schemeClr val="dk1"/>
              </a:solidFill>
              <a:latin typeface="Proxima Nova"/>
              <a:ea typeface="Proxima Nova"/>
              <a:cs typeface="Proxima Nova"/>
              <a:sym typeface="Proxima Nova"/>
            </a:endParaRPr>
          </a:p>
          <a:p>
            <a:pPr indent="-336550" lvl="0" marL="457200" rtl="0" algn="l">
              <a:spcBef>
                <a:spcPts val="0"/>
              </a:spcBef>
              <a:spcAft>
                <a:spcPts val="0"/>
              </a:spcAft>
              <a:buClr>
                <a:schemeClr val="dk1"/>
              </a:buClr>
              <a:buSzPts val="1700"/>
              <a:buFont typeface="Proxima Nova"/>
              <a:buChar char="●"/>
            </a:pPr>
            <a:r>
              <a:rPr lang="en" sz="1700">
                <a:solidFill>
                  <a:schemeClr val="dk1"/>
                </a:solidFill>
                <a:latin typeface="Proxima Nova"/>
                <a:ea typeface="Proxima Nova"/>
                <a:cs typeface="Proxima Nova"/>
                <a:sym typeface="Proxima Nova"/>
              </a:rPr>
              <a:t>x-axis omitted</a:t>
            </a:r>
            <a:endParaRPr sz="1700">
              <a:solidFill>
                <a:schemeClr val="dk1"/>
              </a:solidFill>
              <a:latin typeface="Proxima Nova"/>
              <a:ea typeface="Proxima Nova"/>
              <a:cs typeface="Proxima Nova"/>
              <a:sym typeface="Proxima Nova"/>
            </a:endParaRPr>
          </a:p>
        </p:txBody>
      </p:sp>
      <p:pic>
        <p:nvPicPr>
          <p:cNvPr id="97" name="Google Shape;97;p19"/>
          <p:cNvPicPr preferRelativeResize="0"/>
          <p:nvPr/>
        </p:nvPicPr>
        <p:blipFill rotWithShape="1">
          <a:blip r:embed="rId3">
            <a:alphaModFix/>
          </a:blip>
          <a:srcRect b="0" l="0" r="1322" t="0"/>
          <a:stretch/>
        </p:blipFill>
        <p:spPr>
          <a:xfrm>
            <a:off x="3328150" y="2190750"/>
            <a:ext cx="5815850" cy="29527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196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Economica"/>
                <a:ea typeface="Economica"/>
                <a:cs typeface="Economica"/>
                <a:sym typeface="Economica"/>
              </a:rPr>
              <a:t>Changes from Pie Chart to Bar Plot</a:t>
            </a:r>
            <a:endParaRPr>
              <a:latin typeface="Economica"/>
              <a:ea typeface="Economica"/>
              <a:cs typeface="Economica"/>
              <a:sym typeface="Economica"/>
            </a:endParaRPr>
          </a:p>
        </p:txBody>
      </p:sp>
      <p:pic>
        <p:nvPicPr>
          <p:cNvPr id="103" name="Google Shape;103;p20"/>
          <p:cNvPicPr preferRelativeResize="0"/>
          <p:nvPr/>
        </p:nvPicPr>
        <p:blipFill>
          <a:blip r:embed="rId3">
            <a:alphaModFix/>
          </a:blip>
          <a:stretch>
            <a:fillRect/>
          </a:stretch>
        </p:blipFill>
        <p:spPr>
          <a:xfrm>
            <a:off x="311700" y="1013225"/>
            <a:ext cx="4098874" cy="1982825"/>
          </a:xfrm>
          <a:prstGeom prst="rect">
            <a:avLst/>
          </a:prstGeom>
          <a:noFill/>
          <a:ln>
            <a:noFill/>
          </a:ln>
        </p:spPr>
      </p:pic>
      <p:pic>
        <p:nvPicPr>
          <p:cNvPr id="104" name="Google Shape;104;p20"/>
          <p:cNvPicPr preferRelativeResize="0"/>
          <p:nvPr/>
        </p:nvPicPr>
        <p:blipFill rotWithShape="1">
          <a:blip r:embed="rId4">
            <a:alphaModFix/>
          </a:blip>
          <a:srcRect b="1078" l="1536" r="1854" t="2591"/>
          <a:stretch/>
        </p:blipFill>
        <p:spPr>
          <a:xfrm>
            <a:off x="4848325" y="2878000"/>
            <a:ext cx="4295675" cy="2265500"/>
          </a:xfrm>
          <a:prstGeom prst="rect">
            <a:avLst/>
          </a:prstGeom>
          <a:noFill/>
          <a:ln>
            <a:noFill/>
          </a:ln>
        </p:spPr>
      </p:pic>
      <p:sp>
        <p:nvSpPr>
          <p:cNvPr id="105" name="Google Shape;105;p20"/>
          <p:cNvSpPr/>
          <p:nvPr/>
        </p:nvSpPr>
        <p:spPr>
          <a:xfrm rot="5400000">
            <a:off x="4543800" y="1763700"/>
            <a:ext cx="1025700" cy="590400"/>
          </a:xfrm>
          <a:prstGeom prst="bentArrow">
            <a:avLst>
              <a:gd fmla="val 24365" name="adj1"/>
              <a:gd fmla="val 25000" name="adj2"/>
              <a:gd fmla="val 25000" name="adj3"/>
              <a:gd fmla="val 64363" name="adj4"/>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196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Economica"/>
                <a:ea typeface="Economica"/>
                <a:cs typeface="Economica"/>
                <a:sym typeface="Economica"/>
              </a:rPr>
              <a:t>Barplot:  Improvement Suggestions</a:t>
            </a:r>
            <a:endParaRPr>
              <a:latin typeface="Economica"/>
              <a:ea typeface="Economica"/>
              <a:cs typeface="Economica"/>
              <a:sym typeface="Economica"/>
            </a:endParaRPr>
          </a:p>
          <a:p>
            <a:pPr indent="0" lvl="0" marL="0" rtl="0" algn="l">
              <a:spcBef>
                <a:spcPts val="0"/>
              </a:spcBef>
              <a:spcAft>
                <a:spcPts val="0"/>
              </a:spcAft>
              <a:buNone/>
            </a:pPr>
            <a:r>
              <a:t/>
            </a:r>
            <a:endParaRPr>
              <a:latin typeface="Economica"/>
              <a:ea typeface="Economica"/>
              <a:cs typeface="Economica"/>
              <a:sym typeface="Economica"/>
            </a:endParaRPr>
          </a:p>
        </p:txBody>
      </p:sp>
      <p:sp>
        <p:nvSpPr>
          <p:cNvPr id="111" name="Google Shape;111;p21"/>
          <p:cNvSpPr txBox="1"/>
          <p:nvPr>
            <p:ph idx="1" type="body"/>
          </p:nvPr>
        </p:nvSpPr>
        <p:spPr>
          <a:xfrm>
            <a:off x="348675" y="984650"/>
            <a:ext cx="2933700" cy="3719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1"/>
              </a:buClr>
              <a:buSzPts val="1700"/>
              <a:buFont typeface="Proxima Nova"/>
              <a:buChar char="●"/>
            </a:pPr>
            <a:r>
              <a:rPr lang="en" sz="1700">
                <a:solidFill>
                  <a:schemeClr val="dk1"/>
                </a:solidFill>
                <a:latin typeface="Proxima Nova"/>
                <a:ea typeface="Proxima Nova"/>
                <a:cs typeface="Proxima Nova"/>
                <a:sym typeface="Proxima Nova"/>
              </a:rPr>
              <a:t>Less literature</a:t>
            </a:r>
            <a:endParaRPr sz="1700">
              <a:solidFill>
                <a:schemeClr val="dk1"/>
              </a:solidFill>
              <a:latin typeface="Proxima Nova"/>
              <a:ea typeface="Proxima Nova"/>
              <a:cs typeface="Proxima Nova"/>
              <a:sym typeface="Proxima Nova"/>
            </a:endParaRPr>
          </a:p>
          <a:p>
            <a:pPr indent="-336550" lvl="0" marL="457200" rtl="0" algn="l">
              <a:spcBef>
                <a:spcPts val="0"/>
              </a:spcBef>
              <a:spcAft>
                <a:spcPts val="0"/>
              </a:spcAft>
              <a:buClr>
                <a:schemeClr val="dk1"/>
              </a:buClr>
              <a:buSzPts val="1700"/>
              <a:buFont typeface="Proxima Nova"/>
              <a:buChar char="●"/>
            </a:pPr>
            <a:r>
              <a:rPr lang="en" sz="1700">
                <a:solidFill>
                  <a:schemeClr val="dk1"/>
                </a:solidFill>
                <a:latin typeface="Proxima Nova"/>
                <a:ea typeface="Proxima Nova"/>
                <a:cs typeface="Proxima Nova"/>
                <a:sym typeface="Proxima Nova"/>
              </a:rPr>
              <a:t>Less color</a:t>
            </a:r>
            <a:endParaRPr sz="1700">
              <a:solidFill>
                <a:schemeClr val="dk1"/>
              </a:solidFill>
              <a:latin typeface="Proxima Nova"/>
              <a:ea typeface="Proxima Nova"/>
              <a:cs typeface="Proxima Nova"/>
              <a:sym typeface="Proxima Nova"/>
            </a:endParaRPr>
          </a:p>
          <a:p>
            <a:pPr indent="-336550" lvl="0" marL="457200" rtl="0" algn="l">
              <a:spcBef>
                <a:spcPts val="0"/>
              </a:spcBef>
              <a:spcAft>
                <a:spcPts val="0"/>
              </a:spcAft>
              <a:buClr>
                <a:schemeClr val="dk1"/>
              </a:buClr>
              <a:buSzPts val="1700"/>
              <a:buFont typeface="Proxima Nova"/>
              <a:buChar char="●"/>
            </a:pPr>
            <a:r>
              <a:rPr lang="en" sz="1700">
                <a:solidFill>
                  <a:schemeClr val="dk1"/>
                </a:solidFill>
                <a:latin typeface="Proxima Nova"/>
                <a:ea typeface="Proxima Nova"/>
                <a:cs typeface="Proxima Nova"/>
                <a:sym typeface="Proxima Nova"/>
              </a:rPr>
              <a:t>More </a:t>
            </a:r>
            <a:r>
              <a:rPr lang="en" sz="1700">
                <a:solidFill>
                  <a:schemeClr val="dk1"/>
                </a:solidFill>
                <a:latin typeface="Proxima Nova"/>
                <a:ea typeface="Proxima Nova"/>
                <a:cs typeface="Proxima Nova"/>
                <a:sym typeface="Proxima Nova"/>
              </a:rPr>
              <a:t>consistent</a:t>
            </a:r>
            <a:r>
              <a:rPr lang="en" sz="1700">
                <a:solidFill>
                  <a:schemeClr val="dk1"/>
                </a:solidFill>
                <a:latin typeface="Proxima Nova"/>
                <a:ea typeface="Proxima Nova"/>
                <a:cs typeface="Proxima Nova"/>
                <a:sym typeface="Proxima Nova"/>
              </a:rPr>
              <a:t> color</a:t>
            </a:r>
            <a:endParaRPr sz="1700">
              <a:solidFill>
                <a:schemeClr val="dk1"/>
              </a:solidFill>
              <a:latin typeface="Proxima Nova"/>
              <a:ea typeface="Proxima Nova"/>
              <a:cs typeface="Proxima Nova"/>
              <a:sym typeface="Proxima Nova"/>
            </a:endParaRPr>
          </a:p>
        </p:txBody>
      </p:sp>
      <p:pic>
        <p:nvPicPr>
          <p:cNvPr id="112" name="Google Shape;112;p21"/>
          <p:cNvPicPr preferRelativeResize="0"/>
          <p:nvPr/>
        </p:nvPicPr>
        <p:blipFill rotWithShape="1">
          <a:blip r:embed="rId3">
            <a:alphaModFix/>
          </a:blip>
          <a:srcRect b="0" l="0" r="1322" t="0"/>
          <a:stretch/>
        </p:blipFill>
        <p:spPr>
          <a:xfrm>
            <a:off x="3328150" y="2190750"/>
            <a:ext cx="5815850" cy="29527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