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90467F-0D3B-4AC0-913B-C48DC7398046}">
  <a:tblStyle styleId="{F990467F-0D3B-4AC0-913B-C48DC73980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848bc133a_1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848bc133a_1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848bc133a_1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848bc133a_1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48bc133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848bc133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848bc133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848bc133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848bc133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848bc133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48bc13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48bc13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48bc13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48bc13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848bc133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848bc133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848bc133a_1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848bc133a_1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848bc133a_1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848bc133a_1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48bc133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848bc133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48bc133a_1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48bc133a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848bc133a_1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848bc133a_1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ciencedirect.com/science/article/abs/pii/S000334728380062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95475"/>
            <a:ext cx="8520600" cy="16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60">
                <a:latin typeface="Economica"/>
                <a:ea typeface="Economica"/>
                <a:cs typeface="Economica"/>
                <a:sym typeface="Economica"/>
              </a:rPr>
              <a:t>Ladybird Beetles in Different Temperature Conditions</a:t>
            </a:r>
            <a:endParaRPr sz="426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3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Raghav Arora, Dom Demas, Maddie Willett</a:t>
            </a:r>
            <a:endParaRPr sz="59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92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Cal Poly MSBA</a:t>
            </a:r>
            <a:endParaRPr sz="4592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92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2/22/23</a:t>
            </a:r>
            <a:endParaRPr sz="4592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Model 3: Cubic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752250"/>
            <a:ext cx="2372700" cy="95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Adjusted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aseline="30000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0.7341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RSE = 6.793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75" y="285750"/>
            <a:ext cx="4572000" cy="457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2"/>
          <p:cNvSpPr txBox="1"/>
          <p:nvPr/>
        </p:nvSpPr>
        <p:spPr>
          <a:xfrm>
            <a:off x="311700" y="862338"/>
            <a:ext cx="510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Light =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 +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329275" y="862350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018650" y="1114650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6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Model 4: Quartic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11700" y="1767925"/>
            <a:ext cx="2362500" cy="93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Adjusted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aseline="30000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0.7587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RSE = 6.471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75" y="285750"/>
            <a:ext cx="4572000" cy="457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3"/>
          <p:cNvSpPr txBox="1"/>
          <p:nvPr/>
        </p:nvSpPr>
        <p:spPr>
          <a:xfrm>
            <a:off x="3194250" y="1114638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11700" y="862338"/>
            <a:ext cx="510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Light =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 +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  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+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   +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329275" y="862350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018650" y="1114650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7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Results: Overview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850" y="416225"/>
            <a:ext cx="4572000" cy="457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39" name="Google Shape;139;p24"/>
          <p:cNvGraphicFramePr/>
          <p:nvPr/>
        </p:nvGraphicFramePr>
        <p:xfrm>
          <a:off x="311700" y="1271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{F990467F-0D3B-4AC0-913B-C48DC7398046}</a:tableStyleId>
              </a:tblPr>
              <a:tblGrid>
                <a:gridCol w="1211625"/>
                <a:gridCol w="1211625"/>
                <a:gridCol w="1211625"/>
              </a:tblGrid>
              <a:tr h="56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Adjusted R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RSE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6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0.1169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12.38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6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Quadratic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0.5814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8.523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9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Cubic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0.7341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6.793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6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Quartic</a:t>
                      </a:r>
                      <a:endParaRPr>
                        <a:highlight>
                          <a:srgbClr val="FF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0.7587</a:t>
                      </a:r>
                      <a:endParaRPr>
                        <a:highlight>
                          <a:srgbClr val="FF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6.471</a:t>
                      </a:r>
                      <a:endParaRPr>
                        <a:highlight>
                          <a:srgbClr val="FF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6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Possible Shortcomings and Problems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Multicollinearity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problem when having products/powers in model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Center predictor variables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Standardize variables to mean 0, SD 1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9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Conclusion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76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Quartic Model fits data the best.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Adjusted R</a:t>
            </a:r>
            <a:r>
              <a:rPr baseline="30000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Lowest RSE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next?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Higher polynomial models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Issues with overfitting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Problem Statement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15250" y="1082400"/>
            <a:ext cx="7513500" cy="2978700"/>
          </a:xfrm>
          <a:prstGeom prst="flowChartAlternateProcess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</a:t>
            </a:r>
            <a:r>
              <a:rPr b="1"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best fits the distribution</a:t>
            </a: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ladybirds beetles in different </a:t>
            </a: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temperature</a:t>
            </a: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conditions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Preview of Results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61050" y="961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{F990467F-0D3B-4AC0-913B-C48DC7398046}</a:tableStyleId>
              </a:tblPr>
              <a:tblGrid>
                <a:gridCol w="2694300"/>
                <a:gridCol w="2694300"/>
                <a:gridCol w="2694300"/>
              </a:tblGrid>
              <a:tr h="5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Adjusted R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RSE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0.1169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12.38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Quadratic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0.5814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8.523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Cubic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0.7341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6.793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Quartic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0.7587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6.471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461050" y="4166075"/>
            <a:ext cx="80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The Quartic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 best fits the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distribution!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9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Background Review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63550"/>
            <a:ext cx="8520600" cy="4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Article published about: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178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ladybird beetles’ behavior as temperature changes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 ran: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178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Changing temperature conditions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178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many beetles stayed in the light? 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178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○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Need model that best fits distribution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17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r>
              <a:rPr lang="en" sz="2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Ladybird Beetles in Different Temperature Conditions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0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Data Description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85875" y="92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with 2 columns: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Temp: the Temperature (celsius)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Lighted: number of beetles in the light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44 observations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85625" y="295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{F990467F-0D3B-4AC0-913B-C48DC7398046}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Summary Statistic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Temp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Lighted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11.89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50.16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Median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Standard Deviation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10.99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13.17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EDA: Dataset Distribution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50" y="656125"/>
            <a:ext cx="4568300" cy="434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6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Modeling Approach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11700" y="868625"/>
            <a:ext cx="8520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Types of Models Analyzed: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Linear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Quadratic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Cubic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Quartic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Want: Model that fits data the best.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Highest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Adjusted R</a:t>
            </a:r>
            <a:r>
              <a:rPr baseline="30000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Lowest RSE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Model 1: Linear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617250"/>
            <a:ext cx="2352600" cy="97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Adjusted R</a:t>
            </a:r>
            <a:r>
              <a:rPr baseline="30000"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0.1169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RSE = 12.38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750" y="285750"/>
            <a:ext cx="4572000" cy="457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20"/>
          <p:cNvSpPr txBox="1"/>
          <p:nvPr/>
        </p:nvSpPr>
        <p:spPr>
          <a:xfrm>
            <a:off x="311700" y="854150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Light =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 β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Model 2: Quadratic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609800"/>
            <a:ext cx="2352600" cy="97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Adjusted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aseline="30000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0.5814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RSE = 8.523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225" y="285750"/>
            <a:ext cx="4572000" cy="457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09" name="Google Shape;109;p21"/>
          <p:cNvGrpSpPr/>
          <p:nvPr/>
        </p:nvGrpSpPr>
        <p:grpSpPr>
          <a:xfrm>
            <a:off x="246375" y="832863"/>
            <a:ext cx="3633900" cy="461700"/>
            <a:chOff x="311700" y="843100"/>
            <a:chExt cx="3633900" cy="461700"/>
          </a:xfrm>
        </p:grpSpPr>
        <p:sp>
          <p:nvSpPr>
            <p:cNvPr id="110" name="Google Shape;110;p21"/>
            <p:cNvSpPr txBox="1"/>
            <p:nvPr/>
          </p:nvSpPr>
          <p:spPr>
            <a:xfrm>
              <a:off x="311700" y="843100"/>
              <a:ext cx="363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Light = β</a:t>
              </a:r>
              <a:r>
                <a:rPr lang="en" sz="13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 </a:t>
              </a:r>
              <a:r>
                <a:rPr lang="en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+ β</a:t>
              </a:r>
              <a:r>
                <a:rPr lang="en" sz="13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 </a:t>
              </a:r>
              <a:r>
                <a:rPr lang="en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Temp + β</a:t>
              </a:r>
              <a:r>
                <a:rPr lang="en" sz="13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 </a:t>
              </a:r>
              <a:r>
                <a:rPr lang="en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Temp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3339750" y="843113"/>
              <a:ext cx="3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