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7" r:id="rId3"/>
    <p:sldId id="258" r:id="rId5"/>
    <p:sldId id="259" r:id="rId6"/>
    <p:sldId id="260" r:id="rId7"/>
    <p:sldId id="261" r:id="rId8"/>
    <p:sldId id="262" r:id="rId9"/>
    <p:sldId id="263" r:id="rId10"/>
    <p:sldId id="264" r:id="rId11"/>
    <p:sldId id="265" r:id="rId12"/>
    <p:sldId id="266" r:id="rId13"/>
    <p:sldId id="267" r:id="rId14"/>
    <p:sldId id="268" r:id="rId15"/>
    <p:sldId id="269" r:id="rId16"/>
    <p:sldId id="271" r:id="rId17"/>
    <p:sldId id="272" r:id="rId18"/>
    <p:sldId id="273" r:id="rId19"/>
    <p:sldId id="274" r:id="rId20"/>
    <p:sldId id="275" r:id="rId21"/>
    <p:sldId id="276" r:id="rId22"/>
    <p:sldId id="277" r:id="rId23"/>
    <p:sldId id="278" r:id="rId24"/>
    <p:sldId id="279" r:id="rId25"/>
    <p:sldId id="280"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9" Type="http://schemas.openxmlformats.org/officeDocument/2006/relationships/tableStyles" Target="tableStyles.xml"/><Relationship Id="rId28" Type="http://schemas.openxmlformats.org/officeDocument/2006/relationships/viewProps" Target="viewProps.xml"/><Relationship Id="rId27" Type="http://schemas.openxmlformats.org/officeDocument/2006/relationships/presProps" Target="presProps.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E02D639A-AF38-4D9A-897E-57859A70BDEB}" type="slidenum">
              <a:rPr lang="en-US" smtClean="0">
                <a:solidFill>
                  <a:prstClr val="black"/>
                </a:solidFill>
              </a:rPr>
            </a:fld>
            <a:endParaRPr lang="en-US" dirty="0">
              <a:solidFill>
                <a:prstClr val="black"/>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53720" y="819362"/>
            <a:ext cx="11084560" cy="656590"/>
          </a:xfrm>
        </p:spPr>
        <p:txBody>
          <a:bodyPr/>
          <a:lstStyle>
            <a:lvl1pPr algn="ctr">
              <a:defRPr baseline="0">
                <a:solidFill>
                  <a:schemeClr val="bg1"/>
                </a:solidFill>
              </a:defRPr>
            </a:lvl1pPr>
          </a:lstStyle>
          <a:p>
            <a:r>
              <a:rPr lang="en-US" dirty="0"/>
              <a:t>Click to edit Master title style</a:t>
            </a:r>
            <a:endParaRPr lang="en-US" dirty="0"/>
          </a:p>
        </p:txBody>
      </p:sp>
      <p:sp>
        <p:nvSpPr>
          <p:cNvPr id="3" name="Content Placeholder 2"/>
          <p:cNvSpPr>
            <a:spLocks noGrp="1"/>
          </p:cNvSpPr>
          <p:nvPr>
            <p:ph idx="1"/>
          </p:nvPr>
        </p:nvSpPr>
        <p:spPr>
          <a:xfrm>
            <a:off x="574167" y="2336706"/>
            <a:ext cx="11054080" cy="4132139"/>
          </a:xfrm>
        </p:spPr>
        <p:txBody>
          <a:bodyPr/>
          <a:lstStyle>
            <a:lvl1pPr marL="0" indent="0">
              <a:buClr>
                <a:schemeClr val="bg2"/>
              </a:buClr>
              <a:buSzPct val="100000"/>
              <a:buFontTx/>
              <a:buNone/>
              <a:defRPr sz="2000">
                <a:solidFill>
                  <a:schemeClr val="bg1"/>
                </a:solidFill>
              </a:defRPr>
            </a:lvl1pPr>
            <a:lvl2pPr marL="635000" indent="0">
              <a:buClr>
                <a:schemeClr val="bg2"/>
              </a:buClr>
              <a:buSzPct val="100000"/>
              <a:buFontTx/>
              <a:buNone/>
              <a:defRPr sz="1780">
                <a:solidFill>
                  <a:schemeClr val="bg1"/>
                </a:solidFill>
              </a:defRPr>
            </a:lvl2pPr>
            <a:lvl3pPr marL="1210310" indent="0">
              <a:buClr>
                <a:schemeClr val="bg2"/>
              </a:buClr>
              <a:buSzPct val="100000"/>
              <a:buFontTx/>
              <a:buNone/>
              <a:defRPr sz="1555">
                <a:solidFill>
                  <a:schemeClr val="bg1"/>
                </a:solidFill>
              </a:defRPr>
            </a:lvl3pPr>
            <a:lvl4pPr marL="1972310" indent="-254000">
              <a:buClr>
                <a:schemeClr val="bg2"/>
              </a:buClr>
              <a:buFont typeface="Wingdings" panose="05000000000000000000" pitchFamily="2" charset="2"/>
              <a:buChar char="§"/>
              <a:defRPr sz="2000">
                <a:solidFill>
                  <a:schemeClr val="tx1"/>
                </a:solidFill>
              </a:defRPr>
            </a:lvl4pPr>
            <a:lvl5pPr marL="2353310" indent="-254000">
              <a:buClr>
                <a:schemeClr val="bg2"/>
              </a:buClr>
              <a:buFont typeface="Wingdings" panose="05000000000000000000" pitchFamily="2" charset="2"/>
              <a:buChar char="§"/>
              <a:defRPr>
                <a:solidFill>
                  <a:schemeClr val="tx1"/>
                </a:solidFill>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p:txBody>
      </p:sp>
      <p:sp>
        <p:nvSpPr>
          <p:cNvPr id="5" name="Text Placeholder 4"/>
          <p:cNvSpPr>
            <a:spLocks noGrp="1"/>
          </p:cNvSpPr>
          <p:nvPr>
            <p:ph type="body" sz="quarter" idx="10"/>
          </p:nvPr>
        </p:nvSpPr>
        <p:spPr>
          <a:xfrm>
            <a:off x="553720" y="1399481"/>
            <a:ext cx="11084560" cy="583848"/>
          </a:xfrm>
        </p:spPr>
        <p:txBody>
          <a:bodyPr/>
          <a:lstStyle>
            <a:lvl1pPr marL="0" indent="0" algn="ctr">
              <a:buFontTx/>
              <a:buNone/>
              <a:defRPr sz="2665" b="0">
                <a:solidFill>
                  <a:schemeClr val="tx2"/>
                </a:solidFill>
                <a:latin typeface="Trebuchet MS" panose="020B0603020202020204" pitchFamily="34" charset="0"/>
              </a:defRPr>
            </a:lvl1pPr>
            <a:lvl2pPr marL="635000" indent="0" algn="ctr">
              <a:buFontTx/>
              <a:buNone/>
              <a:defRPr sz="3110">
                <a:solidFill>
                  <a:schemeClr val="tx2"/>
                </a:solidFill>
                <a:latin typeface="Trebuchet MS" panose="020B0603020202020204" pitchFamily="34" charset="0"/>
              </a:defRPr>
            </a:lvl2pPr>
            <a:lvl3pPr marL="1210310" indent="0" algn="ctr">
              <a:buFontTx/>
              <a:buNone/>
              <a:defRPr sz="3110">
                <a:solidFill>
                  <a:schemeClr val="tx2"/>
                </a:solidFill>
                <a:latin typeface="Trebuchet MS" panose="020B0603020202020204" pitchFamily="34" charset="0"/>
              </a:defRPr>
            </a:lvl3pPr>
            <a:lvl4pPr marL="1718310" indent="0" algn="ctr">
              <a:buFontTx/>
              <a:buNone/>
              <a:defRPr sz="3110">
                <a:solidFill>
                  <a:schemeClr val="tx2"/>
                </a:solidFill>
                <a:latin typeface="Trebuchet MS" panose="020B0603020202020204" pitchFamily="34" charset="0"/>
              </a:defRPr>
            </a:lvl4pPr>
            <a:lvl5pPr marL="2099310" indent="0" algn="ctr">
              <a:buFontTx/>
              <a:buNone/>
              <a:defRPr sz="3110">
                <a:solidFill>
                  <a:schemeClr val="tx2"/>
                </a:solidFill>
                <a:latin typeface="Trebuchet MS" panose="020B0603020202020204" pitchFamily="34" charset="0"/>
              </a:defRPr>
            </a:lvl5pPr>
          </a:lstStyle>
          <a:p>
            <a:pPr lvl="0"/>
            <a:r>
              <a:rPr lang="en-US" dirty="0"/>
              <a:t>Click to edit Master text styles</a:t>
            </a:r>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0.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1.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2.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4.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3.png"/><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0"/>
          <p:cNvSpPr>
            <a:spLocks noGrp="1"/>
          </p:cNvSpPr>
          <p:nvPr>
            <p:ph type="title"/>
          </p:nvPr>
        </p:nvSpPr>
        <p:spPr>
          <a:xfrm>
            <a:off x="1087084" y="574581"/>
            <a:ext cx="11084560" cy="656590"/>
          </a:xfrm>
        </p:spPr>
        <p:txBody>
          <a:bodyPr>
            <a:normAutofit fontScale="90000"/>
          </a:bodyPr>
          <a:lstStyle/>
          <a:p>
            <a:r>
              <a:rPr lang="en-US" dirty="0">
                <a:solidFill>
                  <a:schemeClr val="tx1"/>
                </a:solidFill>
              </a:rPr>
              <a:t>AI Hackathon 2019</a:t>
            </a:r>
            <a:endParaRPr lang="en-US" dirty="0">
              <a:solidFill>
                <a:schemeClr val="tx1"/>
              </a:solidFill>
            </a:endParaRPr>
          </a:p>
        </p:txBody>
      </p:sp>
      <p:sp>
        <p:nvSpPr>
          <p:cNvPr id="4" name="Subtitle 11"/>
          <p:cNvSpPr>
            <a:spLocks noGrp="1"/>
          </p:cNvSpPr>
          <p:nvPr>
            <p:ph type="subTitle" idx="4294967295"/>
          </p:nvPr>
        </p:nvSpPr>
        <p:spPr>
          <a:xfrm>
            <a:off x="2812344" y="2643717"/>
            <a:ext cx="10013950" cy="379589"/>
          </a:xfrm>
        </p:spPr>
        <p:txBody>
          <a:bodyPr>
            <a:normAutofit fontScale="60000"/>
          </a:bodyPr>
          <a:lstStyle/>
          <a:p>
            <a:pPr marL="0" indent="0">
              <a:buNone/>
            </a:pPr>
            <a:r>
              <a:rPr lang="en-IN" altLang="en-US" dirty="0">
                <a:solidFill>
                  <a:schemeClr val="tx1"/>
                </a:solidFill>
              </a:rPr>
              <a:t>                 </a:t>
            </a:r>
            <a:r>
              <a:rPr lang="en-US" dirty="0">
                <a:solidFill>
                  <a:schemeClr val="tx1"/>
                </a:solidFill>
              </a:rPr>
              <a:t>    &lt;End-To-End speech recognition system in Hindi language&gt;</a:t>
            </a:r>
            <a:endParaRPr lang="en-US" dirty="0">
              <a:solidFill>
                <a:schemeClr val="tx1"/>
              </a:solidFill>
            </a:endParaRPr>
          </a:p>
        </p:txBody>
      </p:sp>
      <p:sp>
        <p:nvSpPr>
          <p:cNvPr id="6" name="Subtitle 11"/>
          <p:cNvSpPr txBox="1"/>
          <p:nvPr/>
        </p:nvSpPr>
        <p:spPr bwMode="auto">
          <a:xfrm>
            <a:off x="4268716" y="3926670"/>
            <a:ext cx="5804526" cy="379237"/>
          </a:xfrm>
          <a:prstGeom prst="rect">
            <a:avLst/>
          </a:prstGeom>
          <a:noFill/>
          <a:ln w="9525">
            <a:noFill/>
            <a:miter lim="800000"/>
          </a:ln>
        </p:spPr>
        <p:txBody>
          <a:bodyPr vert="horz" wrap="square" lIns="101600" tIns="50800" rIns="101600" bIns="50800" numCol="1" anchor="t" anchorCtr="0" compatLnSpc="1"/>
          <a:lstStyle>
            <a:lvl1pPr marL="0" indent="0" algn="l" rtl="0" fontAlgn="base">
              <a:lnSpc>
                <a:spcPct val="90000"/>
              </a:lnSpc>
              <a:spcBef>
                <a:spcPts val="900"/>
              </a:spcBef>
              <a:spcAft>
                <a:spcPts val="900"/>
              </a:spcAft>
              <a:buClr>
                <a:schemeClr val="bg2"/>
              </a:buClr>
              <a:buSzPct val="100000"/>
              <a:buFontTx/>
              <a:buNone/>
              <a:defRPr sz="1800" b="0">
                <a:solidFill>
                  <a:schemeClr val="bg1"/>
                </a:solidFill>
                <a:latin typeface="Trebuchet MS" panose="020B0603020202020204" pitchFamily="34" charset="0"/>
                <a:ea typeface="+mn-ea"/>
                <a:cs typeface="+mn-cs"/>
              </a:defRPr>
            </a:lvl1pPr>
            <a:lvl2pPr marL="571500" indent="0" algn="l" rtl="0" fontAlgn="base">
              <a:lnSpc>
                <a:spcPct val="90000"/>
              </a:lnSpc>
              <a:spcBef>
                <a:spcPts val="900"/>
              </a:spcBef>
              <a:spcAft>
                <a:spcPts val="900"/>
              </a:spcAft>
              <a:buClr>
                <a:schemeClr val="bg2"/>
              </a:buClr>
              <a:buSzPct val="100000"/>
              <a:buFontTx/>
              <a:buNone/>
              <a:defRPr sz="1600" b="0">
                <a:solidFill>
                  <a:schemeClr val="bg1"/>
                </a:solidFill>
                <a:latin typeface="Trebuchet MS" panose="020B0603020202020204" pitchFamily="34" charset="0"/>
              </a:defRPr>
            </a:lvl2pPr>
            <a:lvl3pPr marL="1089025" indent="0" algn="l" rtl="0" fontAlgn="base">
              <a:lnSpc>
                <a:spcPct val="90000"/>
              </a:lnSpc>
              <a:spcBef>
                <a:spcPts val="900"/>
              </a:spcBef>
              <a:spcAft>
                <a:spcPts val="900"/>
              </a:spcAft>
              <a:buClr>
                <a:schemeClr val="bg2"/>
              </a:buClr>
              <a:buSzPct val="100000"/>
              <a:buFontTx/>
              <a:buNone/>
              <a:defRPr sz="1400" b="0">
                <a:solidFill>
                  <a:schemeClr val="bg1"/>
                </a:solidFill>
                <a:latin typeface="Trebuchet MS" panose="020B0603020202020204" pitchFamily="34" charset="0"/>
              </a:defRPr>
            </a:lvl3pPr>
            <a:lvl4pPr marL="1774825" indent="-228600" algn="l" rtl="0" fontAlgn="base">
              <a:spcBef>
                <a:spcPct val="20000"/>
              </a:spcBef>
              <a:spcAft>
                <a:spcPct val="0"/>
              </a:spcAft>
              <a:buChar char="–"/>
              <a:defRPr sz="2000">
                <a:solidFill>
                  <a:schemeClr val="bg1"/>
                </a:solidFill>
                <a:latin typeface="+mn-lt"/>
              </a:defRPr>
            </a:lvl4pPr>
            <a:lvl5pPr marL="2117725" indent="-228600" algn="l" rtl="0" fontAlgn="base">
              <a:spcBef>
                <a:spcPct val="20000"/>
              </a:spcBef>
              <a:spcAft>
                <a:spcPct val="0"/>
              </a:spcAft>
              <a:buChar char="»"/>
              <a:defRPr sz="2000">
                <a:solidFill>
                  <a:schemeClr val="bg1"/>
                </a:solidFill>
                <a:latin typeface="+mn-lt"/>
              </a:defRPr>
            </a:lvl5pPr>
            <a:lvl6pPr marL="2574925" indent="-228600" algn="l" rtl="0" eaLnBrk="1" fontAlgn="base" hangingPunct="1">
              <a:spcBef>
                <a:spcPct val="20000"/>
              </a:spcBef>
              <a:spcAft>
                <a:spcPct val="0"/>
              </a:spcAft>
              <a:buChar char="»"/>
              <a:defRPr sz="2000">
                <a:solidFill>
                  <a:schemeClr val="bg1"/>
                </a:solidFill>
                <a:latin typeface="+mn-lt"/>
              </a:defRPr>
            </a:lvl6pPr>
            <a:lvl7pPr marL="3032125" indent="-228600" algn="l" rtl="0" eaLnBrk="1" fontAlgn="base" hangingPunct="1">
              <a:spcBef>
                <a:spcPct val="20000"/>
              </a:spcBef>
              <a:spcAft>
                <a:spcPct val="0"/>
              </a:spcAft>
              <a:buChar char="»"/>
              <a:defRPr sz="2000">
                <a:solidFill>
                  <a:schemeClr val="bg1"/>
                </a:solidFill>
                <a:latin typeface="+mn-lt"/>
              </a:defRPr>
            </a:lvl7pPr>
            <a:lvl8pPr marL="3489325" indent="-228600" algn="l" rtl="0" eaLnBrk="1" fontAlgn="base" hangingPunct="1">
              <a:spcBef>
                <a:spcPct val="20000"/>
              </a:spcBef>
              <a:spcAft>
                <a:spcPct val="0"/>
              </a:spcAft>
              <a:buChar char="»"/>
              <a:defRPr sz="2000">
                <a:solidFill>
                  <a:schemeClr val="bg1"/>
                </a:solidFill>
                <a:latin typeface="+mn-lt"/>
              </a:defRPr>
            </a:lvl8pPr>
            <a:lvl9pPr marL="3946525" indent="-228600" algn="l" rtl="0" eaLnBrk="1" fontAlgn="base" hangingPunct="1">
              <a:spcBef>
                <a:spcPct val="20000"/>
              </a:spcBef>
              <a:spcAft>
                <a:spcPct val="0"/>
              </a:spcAft>
              <a:buChar char="»"/>
              <a:defRPr sz="2000">
                <a:solidFill>
                  <a:schemeClr val="bg1"/>
                </a:solidFill>
                <a:latin typeface="+mn-lt"/>
              </a:defRPr>
            </a:lvl9pPr>
          </a:lstStyle>
          <a:p>
            <a:pPr defTabSz="914400"/>
            <a:r>
              <a:rPr lang="en-US" sz="2000" kern="0" dirty="0" smtClean="0">
                <a:solidFill>
                  <a:schemeClr val="tx1"/>
                </a:solidFill>
              </a:rPr>
              <a:t>Team Registration ID </a:t>
            </a:r>
            <a:r>
              <a:rPr lang="en-IN" altLang="en-US" sz="2000" kern="0" dirty="0" smtClean="0">
                <a:solidFill>
                  <a:schemeClr val="tx1"/>
                </a:solidFill>
              </a:rPr>
              <a:t>- </a:t>
            </a:r>
            <a:r>
              <a:rPr lang="en-US" sz="2000" kern="0" dirty="0" smtClean="0">
                <a:solidFill>
                  <a:schemeClr val="tx1"/>
                </a:solidFill>
              </a:rPr>
              <a:t>AIH19T-</a:t>
            </a:r>
            <a:r>
              <a:rPr lang="en-IN" altLang="en-US" sz="2000" kern="0" dirty="0" smtClean="0">
                <a:solidFill>
                  <a:schemeClr val="tx1"/>
                </a:solidFill>
              </a:rPr>
              <a:t>0178</a:t>
            </a:r>
            <a:endParaRPr lang="en-US" sz="2000" kern="0" dirty="0">
              <a:solidFill>
                <a:schemeClr val="tx1"/>
              </a:solidFill>
            </a:endParaRPr>
          </a:p>
          <a:p>
            <a:pPr defTabSz="914400"/>
            <a:r>
              <a:rPr lang="en-IN" altLang="en-US" sz="2000" kern="0" dirty="0">
                <a:solidFill>
                  <a:schemeClr val="tx1"/>
                </a:solidFill>
              </a:rPr>
              <a:t>Sai Vamsi Y</a:t>
            </a:r>
            <a:r>
              <a:rPr lang="en-US" sz="2000" kern="0" dirty="0">
                <a:solidFill>
                  <a:schemeClr val="tx1"/>
                </a:solidFill>
              </a:rPr>
              <a:t>,</a:t>
            </a:r>
            <a:endParaRPr lang="en-US" sz="2000" kern="0" dirty="0">
              <a:solidFill>
                <a:schemeClr val="tx1"/>
              </a:solidFill>
            </a:endParaRPr>
          </a:p>
          <a:p>
            <a:pPr defTabSz="914400"/>
            <a:r>
              <a:rPr lang="en-IN" altLang="en-US" sz="2000" kern="0" dirty="0">
                <a:solidFill>
                  <a:schemeClr val="tx1"/>
                </a:solidFill>
              </a:rPr>
              <a:t>Vignan Institute of Information</a:t>
            </a:r>
            <a:r>
              <a:rPr lang="en-US" sz="2000" kern="0" dirty="0">
                <a:solidFill>
                  <a:schemeClr val="tx1"/>
                </a:solidFill>
              </a:rPr>
              <a:t>, </a:t>
            </a:r>
            <a:endParaRPr lang="en-US" sz="2000" kern="0" dirty="0">
              <a:solidFill>
                <a:schemeClr val="tx1"/>
              </a:solidFill>
            </a:endParaRPr>
          </a:p>
          <a:p>
            <a:pPr defTabSz="914400"/>
            <a:r>
              <a:rPr lang="en-IN" altLang="en-US" sz="2000" kern="0" dirty="0">
                <a:solidFill>
                  <a:schemeClr val="tx1"/>
                </a:solidFill>
              </a:rPr>
              <a:t>wonderfulvamsi2018@gmail.com</a:t>
            </a:r>
            <a:endParaRPr lang="en-IN" altLang="en-US" sz="2000" kern="0" dirty="0">
              <a:solidFill>
                <a:schemeClr val="tx1"/>
              </a:solidFill>
            </a:endParaRPr>
          </a:p>
        </p:txBody>
      </p:sp>
      <p:sp>
        <p:nvSpPr>
          <p:cNvPr id="7" name="Title 10"/>
          <p:cNvSpPr txBox="1"/>
          <p:nvPr/>
        </p:nvSpPr>
        <p:spPr bwMode="auto">
          <a:xfrm>
            <a:off x="785656" y="1473459"/>
            <a:ext cx="11084560" cy="656590"/>
          </a:xfrm>
          <a:prstGeom prst="rect">
            <a:avLst/>
          </a:prstGeom>
          <a:noFill/>
          <a:ln w="9525">
            <a:noFill/>
            <a:miter lim="800000"/>
          </a:ln>
        </p:spPr>
        <p:txBody>
          <a:bodyPr vert="horz" wrap="square" lIns="101600" tIns="50800" rIns="101600" bIns="50800" numCol="1" anchor="b" anchorCtr="0" compatLnSpc="1">
            <a:noAutofit/>
          </a:bodyPr>
          <a:lstStyle/>
          <a:p>
            <a:pPr marL="0" marR="0" lvl="0" indent="0" algn="ctr" defTabSz="914400" rtl="0" eaLnBrk="1" fontAlgn="base" latinLnBrk="0" hangingPunct="1">
              <a:lnSpc>
                <a:spcPct val="90000"/>
              </a:lnSpc>
              <a:spcBef>
                <a:spcPct val="0"/>
              </a:spcBef>
              <a:spcAft>
                <a:spcPct val="0"/>
              </a:spcAft>
              <a:buClrTx/>
              <a:buSzTx/>
              <a:buFontTx/>
              <a:buNone/>
              <a:defRPr/>
            </a:pPr>
            <a:r>
              <a:rPr kumimoji="0" lang="en-US" sz="2665" b="1" i="0" u="none" strike="noStrike" kern="0" cap="all" spc="0" normalizeH="0" baseline="0" noProof="0" dirty="0" smtClean="0">
                <a:ln>
                  <a:noFill/>
                </a:ln>
                <a:solidFill>
                  <a:schemeClr val="tx1"/>
                </a:solidFill>
                <a:effectLst/>
                <a:uLnTx/>
                <a:uFillTx/>
                <a:latin typeface="Trebuchet MS" panose="020B0603020202020204" pitchFamily="34" charset="0"/>
                <a:ea typeface="+mj-ea"/>
                <a:cs typeface="+mj-cs"/>
              </a:rPr>
              <a:t>Stage II</a:t>
            </a:r>
            <a:endParaRPr kumimoji="0" lang="en-US" sz="2665" b="1" i="0" u="none" strike="noStrike" kern="0" cap="all" spc="0" normalizeH="0" baseline="0" noProof="0" dirty="0" smtClean="0">
              <a:ln>
                <a:noFill/>
              </a:ln>
              <a:solidFill>
                <a:schemeClr val="tx1"/>
              </a:solidFill>
              <a:effectLst/>
              <a:uLnTx/>
              <a:uFillTx/>
              <a:latin typeface="Trebuchet MS" panose="020B0603020202020204" pitchFamily="34" charset="0"/>
              <a:ea typeface="+mj-ea"/>
              <a:cs typeface="+mj-cs"/>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523240" y="2336165"/>
            <a:ext cx="10515600" cy="1325563"/>
          </a:xfrm>
        </p:spPr>
        <p:txBody>
          <a:bodyPr/>
          <a:p>
            <a:r>
              <a:rPr lang="en-IN" altLang="en-US"/>
              <a:t>Padding the Textual Data..</a:t>
            </a:r>
            <a:endParaRPr lang="en-IN" altLang="en-US"/>
          </a:p>
        </p:txBody>
      </p:sp>
      <p:pic>
        <p:nvPicPr>
          <p:cNvPr id="4" name="Picture 3" descr="my4"/>
          <p:cNvPicPr>
            <a:picLocks noChangeAspect="1"/>
          </p:cNvPicPr>
          <p:nvPr/>
        </p:nvPicPr>
        <p:blipFill>
          <a:blip r:embed="rId1"/>
          <a:stretch>
            <a:fillRect/>
          </a:stretch>
        </p:blipFill>
        <p:spPr>
          <a:xfrm>
            <a:off x="6939280" y="101600"/>
            <a:ext cx="4920615" cy="632968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Picture 3" descr="my5"/>
          <p:cNvPicPr>
            <a:picLocks noChangeAspect="1"/>
          </p:cNvPicPr>
          <p:nvPr/>
        </p:nvPicPr>
        <p:blipFill>
          <a:blip r:embed="rId1"/>
          <a:stretch>
            <a:fillRect/>
          </a:stretch>
        </p:blipFill>
        <p:spPr>
          <a:xfrm>
            <a:off x="854710" y="648335"/>
            <a:ext cx="10825480" cy="540829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85800" y="187960"/>
            <a:ext cx="10515600" cy="1325563"/>
          </a:xfrm>
        </p:spPr>
        <p:txBody>
          <a:bodyPr/>
          <a:p>
            <a:r>
              <a:rPr lang="en-IN" altLang="en-US"/>
              <a:t>Now, Building the Model..</a:t>
            </a:r>
            <a:endParaRPr lang="en-IN" altLang="en-US"/>
          </a:p>
        </p:txBody>
      </p:sp>
      <p:pic>
        <p:nvPicPr>
          <p:cNvPr id="4" name="Picture 3" descr="my6"/>
          <p:cNvPicPr>
            <a:picLocks noChangeAspect="1"/>
          </p:cNvPicPr>
          <p:nvPr/>
        </p:nvPicPr>
        <p:blipFill>
          <a:blip r:embed="rId1"/>
          <a:srcRect b="20582"/>
          <a:stretch>
            <a:fillRect/>
          </a:stretch>
        </p:blipFill>
        <p:spPr>
          <a:xfrm>
            <a:off x="1303020" y="1310640"/>
            <a:ext cx="9586595" cy="525335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solidFill>
                  <a:schemeClr val="bg1">
                    <a:lumMod val="50000"/>
                  </a:schemeClr>
                </a:solidFill>
              </a:rPr>
              <a:t>Compiling, Training and Testing the Model..</a:t>
            </a:r>
            <a:endParaRPr lang="en-IN" altLang="en-US">
              <a:solidFill>
                <a:schemeClr val="bg1">
                  <a:lumMod val="50000"/>
                </a:schemeClr>
              </a:solidFill>
            </a:endParaRPr>
          </a:p>
        </p:txBody>
      </p:sp>
      <p:pic>
        <p:nvPicPr>
          <p:cNvPr id="4" name="Picture 3" descr="my6"/>
          <p:cNvPicPr>
            <a:picLocks noChangeAspect="1"/>
          </p:cNvPicPr>
          <p:nvPr/>
        </p:nvPicPr>
        <p:blipFill>
          <a:blip r:embed="rId1"/>
          <a:srcRect t="79716"/>
          <a:stretch>
            <a:fillRect/>
          </a:stretch>
        </p:blipFill>
        <p:spPr>
          <a:xfrm>
            <a:off x="316230" y="2351405"/>
            <a:ext cx="11559540" cy="1617980"/>
          </a:xfrm>
          <a:prstGeom prst="rect">
            <a:avLst/>
          </a:prstGeom>
        </p:spPr>
      </p:pic>
      <p:sp>
        <p:nvSpPr>
          <p:cNvPr id="5" name="Title 1"/>
          <p:cNvSpPr>
            <a:spLocks noGrp="1"/>
          </p:cNvSpPr>
          <p:nvPr/>
        </p:nvSpPr>
        <p:spPr>
          <a:xfrm>
            <a:off x="234315" y="4495165"/>
            <a:ext cx="11236325" cy="2260600"/>
          </a:xfrm>
          <a:prstGeom prst="rect">
            <a:avLst/>
          </a:prstGeom>
        </p:spPr>
        <p:txBody>
          <a:bodyPr vert="horz" lIns="91440" tIns="45720" rIns="91440" bIns="45720" rtlCol="0" anchor="ctr">
            <a:normAutofit fontScale="8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altLang="en-US"/>
              <a:t>Here, Epochs are set to 15 and Batch size is been set to 6.</a:t>
            </a:r>
            <a:endParaRPr lang="en-IN" altLang="en-US"/>
          </a:p>
          <a:p>
            <a:r>
              <a:rPr lang="en-IN" altLang="en-US"/>
              <a:t>Since we had used only 10 samples in this model.</a:t>
            </a:r>
            <a:endParaRPr lang="en-IN" altLang="en-US"/>
          </a:p>
          <a:p>
            <a:endParaRPr lang="en-IN" altLang="en-US"/>
          </a:p>
          <a:p>
            <a:r>
              <a:rPr lang="en-IN" altLang="en-US"/>
              <a:t>However, for the original one we gonna change those values.</a:t>
            </a:r>
            <a:endParaRPr lang="en-IN"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pPr marL="571500" indent="-571500">
              <a:buFont typeface="Arial" panose="020B0604020202020204" pitchFamily="34" charset="0"/>
              <a:buChar char="•"/>
            </a:pPr>
            <a:r>
              <a:rPr lang="en-IN" dirty="0" smtClean="0">
                <a:sym typeface="+mn-ea"/>
              </a:rPr>
              <a:t>How we solved the problem </a:t>
            </a:r>
            <a:r>
              <a:rPr lang="en-IN" dirty="0" err="1" smtClean="0">
                <a:sym typeface="+mn-ea"/>
              </a:rPr>
              <a:t>i.e</a:t>
            </a:r>
            <a:r>
              <a:rPr lang="en-IN" dirty="0" smtClean="0">
                <a:sym typeface="+mn-ea"/>
              </a:rPr>
              <a:t> various approaches used :</a:t>
            </a:r>
            <a:endParaRPr lang="en-US"/>
          </a:p>
        </p:txBody>
      </p:sp>
      <p:sp>
        <p:nvSpPr>
          <p:cNvPr id="3" name="Content Placeholder 2"/>
          <p:cNvSpPr>
            <a:spLocks noGrp="1"/>
          </p:cNvSpPr>
          <p:nvPr>
            <p:ph sz="half" idx="1"/>
          </p:nvPr>
        </p:nvSpPr>
        <p:spPr>
          <a:xfrm>
            <a:off x="1772920" y="1998345"/>
            <a:ext cx="5181600" cy="4351338"/>
          </a:xfrm>
        </p:spPr>
        <p:txBody>
          <a:bodyPr/>
          <a:p>
            <a:r>
              <a:rPr lang="en-IN" dirty="0" smtClean="0">
                <a:sym typeface="+mn-ea"/>
              </a:rPr>
              <a:t>Here, unlike in English language it is not possible for encoding each 'letter' in the text.. </a:t>
            </a:r>
            <a:endParaRPr lang="en-IN" dirty="0" smtClean="0">
              <a:sym typeface="+mn-ea"/>
            </a:endParaRPr>
          </a:p>
          <a:p>
            <a:r>
              <a:rPr lang="en-IN" altLang="en-US"/>
              <a:t>So we had Encoded each and every 'Word' insted of the 'letters'.</a:t>
            </a:r>
            <a:endParaRPr lang="en-IN" altLang="en-US"/>
          </a:p>
          <a:p>
            <a:r>
              <a:rPr lang="en-IN" altLang="en-US"/>
              <a:t>And Due to this we had used the MSE insted of CTC loss fuction.</a:t>
            </a:r>
            <a:endParaRPr lang="en-IN" altLang="en-US"/>
          </a:p>
        </p:txBody>
      </p:sp>
      <p:pic>
        <p:nvPicPr>
          <p:cNvPr id="6" name="Content Placeholder 5" descr="waste1"/>
          <p:cNvPicPr>
            <a:picLocks noChangeAspect="1"/>
          </p:cNvPicPr>
          <p:nvPr>
            <p:ph sz="half" idx="2"/>
          </p:nvPr>
        </p:nvPicPr>
        <p:blipFill>
          <a:blip r:embed="rId1"/>
          <a:stretch>
            <a:fillRect/>
          </a:stretch>
        </p:blipFill>
        <p:spPr>
          <a:xfrm>
            <a:off x="7600950" y="1124585"/>
            <a:ext cx="4135755" cy="561594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35560" y="-61595"/>
            <a:ext cx="10515600" cy="1325563"/>
          </a:xfrm>
        </p:spPr>
        <p:txBody>
          <a:bodyPr/>
          <a:p>
            <a:r>
              <a:rPr lang="en-IN" altLang="en-US"/>
              <a:t>The problem we faced..</a:t>
            </a:r>
            <a:endParaRPr lang="en-IN" altLang="en-US"/>
          </a:p>
        </p:txBody>
      </p:sp>
      <p:pic>
        <p:nvPicPr>
          <p:cNvPr id="5" name="Picture 4" descr="waste2"/>
          <p:cNvPicPr>
            <a:picLocks noChangeAspect="1"/>
          </p:cNvPicPr>
          <p:nvPr/>
        </p:nvPicPr>
        <p:blipFill>
          <a:blip r:embed="rId1"/>
          <a:stretch>
            <a:fillRect/>
          </a:stretch>
        </p:blipFill>
        <p:spPr>
          <a:xfrm>
            <a:off x="2672715" y="1022985"/>
            <a:ext cx="6845935" cy="559943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a:xfrm>
            <a:off x="35560" y="-61595"/>
            <a:ext cx="10515600" cy="1325563"/>
          </a:xfrm>
        </p:spPr>
        <p:txBody>
          <a:bodyPr/>
          <a:p>
            <a:r>
              <a:rPr lang="en-IN" altLang="en-US"/>
              <a:t>The problem we faced..</a:t>
            </a:r>
            <a:endParaRPr lang="en-IN" altLang="en-US"/>
          </a:p>
        </p:txBody>
      </p:sp>
      <p:pic>
        <p:nvPicPr>
          <p:cNvPr id="7" name="Picture 6" descr="waste3"/>
          <p:cNvPicPr>
            <a:picLocks noChangeAspect="1"/>
          </p:cNvPicPr>
          <p:nvPr/>
        </p:nvPicPr>
        <p:blipFill>
          <a:blip r:embed="rId1"/>
          <a:stretch>
            <a:fillRect/>
          </a:stretch>
        </p:blipFill>
        <p:spPr>
          <a:xfrm>
            <a:off x="1680845" y="909320"/>
            <a:ext cx="9512935" cy="570484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8" name="Picture 7" descr="3"/>
          <p:cNvPicPr>
            <a:picLocks noChangeAspect="1"/>
          </p:cNvPicPr>
          <p:nvPr/>
        </p:nvPicPr>
        <p:blipFill>
          <a:blip r:embed="rId1"/>
          <a:stretch>
            <a:fillRect/>
          </a:stretch>
        </p:blipFill>
        <p:spPr>
          <a:xfrm>
            <a:off x="189865" y="259080"/>
            <a:ext cx="11811635" cy="633984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marL="571500" indent="-571500">
              <a:buFont typeface="Arial" panose="020B0604020202020204" pitchFamily="34" charset="0"/>
              <a:buChar char="•"/>
            </a:pPr>
            <a:r>
              <a:rPr lang="en-IN" altLang="en-US"/>
              <a:t>Frameworks used are..</a:t>
            </a:r>
            <a:endParaRPr lang="en-IN" altLang="en-US"/>
          </a:p>
        </p:txBody>
      </p:sp>
      <p:sp>
        <p:nvSpPr>
          <p:cNvPr id="4" name="Content Placeholder 3"/>
          <p:cNvSpPr>
            <a:spLocks noGrp="1"/>
          </p:cNvSpPr>
          <p:nvPr>
            <p:ph sz="half" idx="2"/>
          </p:nvPr>
        </p:nvSpPr>
        <p:spPr>
          <a:xfrm>
            <a:off x="3317240" y="1967865"/>
            <a:ext cx="7162165" cy="4351655"/>
          </a:xfrm>
        </p:spPr>
        <p:txBody>
          <a:bodyPr/>
          <a:p>
            <a:r>
              <a:rPr lang="en-IN" altLang="en-US"/>
              <a:t>librosa        - Audio to array of Floating points</a:t>
            </a:r>
            <a:endParaRPr lang="en-IN" altLang="en-US"/>
          </a:p>
          <a:p>
            <a:pPr marL="0" indent="0">
              <a:buNone/>
            </a:pPr>
            <a:endParaRPr lang="en-IN" altLang="en-US"/>
          </a:p>
          <a:p>
            <a:r>
              <a:rPr lang="en-IN" altLang="en-US"/>
              <a:t>sklearn       - Data preprocessing</a:t>
            </a:r>
            <a:endParaRPr lang="en-IN" altLang="en-US"/>
          </a:p>
          <a:p>
            <a:pPr marL="0" indent="0">
              <a:buNone/>
            </a:pPr>
            <a:endParaRPr lang="en-IN" altLang="en-US"/>
          </a:p>
          <a:p>
            <a:r>
              <a:rPr lang="en-IN" altLang="en-US"/>
              <a:t>keras          - Deep learning </a:t>
            </a:r>
            <a:endParaRPr lang="en-IN" altLang="en-US"/>
          </a:p>
          <a:p>
            <a:pPr marL="0" indent="0">
              <a:buNone/>
            </a:pPr>
            <a:endParaRPr lang="en-IN" altLang="en-US"/>
          </a:p>
          <a:p>
            <a:r>
              <a:rPr lang="en-IN" altLang="en-US"/>
              <a:t>matplotlib - Visualization</a:t>
            </a:r>
            <a:endParaRPr lang="en-IN"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208280" y="304165"/>
            <a:ext cx="11145520" cy="1325880"/>
          </a:xfrm>
        </p:spPr>
        <p:txBody>
          <a:bodyPr>
            <a:normAutofit fontScale="90000"/>
          </a:bodyPr>
          <a:p>
            <a:r>
              <a:rPr lang="en-IN" dirty="0" smtClean="0">
                <a:solidFill>
                  <a:schemeClr val="bg1">
                    <a:lumMod val="50000"/>
                  </a:schemeClr>
                </a:solidFill>
                <a:sym typeface="+mn-ea"/>
              </a:rPr>
              <a:t>Work Flow Overview,</a:t>
            </a:r>
            <a:br>
              <a:rPr lang="en-IN" dirty="0" smtClean="0">
                <a:solidFill>
                  <a:schemeClr val="bg1">
                    <a:lumMod val="50000"/>
                  </a:schemeClr>
                </a:solidFill>
              </a:rPr>
            </a:br>
            <a:r>
              <a:rPr lang="en-IN" dirty="0" smtClean="0">
                <a:solidFill>
                  <a:schemeClr val="bg1">
                    <a:lumMod val="50000"/>
                  </a:schemeClr>
                </a:solidFill>
                <a:sym typeface="+mn-ea"/>
              </a:rPr>
              <a:t>How it differ from existing technique &amp;</a:t>
            </a:r>
            <a:br>
              <a:rPr lang="en-IN" dirty="0" smtClean="0">
                <a:solidFill>
                  <a:schemeClr val="bg1">
                    <a:lumMod val="50000"/>
                  </a:schemeClr>
                </a:solidFill>
              </a:rPr>
            </a:br>
            <a:r>
              <a:rPr lang="en-IN" dirty="0" smtClean="0">
                <a:solidFill>
                  <a:schemeClr val="bg1">
                    <a:lumMod val="50000"/>
                  </a:schemeClr>
                </a:solidFill>
                <a:sym typeface="+mn-ea"/>
              </a:rPr>
              <a:t>GPU utilization for training and inferencing..</a:t>
            </a:r>
            <a:endParaRPr lang="en-IN" dirty="0" smtClean="0">
              <a:solidFill>
                <a:schemeClr val="bg1">
                  <a:lumMod val="50000"/>
                </a:schemeClr>
              </a:solidFill>
              <a:sym typeface="+mn-ea"/>
            </a:endParaRPr>
          </a:p>
        </p:txBody>
      </p:sp>
      <p:sp>
        <p:nvSpPr>
          <p:cNvPr id="3" name="Content Placeholder 2"/>
          <p:cNvSpPr>
            <a:spLocks noGrp="1"/>
          </p:cNvSpPr>
          <p:nvPr>
            <p:ph sz="half" idx="1"/>
          </p:nvPr>
        </p:nvSpPr>
        <p:spPr>
          <a:xfrm>
            <a:off x="838200" y="1957705"/>
            <a:ext cx="10311765" cy="4351655"/>
          </a:xfrm>
        </p:spPr>
        <p:txBody>
          <a:bodyPr>
            <a:normAutofit lnSpcReduction="10000"/>
          </a:bodyPr>
          <a:p>
            <a:r>
              <a:rPr lang="en-IN" altLang="en-US"/>
              <a:t>First the model shall be trained with 60% of the Dataset and the with 40% Dataset for Testing.Till the we get a benchmark accuracy the weights will get updated continously through 'Back Propagation'</a:t>
            </a:r>
            <a:endParaRPr lang="en-IN" altLang="en-US"/>
          </a:p>
          <a:p>
            <a:pPr marL="0" indent="0">
              <a:buNone/>
            </a:pPr>
            <a:r>
              <a:rPr lang="en-IN" altLang="en-US"/>
              <a:t>   and 'Relu' as the activation functions for all the hidden layers.</a:t>
            </a:r>
            <a:endParaRPr lang="en-IN" altLang="en-US"/>
          </a:p>
          <a:p>
            <a:endParaRPr lang="en-IN" altLang="en-US"/>
          </a:p>
          <a:p>
            <a:r>
              <a:rPr lang="en-IN" altLang="en-US"/>
              <a:t>Our model will not take a spectrograph as the input insted it will take the amplitude at each milli second, we are also Label encoding the words insted of letters and we gonna use MSE insted of CTC.</a:t>
            </a:r>
            <a:endParaRPr lang="en-IN" altLang="en-US"/>
          </a:p>
          <a:p>
            <a:endParaRPr lang="en-IN" altLang="en-US"/>
          </a:p>
          <a:p>
            <a:r>
              <a:rPr lang="en-IN" altLang="en-US"/>
              <a:t>Training of the model will be done via the GPU nodes provided. </a:t>
            </a:r>
            <a:endParaRPr lang="en-I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76556" y="163464"/>
            <a:ext cx="11084560" cy="656590"/>
          </a:xfrm>
        </p:spPr>
        <p:txBody>
          <a:bodyPr>
            <a:normAutofit fontScale="90000"/>
          </a:bodyPr>
          <a:lstStyle/>
          <a:p>
            <a:pPr marL="285750" indent="-285750"/>
            <a:r>
              <a:rPr lang="en-IN" dirty="0" smtClean="0">
                <a:solidFill>
                  <a:schemeClr val="tx1"/>
                </a:solidFill>
              </a:rPr>
              <a:t>Outline</a:t>
            </a:r>
            <a:endParaRPr lang="en-IN" dirty="0" smtClean="0">
              <a:solidFill>
                <a:schemeClr val="tx1"/>
              </a:solidFill>
            </a:endParaRPr>
          </a:p>
        </p:txBody>
      </p:sp>
      <p:sp>
        <p:nvSpPr>
          <p:cNvPr id="4" name="Content Placeholder 3"/>
          <p:cNvSpPr>
            <a:spLocks noGrp="1"/>
          </p:cNvSpPr>
          <p:nvPr>
            <p:ph idx="1"/>
          </p:nvPr>
        </p:nvSpPr>
        <p:spPr>
          <a:xfrm>
            <a:off x="624340" y="1684458"/>
            <a:ext cx="11054080" cy="4132139"/>
          </a:xfrm>
        </p:spPr>
        <p:txBody>
          <a:bodyPr/>
          <a:lstStyle/>
          <a:p>
            <a:pPr marL="285750" indent="-285750">
              <a:buFont typeface="Arial" panose="020B0604020202020204" pitchFamily="34" charset="0"/>
              <a:buChar char="•"/>
            </a:pPr>
            <a:endParaRPr lang="en-IN" sz="2665" dirty="0" smtClean="0">
              <a:solidFill>
                <a:schemeClr val="tx1"/>
              </a:solidFill>
            </a:endParaRPr>
          </a:p>
          <a:p>
            <a:pPr marL="285750" indent="-285750">
              <a:buFont typeface="Arial" panose="020B0604020202020204" pitchFamily="34" charset="0"/>
              <a:buChar char="•"/>
            </a:pPr>
            <a:r>
              <a:rPr lang="en-IN" sz="2665" dirty="0" smtClean="0">
                <a:solidFill>
                  <a:schemeClr val="tx1"/>
                </a:solidFill>
              </a:rPr>
              <a:t>Part I: Related work</a:t>
            </a:r>
            <a:endParaRPr lang="en-IN" sz="2665" dirty="0" smtClean="0">
              <a:solidFill>
                <a:schemeClr val="tx1"/>
              </a:solidFill>
            </a:endParaRPr>
          </a:p>
          <a:p>
            <a:pPr marL="285750" indent="-285750">
              <a:buFont typeface="Arial" panose="020B0604020202020204" pitchFamily="34" charset="0"/>
              <a:buChar char="•"/>
            </a:pPr>
            <a:r>
              <a:rPr lang="en-IN" sz="2665" dirty="0" smtClean="0">
                <a:solidFill>
                  <a:schemeClr val="tx1"/>
                </a:solidFill>
              </a:rPr>
              <a:t>Part II: Data Understanding</a:t>
            </a:r>
            <a:endParaRPr lang="en-IN" sz="2665" dirty="0" smtClean="0">
              <a:solidFill>
                <a:schemeClr val="tx1"/>
              </a:solidFill>
            </a:endParaRPr>
          </a:p>
          <a:p>
            <a:pPr marL="285750" indent="-285750">
              <a:buFont typeface="Arial" panose="020B0604020202020204" pitchFamily="34" charset="0"/>
              <a:buChar char="•"/>
            </a:pPr>
            <a:r>
              <a:rPr lang="en-IN" sz="2665" dirty="0" smtClean="0">
                <a:solidFill>
                  <a:schemeClr val="tx1"/>
                </a:solidFill>
              </a:rPr>
              <a:t>Part III: State of the art</a:t>
            </a:r>
            <a:endParaRPr lang="en-IN" sz="2665" dirty="0" smtClean="0">
              <a:solidFill>
                <a:schemeClr val="tx1"/>
              </a:solidFill>
            </a:endParaRPr>
          </a:p>
          <a:p>
            <a:pPr marL="285750" indent="-285750">
              <a:buFont typeface="Arial" panose="020B0604020202020204" pitchFamily="34" charset="0"/>
              <a:buChar char="•"/>
            </a:pPr>
            <a:r>
              <a:rPr lang="en-IN" sz="2665" dirty="0" smtClean="0">
                <a:solidFill>
                  <a:schemeClr val="tx1"/>
                </a:solidFill>
              </a:rPr>
              <a:t>Part IV: Experimental evaluation</a:t>
            </a:r>
            <a:endParaRPr lang="en-IN" sz="2665" dirty="0" smtClean="0">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1"/>
          </p:nvPr>
        </p:nvSpPr>
        <p:spPr>
          <a:xfrm>
            <a:off x="56515" y="1409065"/>
            <a:ext cx="12007215" cy="5327015"/>
          </a:xfrm>
        </p:spPr>
        <p:txBody>
          <a:bodyPr>
            <a:normAutofit lnSpcReduction="10000"/>
          </a:bodyPr>
          <a:p>
            <a:pPr marL="0" indent="0">
              <a:buNone/>
            </a:pPr>
            <a:r>
              <a:rPr lang="en-IN" altLang="en-US"/>
              <a:t>Unfortunately, Due to our Examinations we couldn't invest our time in the Hackathon till 4th Sep, So we couldn't report the issue regarding the Dataset in the cluster in the early state.Also this is the first time for us to use Cloud Computing that too 'Linux' and 'VIM' so we haven't Trained the yet.</a:t>
            </a:r>
            <a:endParaRPr lang="en-IN" altLang="en-US"/>
          </a:p>
          <a:p>
            <a:pPr marL="0" indent="0">
              <a:buNone/>
            </a:pPr>
            <a:r>
              <a:rPr lang="en-IN" altLang="en-US"/>
              <a:t>	</a:t>
            </a:r>
            <a:endParaRPr lang="en-IN" altLang="en-US"/>
          </a:p>
          <a:p>
            <a:pPr marL="0" indent="0">
              <a:buNone/>
            </a:pPr>
            <a:r>
              <a:rPr lang="en-IN" dirty="0" smtClean="0">
                <a:sym typeface="+mn-ea"/>
              </a:rPr>
              <a:t>So, we couldn't provide the details of :</a:t>
            </a:r>
            <a:endParaRPr lang="en-IN" dirty="0" smtClean="0">
              <a:sym typeface="+mn-ea"/>
            </a:endParaRPr>
          </a:p>
          <a:p>
            <a:pPr marL="0" indent="0">
              <a:buFont typeface="Arial" panose="020B0604020202020204" pitchFamily="34" charset="0"/>
              <a:buNone/>
            </a:pPr>
            <a:r>
              <a:rPr lang="en-IN" dirty="0" smtClean="0">
                <a:sym typeface="+mn-ea"/>
              </a:rPr>
              <a:t>	  Result Summaries for GPU </a:t>
            </a:r>
            <a:endParaRPr lang="en-IN" dirty="0" smtClean="0"/>
          </a:p>
          <a:p>
            <a:pPr marL="0" indent="0">
              <a:buFont typeface="Arial" panose="020B0604020202020204" pitchFamily="34" charset="0"/>
              <a:buNone/>
            </a:pPr>
            <a:r>
              <a:rPr lang="en-IN" dirty="0" smtClean="0">
                <a:sym typeface="+mn-ea"/>
              </a:rPr>
              <a:t>	  Accuracy, performance and running time</a:t>
            </a:r>
            <a:endParaRPr lang="en-IN" dirty="0" smtClean="0">
              <a:sym typeface="+mn-ea"/>
            </a:endParaRPr>
          </a:p>
          <a:p>
            <a:pPr marL="0" indent="0">
              <a:buFont typeface="Arial" panose="020B0604020202020204" pitchFamily="34" charset="0"/>
              <a:buNone/>
            </a:pPr>
            <a:r>
              <a:rPr lang="en-IN" dirty="0" smtClean="0">
                <a:sym typeface="+mn-ea"/>
              </a:rPr>
              <a:t>	  </a:t>
            </a:r>
            <a:r>
              <a:rPr lang="en-US" dirty="0" smtClean="0">
                <a:sym typeface="+mn-ea"/>
              </a:rPr>
              <a:t>Metrics for Performance Evaluation</a:t>
            </a:r>
            <a:endParaRPr lang="en-US" dirty="0" smtClean="0"/>
          </a:p>
          <a:p>
            <a:pPr marL="0" indent="0">
              <a:buFont typeface="Arial" panose="020B0604020202020204" pitchFamily="34" charset="0"/>
              <a:buNone/>
            </a:pPr>
            <a:r>
              <a:rPr lang="en-IN" altLang="en-US" dirty="0" smtClean="0">
                <a:sym typeface="+mn-ea"/>
              </a:rPr>
              <a:t>	  </a:t>
            </a:r>
            <a:r>
              <a:rPr lang="en-US" dirty="0" smtClean="0">
                <a:sym typeface="+mn-ea"/>
              </a:rPr>
              <a:t>Methods for Performance Evaluation</a:t>
            </a:r>
            <a:endParaRPr lang="en-US" dirty="0" smtClean="0"/>
          </a:p>
          <a:p>
            <a:pPr marL="0" indent="0">
              <a:buFont typeface="Arial" panose="020B0604020202020204" pitchFamily="34" charset="0"/>
              <a:buNone/>
            </a:pPr>
            <a:r>
              <a:rPr lang="en-IN" altLang="en-US" dirty="0" smtClean="0">
                <a:sym typeface="+mn-ea"/>
              </a:rPr>
              <a:t>	  </a:t>
            </a:r>
            <a:r>
              <a:rPr lang="en-US" dirty="0" smtClean="0">
                <a:sym typeface="+mn-ea"/>
              </a:rPr>
              <a:t>Methods for Model Comparison</a:t>
            </a:r>
            <a:endParaRPr lang="en-IN" altLang="en-US"/>
          </a:p>
          <a:p>
            <a:endParaRPr lang="en-IN" altLang="en-US"/>
          </a:p>
        </p:txBody>
      </p:sp>
      <p:sp>
        <p:nvSpPr>
          <p:cNvPr id="6" name="Title 5"/>
          <p:cNvSpPr>
            <a:spLocks noGrp="1"/>
          </p:cNvSpPr>
          <p:nvPr>
            <p:ph type="title"/>
          </p:nvPr>
        </p:nvSpPr>
        <p:spPr>
          <a:xfrm>
            <a:off x="177800" y="83185"/>
            <a:ext cx="10515600" cy="1325563"/>
          </a:xfrm>
        </p:spPr>
        <p:txBody>
          <a:bodyPr/>
          <a:p>
            <a:pPr marL="285750" indent="-285750"/>
            <a:r>
              <a:rPr lang="en-IN" dirty="0" smtClean="0"/>
              <a:t>Part IV: Experimental evaluation</a:t>
            </a:r>
            <a:endParaRPr lang="en-IN" dirty="0" smtClean="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61538" name="Rectangle 2"/>
          <p:cNvSpPr>
            <a:spLocks noGrp="1" noChangeArrowheads="1"/>
          </p:cNvSpPr>
          <p:nvPr>
            <p:ph type="title"/>
          </p:nvPr>
        </p:nvSpPr>
        <p:spPr>
          <a:xfrm>
            <a:off x="461643" y="272532"/>
            <a:ext cx="9973315" cy="590931"/>
          </a:xfrm>
        </p:spPr>
        <p:txBody>
          <a:bodyPr>
            <a:normAutofit fontScale="90000"/>
          </a:bodyPr>
          <a:p>
            <a:pPr marL="285750" indent="-285750"/>
            <a:r>
              <a:rPr lang="en-IN" dirty="0" smtClean="0"/>
              <a:t>How to reproduce the result</a:t>
            </a:r>
            <a:endParaRPr lang="en-US" dirty="0" smtClean="0"/>
          </a:p>
        </p:txBody>
      </p:sp>
      <p:sp>
        <p:nvSpPr>
          <p:cNvPr id="961539" name="Rectangle 3"/>
          <p:cNvSpPr>
            <a:spLocks noGrp="1" noChangeArrowheads="1"/>
          </p:cNvSpPr>
          <p:nvPr>
            <p:ph type="body" idx="1"/>
          </p:nvPr>
        </p:nvSpPr>
        <p:spPr>
          <a:xfrm>
            <a:off x="494825" y="1237546"/>
            <a:ext cx="9948931" cy="3734242"/>
          </a:xfrm>
        </p:spPr>
        <p:txBody>
          <a:bodyPr/>
          <a:p>
            <a:pPr marL="285750" indent="-285750">
              <a:buFont typeface="Arial" panose="020B0604020202020204" pitchFamily="34" charset="0"/>
              <a:buChar char="•"/>
            </a:pPr>
            <a:r>
              <a:rPr lang="en-IN" altLang="en-US" dirty="0" smtClean="0"/>
              <a:t>We made Web,Android &amp; IOS app for integrating our solution using Flutter &amp; Firestore.</a:t>
            </a:r>
            <a:endParaRPr lang="en-IN" altLang="en-US" dirty="0" smtClean="0"/>
          </a:p>
          <a:p>
            <a:pPr marL="285750" indent="-285750">
              <a:buFont typeface="Arial" panose="020B0604020202020204" pitchFamily="34" charset="0"/>
              <a:buChar char="•"/>
            </a:pPr>
            <a:endParaRPr lang="en-IN" altLang="en-US" sz="2800" dirty="0" smtClean="0"/>
          </a:p>
          <a:p>
            <a:pPr marL="285750" indent="-285750">
              <a:buFont typeface="Arial" panose="020B0604020202020204" pitchFamily="34" charset="0"/>
              <a:buChar char="•"/>
            </a:pPr>
            <a:r>
              <a:rPr lang="en-IN" altLang="en-US" sz="2800" dirty="0"/>
              <a:t>The Demo of the End product of our Solution. </a:t>
            </a:r>
            <a:endParaRPr lang="en-IN" altLang="en-US" sz="2800" dirty="0"/>
          </a:p>
          <a:p>
            <a:pPr marL="914400" lvl="2" indent="0">
              <a:buNone/>
            </a:pPr>
            <a:endParaRPr lang="en-IN" altLang="en-US" dirty="0"/>
          </a:p>
          <a:p>
            <a:pPr marL="914400" lvl="2" indent="0">
              <a:buNone/>
            </a:pPr>
            <a:r>
              <a:rPr lang="en-IN" altLang="en-US" u="sng" dirty="0">
                <a:solidFill>
                  <a:schemeClr val="accent1">
                    <a:lumMod val="75000"/>
                  </a:schemeClr>
                </a:solidFill>
              </a:rPr>
              <a:t>https://drive.google.com/open?id=1B66RFYWaXZhULzpxdJOU2R6mCdOemFIS</a:t>
            </a:r>
            <a:endParaRPr lang="en-IN" altLang="en-US" u="sng" dirty="0">
              <a:solidFill>
                <a:schemeClr val="accent1">
                  <a:lumMod val="75000"/>
                </a:schemeClr>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Content Placeholder 3"/>
          <p:cNvSpPr>
            <a:spLocks noGrp="1"/>
          </p:cNvSpPr>
          <p:nvPr>
            <p:ph sz="half" idx="2"/>
          </p:nvPr>
        </p:nvSpPr>
        <p:spPr>
          <a:xfrm>
            <a:off x="594360" y="1185545"/>
            <a:ext cx="10759440" cy="4991735"/>
          </a:xfrm>
        </p:spPr>
        <p:txBody>
          <a:bodyPr/>
          <a:p>
            <a:r>
              <a:rPr lang="en-IN" altLang="en-US"/>
              <a:t>At last we had managed to build the Model &amp; the App.</a:t>
            </a:r>
            <a:endParaRPr lang="en-IN" altLang="en-US"/>
          </a:p>
          <a:p>
            <a:r>
              <a:rPr lang="en-IN" altLang="en-US"/>
              <a:t>But still we got to Train the model with the provided Dataset.</a:t>
            </a:r>
            <a:endParaRPr lang="en-IN" altLang="en-US"/>
          </a:p>
          <a:p>
            <a:r>
              <a:rPr lang="en-IN" altLang="en-US"/>
              <a:t>We are pretty sure that we gonna produce the Benchmark results once we get to know how to use the entire Dataset to Train the Model.</a:t>
            </a:r>
            <a:endParaRPr lang="en-IN" altLang="en-US"/>
          </a:p>
          <a:p>
            <a:pPr marL="0" indent="0">
              <a:buNone/>
            </a:pPr>
            <a:r>
              <a:rPr lang="en-IN" altLang="en-US"/>
              <a:t> </a:t>
            </a:r>
            <a:endParaRPr lang="en-IN" altLang="en-US"/>
          </a:p>
          <a:p>
            <a:pPr marL="0" indent="0">
              <a:buNone/>
            </a:pPr>
            <a:endParaRPr lang="en-IN" altLang="en-US"/>
          </a:p>
        </p:txBody>
      </p:sp>
      <p:sp>
        <p:nvSpPr>
          <p:cNvPr id="5" name="Title 4"/>
          <p:cNvSpPr>
            <a:spLocks noGrp="1"/>
          </p:cNvSpPr>
          <p:nvPr>
            <p:ph type="title"/>
          </p:nvPr>
        </p:nvSpPr>
        <p:spPr>
          <a:xfrm>
            <a:off x="498348" y="394526"/>
            <a:ext cx="9976104" cy="590931"/>
          </a:xfrm>
        </p:spPr>
        <p:txBody>
          <a:bodyPr>
            <a:normAutofit fontScale="90000"/>
          </a:bodyPr>
          <a:p>
            <a:r>
              <a:rPr lang="en-US" dirty="0" smtClean="0"/>
              <a:t>Summary: Future Directions</a:t>
            </a:r>
            <a:endParaRPr lang="en-IN"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Picture 4" descr="umm"/>
          <p:cNvPicPr>
            <a:picLocks noChangeAspect="1"/>
          </p:cNvPicPr>
          <p:nvPr/>
        </p:nvPicPr>
        <p:blipFill>
          <a:blip r:embed="rId1"/>
          <a:srcRect t="55381"/>
          <a:stretch>
            <a:fillRect/>
          </a:stretch>
        </p:blipFill>
        <p:spPr>
          <a:xfrm>
            <a:off x="1012190" y="690880"/>
            <a:ext cx="9883775" cy="2472055"/>
          </a:xfrm>
          <a:prstGeom prst="rect">
            <a:avLst/>
          </a:prstGeom>
        </p:spPr>
      </p:pic>
      <p:pic>
        <p:nvPicPr>
          <p:cNvPr id="6" name="Picture 5" descr="umm"/>
          <p:cNvPicPr>
            <a:picLocks noChangeAspect="1"/>
          </p:cNvPicPr>
          <p:nvPr/>
        </p:nvPicPr>
        <p:blipFill>
          <a:blip r:embed="rId1"/>
          <a:srcRect l="64594" b="69742"/>
          <a:stretch>
            <a:fillRect/>
          </a:stretch>
        </p:blipFill>
        <p:spPr>
          <a:xfrm>
            <a:off x="3759200" y="3962400"/>
            <a:ext cx="3499485" cy="16764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pectro"/>
          <p:cNvPicPr>
            <a:picLocks noChangeAspect="1"/>
          </p:cNvPicPr>
          <p:nvPr/>
        </p:nvPicPr>
        <p:blipFill>
          <a:blip r:embed="rId1"/>
          <a:stretch>
            <a:fillRect/>
          </a:stretch>
        </p:blipFill>
        <p:spPr>
          <a:xfrm>
            <a:off x="3185583" y="3847394"/>
            <a:ext cx="5628922" cy="3012722"/>
          </a:xfrm>
          <a:prstGeom prst="rect">
            <a:avLst/>
          </a:prstGeom>
        </p:spPr>
      </p:pic>
      <p:sp>
        <p:nvSpPr>
          <p:cNvPr id="2" name="Title 1"/>
          <p:cNvSpPr>
            <a:spLocks noGrp="1"/>
          </p:cNvSpPr>
          <p:nvPr>
            <p:ph type="title"/>
          </p:nvPr>
        </p:nvSpPr>
        <p:spPr>
          <a:xfrm>
            <a:off x="553850" y="-6440"/>
            <a:ext cx="11084560" cy="794741"/>
          </a:xfrm>
        </p:spPr>
        <p:txBody>
          <a:bodyPr/>
          <a:lstStyle/>
          <a:p>
            <a:r>
              <a:rPr lang="en-IN" sz="2220" dirty="0" smtClean="0">
                <a:solidFill>
                  <a:schemeClr val="tx1"/>
                </a:solidFill>
              </a:rPr>
              <a:t>Part I : Related works </a:t>
            </a:r>
            <a:br>
              <a:rPr lang="en-IN" sz="2220" dirty="0" smtClean="0">
                <a:solidFill>
                  <a:schemeClr val="tx1"/>
                </a:solidFill>
                <a:sym typeface="+mn-ea"/>
              </a:rPr>
            </a:br>
            <a:endParaRPr lang="en-IN" sz="2220" dirty="0" smtClean="0">
              <a:solidFill>
                <a:schemeClr val="tx1"/>
              </a:solidFill>
              <a:sym typeface="+mn-ea"/>
            </a:endParaRPr>
          </a:p>
        </p:txBody>
      </p:sp>
      <p:sp>
        <p:nvSpPr>
          <p:cNvPr id="3" name="Content Placeholder 2"/>
          <p:cNvSpPr>
            <a:spLocks noGrp="1"/>
          </p:cNvSpPr>
          <p:nvPr>
            <p:ph idx="1"/>
          </p:nvPr>
        </p:nvSpPr>
        <p:spPr>
          <a:xfrm>
            <a:off x="553627" y="477567"/>
            <a:ext cx="11054080" cy="4132139"/>
          </a:xfrm>
        </p:spPr>
        <p:txBody>
          <a:bodyPr/>
          <a:lstStyle/>
          <a:p>
            <a:pPr marL="285750" indent="-285750">
              <a:buFont typeface="Arial" panose="020B0604020202020204" pitchFamily="34" charset="0"/>
              <a:buChar char="•"/>
            </a:pPr>
            <a:r>
              <a:rPr lang="en-IN" dirty="0" smtClean="0">
                <a:solidFill>
                  <a:schemeClr val="tx1"/>
                </a:solidFill>
              </a:rPr>
              <a:t>Refference:</a:t>
            </a:r>
            <a:endParaRPr lang="en-IN" dirty="0" smtClean="0">
              <a:solidFill>
                <a:schemeClr val="tx1"/>
              </a:solidFill>
            </a:endParaRPr>
          </a:p>
          <a:p>
            <a:pPr>
              <a:buFont typeface="Arial" panose="020B0604020202020204" pitchFamily="34" charset="0"/>
            </a:pPr>
            <a:r>
              <a:rPr lang="en-IN" dirty="0" smtClean="0">
                <a:solidFill>
                  <a:schemeClr val="tx1"/>
                </a:solidFill>
              </a:rPr>
              <a:t>  		https://arxiv.org/pdf/1512.02595v1.pdf</a:t>
            </a:r>
            <a:endParaRPr lang="en-IN" dirty="0" smtClean="0">
              <a:solidFill>
                <a:schemeClr val="tx1"/>
              </a:solidFill>
            </a:endParaRPr>
          </a:p>
          <a:p>
            <a:pPr marL="285750" indent="-285750">
              <a:buFont typeface="Arial" panose="020B0604020202020204" pitchFamily="34" charset="0"/>
              <a:buChar char="•"/>
            </a:pPr>
            <a:r>
              <a:rPr lang="en-IN" dirty="0" smtClean="0">
                <a:solidFill>
                  <a:schemeClr val="tx1"/>
                </a:solidFill>
              </a:rPr>
              <a:t>The given input (audio) is collected in form of wav. format which is transformed into our convineant form i.e into a array of floting points.</a:t>
            </a:r>
            <a:endParaRPr lang="en-IN" dirty="0" smtClean="0">
              <a:solidFill>
                <a:schemeClr val="tx1"/>
              </a:solidFill>
            </a:endParaRPr>
          </a:p>
          <a:p>
            <a:pPr marL="285750" indent="-285750">
              <a:buFont typeface="Arial" panose="020B0604020202020204" pitchFamily="34" charset="0"/>
              <a:buChar char="•"/>
            </a:pPr>
            <a:r>
              <a:rPr lang="en-IN" dirty="0" smtClean="0">
                <a:solidFill>
                  <a:schemeClr val="tx1"/>
                </a:solidFill>
              </a:rPr>
              <a:t>later a consturct 'Spectrogram' out of the values calculated so far.</a:t>
            </a:r>
            <a:endParaRPr lang="en-IN" dirty="0" smtClean="0">
              <a:solidFill>
                <a:schemeClr val="tx1"/>
              </a:solidFill>
            </a:endParaRPr>
          </a:p>
          <a:p>
            <a:pPr marL="285750" indent="-285750">
              <a:buFont typeface="Arial" panose="020B0604020202020204" pitchFamily="34" charset="0"/>
              <a:buChar char="•"/>
            </a:pPr>
            <a:r>
              <a:rPr lang="en-IN" dirty="0" smtClean="0">
                <a:solidFill>
                  <a:schemeClr val="tx1"/>
                </a:solidFill>
              </a:rPr>
              <a:t>A Spectrogram is a way of representing the audio signal. They convey 3-dimensional information in 2 dimensions (2D spectrograms). On the x-axis is time,on the y-axis is frequency. The amplitude of a particular frequency at a particular time is represented as the color intensity at that point.</a:t>
            </a:r>
            <a:endParaRPr lang="en-IN" dirty="0" smtClean="0">
              <a:solidFill>
                <a:schemeClr val="tx1"/>
              </a:solidFill>
            </a:endParaRPr>
          </a:p>
          <a:p>
            <a:pPr marL="285750" indent="-285750">
              <a:buFont typeface="Arial" panose="020B0604020202020204" pitchFamily="34" charset="0"/>
              <a:buChar char="•"/>
            </a:pPr>
            <a:endParaRPr lang="en-IN" dirty="0" smtClean="0">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Picture 3" descr="white"/>
          <p:cNvPicPr>
            <a:picLocks noChangeAspect="1"/>
          </p:cNvPicPr>
          <p:nvPr/>
        </p:nvPicPr>
        <p:blipFill>
          <a:blip r:embed="rId1"/>
          <a:stretch>
            <a:fillRect/>
          </a:stretch>
        </p:blipFill>
        <p:spPr>
          <a:xfrm>
            <a:off x="-19050" y="-2117"/>
            <a:ext cx="12239978" cy="6865056"/>
          </a:xfrm>
          <a:prstGeom prst="rect">
            <a:avLst/>
          </a:prstGeom>
        </p:spPr>
      </p:pic>
      <p:sp>
        <p:nvSpPr>
          <p:cNvPr id="6" name="Content Placeholder 5"/>
          <p:cNvSpPr>
            <a:spLocks noGrp="1"/>
          </p:cNvSpPr>
          <p:nvPr>
            <p:ph idx="1"/>
          </p:nvPr>
        </p:nvSpPr>
        <p:spPr>
          <a:xfrm>
            <a:off x="-19050" y="69144"/>
            <a:ext cx="12124972" cy="6724650"/>
          </a:xfrm>
        </p:spPr>
        <p:txBody>
          <a:bodyPr wrap="square">
            <a:normAutofit lnSpcReduction="20000"/>
          </a:bodyPr>
          <a:p>
            <a:pPr marL="285750" indent="-285750">
              <a:buFont typeface="Arial" panose="020B0604020202020204" pitchFamily="34" charset="0"/>
              <a:buChar char="•"/>
            </a:pPr>
            <a:r>
              <a:rPr lang="en-IN" dirty="0" smtClean="0">
                <a:solidFill>
                  <a:schemeClr val="tx1"/>
                </a:solidFill>
              </a:rPr>
              <a:t>And then comes the Textual Data it is converted into numbers by Label encoding ecah letter in the language.</a:t>
            </a:r>
            <a:endParaRPr lang="en-IN" dirty="0" smtClean="0">
              <a:solidFill>
                <a:schemeClr val="tx1"/>
              </a:solidFill>
            </a:endParaRPr>
          </a:p>
          <a:p>
            <a:pPr marL="285750" indent="-285750">
              <a:buFont typeface="Arial" panose="020B0604020202020204" pitchFamily="34" charset="0"/>
              <a:buChar char="•"/>
            </a:pPr>
            <a:endParaRPr lang="en-IN" dirty="0" smtClean="0">
              <a:solidFill>
                <a:schemeClr val="tx1"/>
              </a:solidFill>
            </a:endParaRPr>
          </a:p>
          <a:p>
            <a:pPr marL="285750" indent="-285750">
              <a:buFont typeface="Arial" panose="020B0604020202020204" pitchFamily="34" charset="0"/>
              <a:buChar char="•"/>
            </a:pPr>
            <a:r>
              <a:rPr lang="en-IN" dirty="0" smtClean="0">
                <a:solidFill>
                  <a:schemeClr val="tx1"/>
                </a:solidFill>
              </a:rPr>
              <a:t>Label Encoded Characters..</a:t>
            </a:r>
            <a:endParaRPr lang="en-IN" dirty="0" smtClean="0">
              <a:solidFill>
                <a:schemeClr val="tx1"/>
              </a:solidFill>
            </a:endParaRPr>
          </a:p>
          <a:p>
            <a:pPr>
              <a:buFont typeface="Arial" panose="020B0604020202020204" pitchFamily="34" charset="0"/>
            </a:pPr>
            <a:r>
              <a:rPr lang="en-IN" dirty="0" smtClean="0">
                <a:solidFill>
                  <a:schemeClr val="tx1"/>
                </a:solidFill>
              </a:rPr>
              <a:t> ' - 1</a:t>
            </a:r>
            <a:endParaRPr lang="en-IN" dirty="0" smtClean="0">
              <a:solidFill>
                <a:schemeClr val="tx1"/>
              </a:solidFill>
            </a:endParaRPr>
          </a:p>
          <a:p>
            <a:pPr>
              <a:buFont typeface="Arial" panose="020B0604020202020204" pitchFamily="34" charset="0"/>
            </a:pPr>
            <a:r>
              <a:rPr lang="en-IN" dirty="0" smtClean="0">
                <a:solidFill>
                  <a:schemeClr val="tx1"/>
                </a:solidFill>
              </a:rPr>
              <a:t>    &lt;SPACE&gt; - 2</a:t>
            </a:r>
            <a:endParaRPr lang="en-IN" dirty="0" smtClean="0">
              <a:solidFill>
                <a:schemeClr val="tx1"/>
              </a:solidFill>
            </a:endParaRPr>
          </a:p>
          <a:p>
            <a:pPr>
              <a:buFont typeface="Arial" panose="020B0604020202020204" pitchFamily="34" charset="0"/>
            </a:pPr>
            <a:r>
              <a:rPr lang="en-IN" dirty="0" smtClean="0">
                <a:solidFill>
                  <a:schemeClr val="tx1"/>
                </a:solidFill>
              </a:rPr>
              <a:t>  a - 3, b - 4, c - 5,d - 6,</a:t>
            </a:r>
            <a:endParaRPr lang="en-IN" dirty="0" smtClean="0">
              <a:solidFill>
                <a:schemeClr val="tx1"/>
              </a:solidFill>
            </a:endParaRPr>
          </a:p>
          <a:p>
            <a:pPr>
              <a:buFont typeface="Arial" panose="020B0604020202020204" pitchFamily="34" charset="0"/>
            </a:pPr>
            <a:r>
              <a:rPr lang="en-IN" dirty="0" smtClean="0">
                <a:solidFill>
                  <a:schemeClr val="tx1"/>
                </a:solidFill>
              </a:rPr>
              <a:t> e - 7,f - 8,g - 9,h - 10,</a:t>
            </a:r>
            <a:endParaRPr lang="en-IN" dirty="0" smtClean="0">
              <a:solidFill>
                <a:schemeClr val="tx1"/>
              </a:solidFill>
            </a:endParaRPr>
          </a:p>
          <a:p>
            <a:pPr>
              <a:buFont typeface="Arial" panose="020B0604020202020204" pitchFamily="34" charset="0"/>
            </a:pPr>
            <a:r>
              <a:rPr lang="en-IN" dirty="0" smtClean="0">
                <a:solidFill>
                  <a:schemeClr val="tx1"/>
                </a:solidFill>
              </a:rPr>
              <a:t>i - 11,j - 12,k - 13,</a:t>
            </a:r>
            <a:endParaRPr lang="en-IN" dirty="0" smtClean="0">
              <a:solidFill>
                <a:schemeClr val="tx1"/>
              </a:solidFill>
            </a:endParaRPr>
          </a:p>
          <a:p>
            <a:pPr>
              <a:buFont typeface="Arial" panose="020B0604020202020204" pitchFamily="34" charset="0"/>
            </a:pPr>
            <a:r>
              <a:rPr lang="en-IN" dirty="0" smtClean="0">
                <a:solidFill>
                  <a:schemeClr val="tx1"/>
                </a:solidFill>
              </a:rPr>
              <a:t>l - 14,m - 15,n - 16,</a:t>
            </a:r>
            <a:endParaRPr lang="en-IN" dirty="0" smtClean="0">
              <a:solidFill>
                <a:schemeClr val="tx1"/>
              </a:solidFill>
            </a:endParaRPr>
          </a:p>
          <a:p>
            <a:pPr>
              <a:buFont typeface="Arial" panose="020B0604020202020204" pitchFamily="34" charset="0"/>
            </a:pPr>
            <a:r>
              <a:rPr lang="en-IN" dirty="0" smtClean="0">
                <a:solidFill>
                  <a:schemeClr val="tx1"/>
                </a:solidFill>
              </a:rPr>
              <a:t>o - 17,p - 18,q - 19,</a:t>
            </a:r>
            <a:endParaRPr lang="en-IN" dirty="0" smtClean="0">
              <a:solidFill>
                <a:schemeClr val="tx1"/>
              </a:solidFill>
            </a:endParaRPr>
          </a:p>
          <a:p>
            <a:pPr>
              <a:buFont typeface="Arial" panose="020B0604020202020204" pitchFamily="34" charset="0"/>
            </a:pPr>
            <a:r>
              <a:rPr lang="en-IN" dirty="0" smtClean="0">
                <a:solidFill>
                  <a:schemeClr val="tx1"/>
                </a:solidFill>
              </a:rPr>
              <a:t>r - 20,s - 21,t - 22,</a:t>
            </a:r>
            <a:endParaRPr lang="en-IN" dirty="0" smtClean="0">
              <a:solidFill>
                <a:schemeClr val="tx1"/>
              </a:solidFill>
            </a:endParaRPr>
          </a:p>
          <a:p>
            <a:pPr>
              <a:buFont typeface="Arial" panose="020B0604020202020204" pitchFamily="34" charset="0"/>
            </a:pPr>
            <a:r>
              <a:rPr lang="en-IN" dirty="0" smtClean="0">
                <a:solidFill>
                  <a:schemeClr val="tx1"/>
                </a:solidFill>
              </a:rPr>
              <a:t>u - 23,v - 24,w - 25, x - 26,y - 27,z -28.</a:t>
            </a:r>
            <a:endParaRPr lang="en-IN" dirty="0" smtClean="0">
              <a:solidFill>
                <a:schemeClr val="tx1"/>
              </a:solidFill>
            </a:endParaRPr>
          </a:p>
          <a:p>
            <a:pPr>
              <a:buFont typeface="Arial" panose="020B0604020202020204" pitchFamily="34" charset="0"/>
            </a:pPr>
            <a:endParaRPr lang="en-IN" dirty="0" smtClean="0">
              <a:solidFill>
                <a:schemeClr val="tx1"/>
              </a:solidFill>
            </a:endParaRPr>
          </a:p>
          <a:p>
            <a:pPr marL="285750" indent="-285750">
              <a:buFont typeface="Arial" panose="020B0604020202020204" pitchFamily="34" charset="0"/>
              <a:buChar char="•"/>
            </a:pPr>
            <a:r>
              <a:rPr lang="en-IN" dirty="0" smtClean="0">
                <a:solidFill>
                  <a:schemeClr val="tx1"/>
                </a:solidFill>
              </a:rPr>
              <a:t>Then this Cleaned Data will be feeded to the DNN with Softmax as an Activation fuction and </a:t>
            </a:r>
            <a:endParaRPr lang="en-IN" dirty="0" smtClean="0">
              <a:solidFill>
                <a:schemeClr val="tx1"/>
              </a:solidFill>
            </a:endParaRPr>
          </a:p>
          <a:p>
            <a:pPr>
              <a:buFont typeface="Arial" panose="020B0604020202020204" pitchFamily="34" charset="0"/>
            </a:pPr>
            <a:r>
              <a:rPr lang="en-IN" dirty="0" smtClean="0">
                <a:solidFill>
                  <a:schemeClr val="tx1"/>
                </a:solidFill>
              </a:rPr>
              <a:t>    MSE loss function.</a:t>
            </a:r>
            <a:endParaRPr lang="en-IN" dirty="0" smtClean="0">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solidFill>
                  <a:schemeClr val="tx1"/>
                </a:solidFill>
              </a:rPr>
              <a:t>Part II: Data Understanding</a:t>
            </a:r>
            <a:br>
              <a:rPr lang="en-IN" dirty="0" smtClean="0">
                <a:solidFill>
                  <a:schemeClr val="tx1"/>
                </a:solidFill>
              </a:rPr>
            </a:br>
            <a:endParaRPr lang="en-IN" dirty="0" smtClean="0">
              <a:solidFill>
                <a:schemeClr val="tx1"/>
              </a:solidFill>
            </a:endParaRPr>
          </a:p>
        </p:txBody>
      </p:sp>
      <p:sp>
        <p:nvSpPr>
          <p:cNvPr id="3" name="Content Placeholder 2"/>
          <p:cNvSpPr>
            <a:spLocks noGrp="1"/>
          </p:cNvSpPr>
          <p:nvPr>
            <p:ph idx="1"/>
          </p:nvPr>
        </p:nvSpPr>
        <p:spPr>
          <a:xfrm>
            <a:off x="694896" y="1585681"/>
            <a:ext cx="11054080" cy="4132139"/>
          </a:xfrm>
        </p:spPr>
        <p:txBody>
          <a:bodyPr/>
          <a:lstStyle/>
          <a:p>
            <a:pPr marL="444500" indent="-444500">
              <a:buFont typeface="Arial" panose="020B0604020202020204" pitchFamily="34" charset="0"/>
              <a:buChar char="•"/>
            </a:pPr>
            <a:r>
              <a:rPr lang="en-IN" dirty="0" smtClean="0">
                <a:solidFill>
                  <a:schemeClr val="tx1"/>
                </a:solidFill>
              </a:rPr>
              <a:t>Explain dataset used for training the model consists of Mono channel audio of various people spoken in Hindi and its Textual data in Hindi language.</a:t>
            </a:r>
            <a:endParaRPr lang="en-IN" dirty="0" smtClean="0">
              <a:solidFill>
                <a:schemeClr val="tx1"/>
              </a:solidFill>
            </a:endParaRPr>
          </a:p>
          <a:p>
            <a:pPr marL="444500" indent="-444500">
              <a:buFont typeface="Arial" panose="020B0604020202020204" pitchFamily="34" charset="0"/>
              <a:buChar char="•"/>
            </a:pPr>
            <a:r>
              <a:rPr lang="en-IN" dirty="0" smtClean="0">
                <a:solidFill>
                  <a:schemeClr val="tx1"/>
                </a:solidFill>
              </a:rPr>
              <a:t>Here we take the each Floating point of the paded audio Dataset and predicts which word does it mostly to be macthed.</a:t>
            </a:r>
            <a:endParaRPr lang="en-IN" dirty="0" smtClean="0">
              <a:solidFill>
                <a:schemeClr val="tx1"/>
              </a:solidFill>
            </a:endParaRPr>
          </a:p>
          <a:p>
            <a:pPr marL="444500" indent="-444500">
              <a:buFont typeface="Arial" panose="020B0604020202020204" pitchFamily="34" charset="0"/>
              <a:buChar char="•"/>
            </a:pPr>
            <a:r>
              <a:rPr lang="en-IN" dirty="0" smtClean="0">
                <a:solidFill>
                  <a:schemeClr val="tx1"/>
                </a:solidFill>
              </a:rPr>
              <a:t>Out of the Thousand samples of the Dataset.We shall split the samples into 60% for Training and 30% for Test and remaining 10% for validating the model.</a:t>
            </a:r>
            <a:endParaRPr lang="en-IN" dirty="0" smtClean="0">
              <a:solidFill>
                <a:schemeClr val="tx1"/>
              </a:solidFill>
            </a:endParaRPr>
          </a:p>
          <a:p>
            <a:pPr marL="444500" indent="-444500">
              <a:buFont typeface="Arial" panose="020B0604020202020204" pitchFamily="34" charset="0"/>
              <a:buChar char="•"/>
            </a:pPr>
            <a:r>
              <a:rPr lang="en-IN" dirty="0" smtClean="0">
                <a:solidFill>
                  <a:schemeClr val="tx1"/>
                </a:solidFill>
              </a:rPr>
              <a:t>Data Preprocessing..</a:t>
            </a:r>
            <a:endParaRPr lang="en-IN" dirty="0" smtClean="0">
              <a:solidFill>
                <a:schemeClr val="tx1"/>
              </a:solidFill>
            </a:endParaRPr>
          </a:p>
          <a:p>
            <a:pPr>
              <a:buFont typeface="Arial" panose="020B0604020202020204" pitchFamily="34" charset="0"/>
            </a:pPr>
            <a:r>
              <a:rPr lang="en-IN" dirty="0" smtClean="0">
                <a:solidFill>
                  <a:schemeClr val="tx1"/>
                </a:solidFill>
                <a:sym typeface="+mn-ea"/>
              </a:rPr>
              <a:t>	The given input (audio) is collected in form of wav. format which is transformed into our convineant form i.e into a array of floting points and can be visulaized like the below.</a:t>
            </a:r>
            <a:endParaRPr lang="en-IN" dirty="0" smtClean="0">
              <a:solidFill>
                <a:schemeClr val="tx1"/>
              </a:solidFill>
            </a:endParaRPr>
          </a:p>
          <a:p>
            <a:pPr>
              <a:buFont typeface="Arial" panose="020B0604020202020204" pitchFamily="34" charset="0"/>
            </a:pPr>
            <a:r>
              <a:rPr lang="en-IN" dirty="0">
                <a:solidFill>
                  <a:schemeClr val="tx1"/>
                </a:solidFill>
              </a:rPr>
              <a:t>		</a:t>
            </a:r>
            <a:endParaRPr lang="en-IN" dirty="0">
              <a:solidFill>
                <a:schemeClr val="tx1"/>
              </a:solidFill>
            </a:endParaRPr>
          </a:p>
        </p:txBody>
      </p:sp>
      <p:pic>
        <p:nvPicPr>
          <p:cNvPr id="4" name="Picture 3" descr="spectro"/>
          <p:cNvPicPr>
            <a:picLocks noChangeAspect="1"/>
          </p:cNvPicPr>
          <p:nvPr/>
        </p:nvPicPr>
        <p:blipFill>
          <a:blip r:embed="rId1"/>
          <a:srcRect b="54098"/>
          <a:stretch>
            <a:fillRect/>
          </a:stretch>
        </p:blipFill>
        <p:spPr>
          <a:xfrm>
            <a:off x="3213241" y="4991171"/>
            <a:ext cx="5628922" cy="1382889"/>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Picture 3" descr="white"/>
          <p:cNvPicPr>
            <a:picLocks noChangeAspect="1"/>
          </p:cNvPicPr>
          <p:nvPr/>
        </p:nvPicPr>
        <p:blipFill>
          <a:blip r:embed="rId1"/>
          <a:stretch>
            <a:fillRect/>
          </a:stretch>
        </p:blipFill>
        <p:spPr>
          <a:xfrm>
            <a:off x="-18344" y="-6350"/>
            <a:ext cx="12228689" cy="6917267"/>
          </a:xfrm>
          <a:prstGeom prst="rect">
            <a:avLst/>
          </a:prstGeom>
        </p:spPr>
      </p:pic>
      <p:sp>
        <p:nvSpPr>
          <p:cNvPr id="6" name="Content Placeholder 5"/>
          <p:cNvSpPr>
            <a:spLocks noGrp="1"/>
          </p:cNvSpPr>
          <p:nvPr>
            <p:ph idx="1"/>
          </p:nvPr>
        </p:nvSpPr>
        <p:spPr>
          <a:xfrm>
            <a:off x="-19050" y="69144"/>
            <a:ext cx="12124972" cy="4701117"/>
          </a:xfrm>
        </p:spPr>
        <p:txBody>
          <a:bodyPr wrap="square">
            <a:normAutofit lnSpcReduction="20000"/>
          </a:bodyPr>
          <a:p>
            <a:pPr marL="285750" indent="-285750">
              <a:buFont typeface="Arial" panose="020B0604020202020204" pitchFamily="34" charset="0"/>
              <a:buChar char="•"/>
            </a:pPr>
            <a:r>
              <a:rPr lang="en-IN" dirty="0" smtClean="0">
                <a:solidFill>
                  <a:schemeClr val="tx1"/>
                </a:solidFill>
              </a:rPr>
              <a:t>And then comes the Textual Data it is converted into numbers by Label encoding almost every word in the language.</a:t>
            </a:r>
            <a:endParaRPr lang="en-IN" dirty="0" smtClean="0">
              <a:solidFill>
                <a:schemeClr val="tx1"/>
              </a:solidFill>
            </a:endParaRPr>
          </a:p>
          <a:p>
            <a:pPr marL="285750" indent="-285750">
              <a:buFont typeface="Arial" panose="020B0604020202020204" pitchFamily="34" charset="0"/>
              <a:buChar char="•"/>
            </a:pPr>
            <a:endParaRPr lang="en-IN" dirty="0" smtClean="0">
              <a:solidFill>
                <a:schemeClr val="tx1"/>
              </a:solidFill>
            </a:endParaRPr>
          </a:p>
          <a:p>
            <a:pPr marL="285750" indent="-285750">
              <a:buFont typeface="Arial" panose="020B0604020202020204" pitchFamily="34" charset="0"/>
              <a:buChar char="•"/>
            </a:pPr>
            <a:r>
              <a:rPr lang="en-IN" dirty="0" smtClean="0">
                <a:solidFill>
                  <a:schemeClr val="tx1"/>
                </a:solidFill>
              </a:rPr>
              <a:t>Example of Label Encoded Words..</a:t>
            </a:r>
            <a:endParaRPr lang="en-IN" dirty="0" smtClean="0">
              <a:solidFill>
                <a:schemeClr val="tx1"/>
              </a:solidFill>
            </a:endParaRPr>
          </a:p>
          <a:p>
            <a:pPr>
              <a:buFont typeface="Arial" panose="020B0604020202020204" pitchFamily="34" charset="0"/>
            </a:pPr>
            <a:endParaRPr lang="en-IN" dirty="0" smtClean="0">
              <a:solidFill>
                <a:schemeClr val="tx1"/>
              </a:solidFill>
            </a:endParaRPr>
          </a:p>
          <a:p>
            <a:pPr>
              <a:buFont typeface="Arial" panose="020B0604020202020204" pitchFamily="34" charset="0"/>
            </a:pPr>
            <a:r>
              <a:rPr lang="en-IN" dirty="0" smtClean="0">
                <a:solidFill>
                  <a:schemeClr val="tx1"/>
                </a:solidFill>
              </a:rPr>
              <a:t>                                            	</a:t>
            </a:r>
            <a:endParaRPr lang="en-IN" dirty="0" smtClean="0">
              <a:solidFill>
                <a:schemeClr val="tx1"/>
              </a:solidFill>
            </a:endParaRPr>
          </a:p>
          <a:p>
            <a:pPr>
              <a:buFont typeface="Arial" panose="020B0604020202020204" pitchFamily="34" charset="0"/>
            </a:pPr>
            <a:endParaRPr lang="en-IN" dirty="0" smtClean="0">
              <a:solidFill>
                <a:schemeClr val="tx1"/>
              </a:solidFill>
            </a:endParaRPr>
          </a:p>
          <a:p>
            <a:pPr>
              <a:buFont typeface="Arial" panose="020B0604020202020204" pitchFamily="34" charset="0"/>
            </a:pPr>
            <a:endParaRPr lang="en-IN" dirty="0" smtClean="0">
              <a:solidFill>
                <a:schemeClr val="tx1"/>
              </a:solidFill>
            </a:endParaRPr>
          </a:p>
          <a:p>
            <a:pPr marL="285750" indent="-285750">
              <a:buFont typeface="Arial" panose="020B0604020202020204" pitchFamily="34" charset="0"/>
              <a:buChar char="•"/>
            </a:pPr>
            <a:endParaRPr lang="en-IN" dirty="0" smtClean="0">
              <a:solidFill>
                <a:schemeClr val="tx1"/>
              </a:solidFill>
            </a:endParaRPr>
          </a:p>
          <a:p>
            <a:pPr marL="285750" indent="-285750">
              <a:buFont typeface="Arial" panose="020B0604020202020204" pitchFamily="34" charset="0"/>
              <a:buChar char="•"/>
            </a:pPr>
            <a:endParaRPr lang="en-IN" dirty="0" smtClean="0">
              <a:solidFill>
                <a:schemeClr val="tx1"/>
              </a:solidFill>
            </a:endParaRPr>
          </a:p>
          <a:p>
            <a:pPr marL="285750" indent="-285750">
              <a:buFont typeface="Arial" panose="020B0604020202020204" pitchFamily="34" charset="0"/>
              <a:buChar char="•"/>
            </a:pPr>
            <a:r>
              <a:rPr lang="en-IN" dirty="0" smtClean="0">
                <a:solidFill>
                  <a:schemeClr val="tx1"/>
                </a:solidFill>
              </a:rPr>
              <a:t>Then this Cleaned Data will be feeded to the DNN with Softmax as an Activation fuction and </a:t>
            </a:r>
            <a:endParaRPr lang="en-IN" dirty="0" smtClean="0">
              <a:solidFill>
                <a:schemeClr val="tx1"/>
              </a:solidFill>
            </a:endParaRPr>
          </a:p>
          <a:p>
            <a:pPr>
              <a:buFont typeface="Arial" panose="020B0604020202020204" pitchFamily="34" charset="0"/>
            </a:pPr>
            <a:r>
              <a:rPr lang="en-IN" dirty="0" smtClean="0">
                <a:solidFill>
                  <a:schemeClr val="tx1"/>
                </a:solidFill>
              </a:rPr>
              <a:t>    MSE loss function.</a:t>
            </a:r>
            <a:endParaRPr lang="en-IN" dirty="0" smtClean="0">
              <a:solidFill>
                <a:schemeClr val="tx1"/>
              </a:solidFill>
            </a:endParaRPr>
          </a:p>
        </p:txBody>
      </p:sp>
      <p:pic>
        <p:nvPicPr>
          <p:cNvPr id="5" name="Picture 4" descr="ex"/>
          <p:cNvPicPr>
            <a:picLocks noChangeAspect="1"/>
          </p:cNvPicPr>
          <p:nvPr/>
        </p:nvPicPr>
        <p:blipFill>
          <a:blip r:embed="rId2"/>
          <a:stretch>
            <a:fillRect/>
          </a:stretch>
        </p:blipFill>
        <p:spPr>
          <a:xfrm>
            <a:off x="915811" y="1876072"/>
            <a:ext cx="10677172" cy="16510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35560" y="-162560"/>
            <a:ext cx="10515600" cy="1325563"/>
          </a:xfrm>
        </p:spPr>
        <p:txBody>
          <a:bodyPr>
            <a:normAutofit/>
          </a:bodyPr>
          <a:p>
            <a:r>
              <a:rPr lang="en-IN" dirty="0" smtClean="0">
                <a:sym typeface="+mn-ea"/>
              </a:rPr>
              <a:t>Part III: State of the art </a:t>
            </a:r>
            <a:endParaRPr lang="en-US"/>
          </a:p>
        </p:txBody>
      </p:sp>
      <p:sp>
        <p:nvSpPr>
          <p:cNvPr id="3" name="Content Placeholder 2"/>
          <p:cNvSpPr>
            <a:spLocks noGrp="1"/>
          </p:cNvSpPr>
          <p:nvPr>
            <p:ph idx="1"/>
          </p:nvPr>
        </p:nvSpPr>
        <p:spPr>
          <a:xfrm>
            <a:off x="208280" y="728345"/>
            <a:ext cx="10515600" cy="4351338"/>
          </a:xfrm>
        </p:spPr>
        <p:txBody>
          <a:bodyPr/>
          <a:p>
            <a:r>
              <a:rPr lang="en-IN" altLang="en-US" dirty="0" smtClean="0">
                <a:sym typeface="+mn-ea"/>
              </a:rPr>
              <a:t>T</a:t>
            </a:r>
            <a:r>
              <a:rPr lang="en-US" dirty="0" smtClean="0">
                <a:sym typeface="+mn-ea"/>
              </a:rPr>
              <a:t>he details of implemented solution.</a:t>
            </a:r>
            <a:r>
              <a:rPr lang="en-IN" altLang="en-US" dirty="0" smtClean="0">
                <a:sym typeface="+mn-ea"/>
              </a:rPr>
              <a:t>.</a:t>
            </a:r>
            <a:endParaRPr lang="en-IN" altLang="en-US" dirty="0" smtClean="0">
              <a:sym typeface="+mn-ea"/>
            </a:endParaRPr>
          </a:p>
          <a:p>
            <a:pPr marL="2286000" lvl="5" indent="0">
              <a:buNone/>
            </a:pPr>
            <a:endParaRPr lang="en-US"/>
          </a:p>
        </p:txBody>
      </p:sp>
      <p:pic>
        <p:nvPicPr>
          <p:cNvPr id="4" name="Picture 3" descr="my1"/>
          <p:cNvPicPr>
            <a:picLocks noChangeAspect="1"/>
          </p:cNvPicPr>
          <p:nvPr/>
        </p:nvPicPr>
        <p:blipFill>
          <a:blip r:embed="rId1"/>
          <a:stretch>
            <a:fillRect/>
          </a:stretch>
        </p:blipFill>
        <p:spPr>
          <a:xfrm>
            <a:off x="2875280" y="1244600"/>
            <a:ext cx="5837555" cy="545655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264920" y="80645"/>
            <a:ext cx="10515600" cy="1325563"/>
          </a:xfrm>
        </p:spPr>
        <p:txBody>
          <a:bodyPr/>
          <a:p>
            <a:r>
              <a:rPr lang="en-IN" altLang="en-US"/>
              <a:t>Reading &amp; Padding the audio data..</a:t>
            </a:r>
            <a:endParaRPr lang="en-IN" altLang="en-US"/>
          </a:p>
        </p:txBody>
      </p:sp>
      <p:pic>
        <p:nvPicPr>
          <p:cNvPr id="5" name="Picture 4" descr="my2"/>
          <p:cNvPicPr>
            <a:picLocks noChangeAspect="1"/>
          </p:cNvPicPr>
          <p:nvPr/>
        </p:nvPicPr>
        <p:blipFill>
          <a:blip r:embed="rId1"/>
          <a:stretch>
            <a:fillRect/>
          </a:stretch>
        </p:blipFill>
        <p:spPr>
          <a:xfrm>
            <a:off x="1264920" y="1290320"/>
            <a:ext cx="9229090" cy="519684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IN" altLang="en-US"/>
              <a:t>Finding the Uniuqe words in the Textual Data</a:t>
            </a:r>
            <a:endParaRPr lang="en-IN" altLang="en-US"/>
          </a:p>
        </p:txBody>
      </p:sp>
      <p:pic>
        <p:nvPicPr>
          <p:cNvPr id="4" name="Picture 3" descr="my3"/>
          <p:cNvPicPr>
            <a:picLocks noChangeAspect="1"/>
          </p:cNvPicPr>
          <p:nvPr/>
        </p:nvPicPr>
        <p:blipFill>
          <a:blip r:embed="rId1"/>
          <a:stretch>
            <a:fillRect/>
          </a:stretch>
        </p:blipFill>
        <p:spPr>
          <a:xfrm>
            <a:off x="1422400" y="1757680"/>
            <a:ext cx="9738995" cy="4854575"/>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4857</Words>
  <Application>WPS Presentation</Application>
  <PresentationFormat>Widescreen</PresentationFormat>
  <Paragraphs>141</Paragraphs>
  <Slides>23</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23</vt:i4>
      </vt:variant>
    </vt:vector>
  </HeadingPairs>
  <TitlesOfParts>
    <vt:vector size="32" baseType="lpstr">
      <vt:lpstr>Arial</vt:lpstr>
      <vt:lpstr>SimSun</vt:lpstr>
      <vt:lpstr>Wingdings</vt:lpstr>
      <vt:lpstr>Trebuchet MS</vt:lpstr>
      <vt:lpstr>Calibri Light</vt:lpstr>
      <vt:lpstr>Calibri</vt:lpstr>
      <vt:lpstr>Microsoft YaHei</vt:lpstr>
      <vt:lpstr>Arial Unicode MS</vt:lpstr>
      <vt:lpstr>Office Theme</vt:lpstr>
      <vt:lpstr>AI Hackathon 2019</vt:lpstr>
      <vt:lpstr>Outline</vt:lpstr>
      <vt:lpstr>Part I : Related works  </vt:lpstr>
      <vt:lpstr>PowerPoint 演示文稿</vt:lpstr>
      <vt:lpstr>Part II: Data Understanding </vt:lpstr>
      <vt:lpstr>PowerPoint 演示文稿</vt:lpstr>
      <vt:lpstr>Part III: State of the art </vt:lpstr>
      <vt:lpstr>Reading &amp; Padding the audio data..</vt:lpstr>
      <vt:lpstr>Finding the Uniuqe words in the Textual Data</vt:lpstr>
      <vt:lpstr>Padding the Textual Data..</vt:lpstr>
      <vt:lpstr>PowerPoint 演示文稿</vt:lpstr>
      <vt:lpstr>Now, Building the Model..</vt:lpstr>
      <vt:lpstr>Compiling, Training and Testing the Model..</vt:lpstr>
      <vt:lpstr>How we solved the problem i.e various approaches used :</vt:lpstr>
      <vt:lpstr>The problem we faced..</vt:lpstr>
      <vt:lpstr>The problem we faced..</vt:lpstr>
      <vt:lpstr>PowerPoint 演示文稿</vt:lpstr>
      <vt:lpstr>Frameworks used are..</vt:lpstr>
      <vt:lpstr>Work Flow Overview, How it differ from existing technique &amp; GPU utilization for training and inferencing..</vt:lpstr>
      <vt:lpstr>Part IV: Experimental evaluation</vt:lpstr>
      <vt:lpstr>How to reproduce the result</vt:lpstr>
      <vt:lpstr>Summary: Future Directions</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 Hackathon 2019</dc:title>
  <dc:creator/>
  <cp:lastModifiedBy>vamsi</cp:lastModifiedBy>
  <cp:revision>10</cp:revision>
  <dcterms:created xsi:type="dcterms:W3CDTF">2019-09-08T16:01:00Z</dcterms:created>
  <dcterms:modified xsi:type="dcterms:W3CDTF">2019-09-09T02:21:25Z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1033-10.2.0.7636</vt:lpwstr>
  </property>
</Properties>
</file>