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4" r:id="rId10"/>
    <p:sldId id="281" r:id="rId11"/>
    <p:sldId id="276" r:id="rId12"/>
    <p:sldId id="277" r:id="rId13"/>
    <p:sldId id="278" r:id="rId14"/>
    <p:sldId id="275" r:id="rId15"/>
    <p:sldId id="280" r:id="rId16"/>
    <p:sldId id="279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8"/>
    <p:restoredTop sz="94767"/>
  </p:normalViewPr>
  <p:slideViewPr>
    <p:cSldViewPr snapToGrid="0">
      <p:cViewPr varScale="1">
        <p:scale>
          <a:sx n="128" d="100"/>
          <a:sy n="128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5018-7DBE-5090-471E-B2A002DCA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2C1F6-8694-8247-566C-1C00FE601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03C1A-12CF-E932-A376-5F720A2D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B7F1-E0E5-FB4E-8582-0F9A1A962614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91F0F-2794-2194-BD73-B841FE9B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EA3EE-E21F-C507-49CC-4B60E86C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083-4A9B-5A48-BEDB-E333EECF9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9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6421-28A8-F103-1EEE-51C47DA1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3F8E0-9EBF-DFBE-28A2-38C798146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A3E32-1627-F213-BF85-BF22A485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B7F1-E0E5-FB4E-8582-0F9A1A962614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95C77-6838-4EF1-2658-094FD435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83811-7F80-C8DB-B24B-3A6FCDEA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083-4A9B-5A48-BEDB-E333EECF9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3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A2792-6655-3C17-62DB-0FF65F7C4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83584-327E-FB75-B297-E3A95E2B0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A07EB-B11A-C666-411F-19746D9B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B7F1-E0E5-FB4E-8582-0F9A1A962614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E4E06-3D86-32A5-42F9-511F4D0B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2C225-8D60-7441-CAAD-C4E46A96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083-4A9B-5A48-BEDB-E333EECF9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7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8C1F-A8E7-0936-FFAE-E4F1C995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9338-8F96-C510-2599-5A7A7524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4B0D5-A309-888C-FBD3-C9DC5D21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B7F1-E0E5-FB4E-8582-0F9A1A962614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14F0D-B517-C375-258F-486514D0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BA2-C0AB-090C-402A-24557DAB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083-4A9B-5A48-BEDB-E333EECF9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9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EDA3-85F8-1C0A-E67E-8BE0B84B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4DC20-965B-A6BB-109B-AEECF1C8E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23AB7-AF69-C0B4-EE23-96280C78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B7F1-E0E5-FB4E-8582-0F9A1A962614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B3E27-C125-2EFE-003F-7E7C0FB4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32AF6-7109-0F64-63F8-3E3E2DDA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083-4A9B-5A48-BEDB-E333EECF9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328F-837C-EA8F-5977-C75701EC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D35F-DAA8-F32E-8EDD-4491BC064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7EF57-38CC-74B3-EC3C-293995072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8166E-31DA-BB5C-B1D1-A38636E2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B7F1-E0E5-FB4E-8582-0F9A1A962614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E89CC-CA6E-5B84-8495-2AA1CF12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6E95B-8FB1-2661-F8D9-2E1E2FF3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083-4A9B-5A48-BEDB-E333EECF9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6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3D77-2208-9ADD-1A2E-5043780A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C425F-FA8A-3289-2A26-33AF4860D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1AD1A-3D3E-4151-0614-30A763D82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B1DB4-A52D-8189-6E64-91A451458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FE20B-7476-E816-664D-21653585F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D3A04-6DAF-E295-2540-8C6ED702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B7F1-E0E5-FB4E-8582-0F9A1A962614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39350-2F49-CDA2-6205-A2E37769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57952-8DED-39E3-A03E-74E921B0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083-4A9B-5A48-BEDB-E333EECF9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1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1E34-4F38-E9DB-0732-832F3C43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84101-2453-BBA8-2473-C8AB0BCB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B7F1-E0E5-FB4E-8582-0F9A1A962614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405AD-93EB-A4C2-012C-6329E212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C2E0-D4D4-5EFB-4E55-4108EBC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083-4A9B-5A48-BEDB-E333EECF9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DEA50-041D-62FC-EA6E-D9C5B16D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B7F1-E0E5-FB4E-8582-0F9A1A962614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89508-7CB9-0698-41AA-A471BA3C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92A97-24BF-E57F-DA84-D3C9D6F5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083-4A9B-5A48-BEDB-E333EECF9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3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AC9-FAD5-97B3-6612-6A1E413C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08BF0-A7BF-3ADA-F5F4-6943B109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A881C-ACAA-453B-000E-CADCFFCD6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891B2-546A-D112-EACE-527A9C4B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B7F1-E0E5-FB4E-8582-0F9A1A962614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E1E0C-0DF7-3DF6-924D-DA879697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41C97-0E82-9A44-2A47-1E448FF2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083-4A9B-5A48-BEDB-E333EECF9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1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AA89-E26E-DACB-88E4-80A42DFD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00E6A-95D9-24FD-93D6-F3306DFE0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FE68A-2071-226B-1043-AB439ACFF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AA206-F505-36FB-A964-74FBB502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B7F1-E0E5-FB4E-8582-0F9A1A962614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B95E5-D0A1-FBBE-AC9A-63B0543B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5DD67-13AA-4423-0385-D35CBE1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083-4A9B-5A48-BEDB-E333EECF9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4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D48BA-EB10-7161-F235-5B7FBC9B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5EB0D-63F5-B048-4150-D577FA169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06CB-40A3-862E-8E66-E346F7482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B7F1-E0E5-FB4E-8582-0F9A1A962614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B0424-A198-623C-83EE-CF1922EF6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5B949-ABF0-D7D9-D83C-C6513EE05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E083-4A9B-5A48-BEDB-E333EECF9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7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6" r:id="rId1"/>
    <p:sldLayoutId id="2147484227" r:id="rId2"/>
    <p:sldLayoutId id="2147484228" r:id="rId3"/>
    <p:sldLayoutId id="2147484229" r:id="rId4"/>
    <p:sldLayoutId id="2147484230" r:id="rId5"/>
    <p:sldLayoutId id="2147484231" r:id="rId6"/>
    <p:sldLayoutId id="2147484232" r:id="rId7"/>
    <p:sldLayoutId id="2147484233" r:id="rId8"/>
    <p:sldLayoutId id="2147484234" r:id="rId9"/>
    <p:sldLayoutId id="2147484235" r:id="rId10"/>
    <p:sldLayoutId id="21474842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noneo.com/2017/06/neyk-es-un-submarino-disenado-para-el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timereview.ph/life-support-systems-design-inside-the-submarines/" TargetMode="External"/><Relationship Id="rId2" Type="http://schemas.openxmlformats.org/officeDocument/2006/relationships/hyperlink" Target="https://www.sae.org/publications/technical-papers/content/91132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ineinsight.com/know-more/submarines-get-oxyg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BB61-03AD-B45C-D350-6AD3E2868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1808"/>
            <a:ext cx="9144000" cy="2024457"/>
          </a:xfrm>
        </p:spPr>
        <p:txBody>
          <a:bodyPr>
            <a:normAutofit/>
          </a:bodyPr>
          <a:lstStyle/>
          <a:p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80DE-1A77-CE42-42BB-803AE5D93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4C11E-E5AB-9925-DD47-2AD85FAC8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93447" y="2190986"/>
            <a:ext cx="7712553" cy="2822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5E6C0B-8513-F183-FC2F-0D28D989F77D}"/>
              </a:ext>
            </a:extLst>
          </p:cNvPr>
          <p:cNvSpPr txBox="1"/>
          <p:nvPr/>
        </p:nvSpPr>
        <p:spPr>
          <a:xfrm>
            <a:off x="2286000" y="5962650"/>
            <a:ext cx="76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130A1D-8FBB-CE86-DC97-E04538553062}"/>
              </a:ext>
            </a:extLst>
          </p:cNvPr>
          <p:cNvSpPr txBox="1">
            <a:spLocks/>
          </p:cNvSpPr>
          <p:nvPr/>
        </p:nvSpPr>
        <p:spPr>
          <a:xfrm>
            <a:off x="1391478" y="251740"/>
            <a:ext cx="9276522" cy="2130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Support Systems Inside the Submarines</a:t>
            </a:r>
            <a:br>
              <a:rPr lang="en-IN" sz="5000" dirty="0">
                <a:solidFill>
                  <a:srgbClr val="D5D1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72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0792-E0B3-EEF2-8CDC-A99CDBD9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1026" name="Picture 2" descr="Data flow diagram of the predictive model | Download Scientific Diagram">
            <a:extLst>
              <a:ext uri="{FF2B5EF4-FFF2-40B4-BE49-F238E27FC236}">
                <a16:creationId xmlns:a16="http://schemas.microsoft.com/office/drawing/2014/main" id="{B6643FC1-8346-86C8-2408-2D8F2F73B7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317" y="1858946"/>
            <a:ext cx="6144322" cy="454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A98A-567F-B4E3-7707-4D6FFF61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dirty="0">
                <a:effectLst/>
                <a:latin typeface="Times New Roman" panose="02020603050405020304" pitchFamily="18" charset="0"/>
              </a:rPr>
              <a:t>Software Requirements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5F8D-B2FB-F7A7-08A7-CF0C9197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Python, R, or a similar language for data analysis and machine learning tasks.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Libraries: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Libraries such as Pandas, NumPy, and SciPy for data manipulation, analysis, and statistical operations.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Libraries: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Frameworks like TensorFlow or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developing machine learning models. Scikit-learn is also popular for its simplicity and ease of use.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Matplotlib and Seaborn for creating visualizations and graphs to interpret data and model performance.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 (IDE):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Notebook, Spyder, or any Python IDE for code development, data exploration, and visualization.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6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5B6E-F379-6420-F3DC-15D9CEEB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i="0" u="none" strike="noStrike" dirty="0">
                <a:effectLst/>
                <a:latin typeface="Times New Roman" panose="02020603050405020304" pitchFamily="18" charset="0"/>
              </a:rPr>
              <a:t>Hardware 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8A00-B2FB-D03B-59B8-0DBCEFBA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multi-core processor (e.g., Intel Core i5 or higher) for efficient data processing and model training.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(RAM)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At least 8 GB of RAM to handle large datasets and complex machine learning algorithms.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Solid State Drive (SSD) with ample storage space (256 GB or more) for storing datasets, models, and related files.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Linux-based systems (e.g., Ubuntu) or Windows operating systems are commonly used for machine learning applications.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8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9B05-84CB-7B19-5FAA-E3DC0F7B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5FA9-03C7-9337-5844-52E6D7C2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numerical operations and efficient handling of arrays and matrices.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data manipulation and analysis, especially for handling datasets and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machine learning algorithms, including regression models, classification algorithms, and data pre-processing tools.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 or Seaborn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data visualization, allowing you to create graphs and charts to represent the results of your analysis.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5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BEFA-207B-1046-2B52-E46AACE5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Implementation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8ACE-773E-DEA8-2108-2F5A6CED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Gather historical data on submarine missions, environmental conditions, and life support system performance metrics.</a:t>
            </a:r>
          </a:p>
          <a:p>
            <a:pPr algn="just">
              <a:buFont typeface="+mj-lt"/>
              <a:buAutoNum type="arabicPeriod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Clean the data, handle missing values, and normalize or standardize features to prepare it for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Choose an appropriate prediction model based on the nature of the data. Common choices include regression algorithms, decision trees, or neural networks.</a:t>
            </a:r>
          </a:p>
          <a:p>
            <a:pPr algn="just">
              <a:buFont typeface="+mj-lt"/>
              <a:buAutoNum type="arabicPeriod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 the selected model using the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preprocessed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data. This involves feeding the model with input data and corresponding output (target) values and adjusting its parameters iteratively to minimize prediction errors.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30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B2FD-5F2A-3969-5BBA-01597463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E0648CA-38C3-458E-2426-E27F06E4B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113" y="1825625"/>
            <a:ext cx="9074425" cy="4351338"/>
          </a:xfrm>
        </p:spPr>
      </p:pic>
    </p:spTree>
    <p:extLst>
      <p:ext uri="{BB962C8B-B14F-4D97-AF65-F5344CB8AC3E}">
        <p14:creationId xmlns:p14="http://schemas.microsoft.com/office/powerpoint/2010/main" val="385686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9E43-32AE-A332-E8A6-6F24EF7D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42830F2-5AB5-B471-8EA4-8EDBF4886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0312"/>
            <a:ext cx="5913119" cy="4552563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BEF434-413D-56FA-8480-C184FB76B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099" y="1828800"/>
            <a:ext cx="5651501" cy="4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61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C1F0-0AED-CC4C-3D5F-FE6CA48E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22AE-6642-B246-35F3-2DF2DC8D3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U.S. Navy Submarine Life Support Systems               </a:t>
            </a:r>
            <a:r>
              <a:rPr lang="en-IN" sz="200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https://www.sae.org/publications/technical-papers/content/911329/</a:t>
            </a:r>
            <a:endParaRPr lang="en-IN" sz="2000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Life Support Systems Design Inside the Submarines (Maritime)     </a:t>
            </a:r>
            <a:r>
              <a:rPr lang="en-IN" sz="200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https://maritimereview.ph/life-support-systems-design-inside-the-submarines/</a:t>
            </a:r>
            <a:endParaRPr lang="en-IN" sz="2000" i="0" u="none" strike="noStrike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submarine atmosphere control technology(PUBMED)   </a:t>
            </a:r>
            <a:r>
              <a:rPr lang="en-IN" sz="200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https://www.sae.org/publications/technical-papers/content/911329/</a:t>
            </a:r>
            <a:endParaRPr lang="en-IN" sz="2000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 Submarines Get Oxygen?(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marineinsight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www.marineinsight.com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/know-more/submarines-get-oxygen/</a:t>
            </a: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4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47CD-4183-1177-C5B3-5589960A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5A7E-5F05-2C24-6F92-D3F5B7744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Raghav Upadhyay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RA2011033010016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Hasan Kamran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RA2011033010059</a:t>
            </a: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1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EE59-DC4B-8F1B-E4EC-4F941AEF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61" y="2133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6E64-B993-B9BC-6858-17FBD004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61" y="1962613"/>
            <a:ext cx="10695878" cy="4347041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aim to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predictive model for optimizing life support systems inside submarines.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focusing on O2, CO2, humidity, temperature, and pressure.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will be to utilize data analytics and machine learning techniques such as feature engineering, data cleaning , model training and to use machine learning model like Random Forest , linear regression , k means etc.,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goal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e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nhance 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efficiency, reliability, and safety of submarine operations.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crucial for safeguarding submariner health and mission success.</a:t>
            </a:r>
          </a:p>
        </p:txBody>
      </p:sp>
    </p:spTree>
    <p:extLst>
      <p:ext uri="{BB962C8B-B14F-4D97-AF65-F5344CB8AC3E}">
        <p14:creationId xmlns:p14="http://schemas.microsoft.com/office/powerpoint/2010/main" val="327648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8D78-6350-B99A-4C7F-8820C1BE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D9C7-F5D1-E039-F2E3-3BA432561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Submarines operate in challenging conditions, necessitating precise control of environmental parameters.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O2, CO2, humidity, temperature, and pressure are critical factors for submariner well-being.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often rely on manual adjustments, posing human error risks.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automate and optimize life support systems in submarines.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can improve efficiency, extend mission durations, and reduce crew workload.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Rapid response to emergencies can minimize risks to crew and submarine integrity.</a:t>
            </a:r>
          </a:p>
        </p:txBody>
      </p:sp>
    </p:spTree>
    <p:extLst>
      <p:ext uri="{BB962C8B-B14F-4D97-AF65-F5344CB8AC3E}">
        <p14:creationId xmlns:p14="http://schemas.microsoft.com/office/powerpoint/2010/main" val="232757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3D65-D521-86BB-AFAA-F97B3D80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B9E4-B1EA-4BDA-D80C-428977FF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Submarines are crucial for defence, research, and exploration, but maintaining a habitable environment is challenging.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adjustments of life support systems can be time-consuming and error-prone, endangering crew members.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project's primary motivation is to enhance submarine capabilities and safety by introducing predictive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models can optimize resource consumption, extend mission duration, and reduce crew workload.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can respond to emergencies rapidly, minimizing risks to human life and submarine integrity.</a:t>
            </a:r>
          </a:p>
        </p:txBody>
      </p:sp>
    </p:spTree>
    <p:extLst>
      <p:ext uri="{BB962C8B-B14F-4D97-AF65-F5344CB8AC3E}">
        <p14:creationId xmlns:p14="http://schemas.microsoft.com/office/powerpoint/2010/main" val="75342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7739-F605-BCCB-3049-4750B70B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Innovation Idea of the Project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DBF1-1593-CE71-7FEE-B339CB14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81" y="1825624"/>
            <a:ext cx="10816682" cy="4575175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innovation lies in integrating data-driven predictive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into submarine life support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sensor data and historical records will inform the system, anticipating environmental parameter changes.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will predict potential issues and optimize resource usage, ensuring submariners' safety and comfort.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will revolutionize underwater operations by making them more efficient, reliable, and adaptable.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 a ground-breaking system that enhances submarines' effectiveness while reducing crew burden.</a:t>
            </a:r>
          </a:p>
        </p:txBody>
      </p:sp>
    </p:spTree>
    <p:extLst>
      <p:ext uri="{BB962C8B-B14F-4D97-AF65-F5344CB8AC3E}">
        <p14:creationId xmlns:p14="http://schemas.microsoft.com/office/powerpoint/2010/main" val="269567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E4F2-ADC0-02D0-64AE-2EE3DC2C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F5D5-E917-9353-4759-027EB460B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 includes developing and implementing a predictive model for controlling O2, CO2, humidity, temperature, and pressure in submarines.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Activities encompass designing sensor systems, collecting data, developing algorithms, and integrating with existing life support systems.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will occur initially in controlled environments and later in operational submarines.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ultimate goal is to create a robust, adaptable system that enhances submarine operations, ensuring crew safety and well-being during extended missions.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2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47C0A9-E11D-CE12-8B33-1937DF4F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73" y="8287"/>
            <a:ext cx="10515600" cy="45397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iterature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urveys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3465618-D576-68FE-C685-00EBDA05E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372799"/>
              </p:ext>
            </p:extLst>
          </p:nvPr>
        </p:nvGraphicFramePr>
        <p:xfrm>
          <a:off x="760141" y="573778"/>
          <a:ext cx="10515600" cy="6219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44">
                  <a:extLst>
                    <a:ext uri="{9D8B030D-6E8A-4147-A177-3AD203B41FA5}">
                      <a16:colId xmlns:a16="http://schemas.microsoft.com/office/drawing/2014/main" val="2272733081"/>
                    </a:ext>
                  </a:extLst>
                </a:gridCol>
                <a:gridCol w="4025591">
                  <a:extLst>
                    <a:ext uri="{9D8B030D-6E8A-4147-A177-3AD203B41FA5}">
                      <a16:colId xmlns:a16="http://schemas.microsoft.com/office/drawing/2014/main" val="3537556786"/>
                    </a:ext>
                  </a:extLst>
                </a:gridCol>
                <a:gridCol w="1360448">
                  <a:extLst>
                    <a:ext uri="{9D8B030D-6E8A-4147-A177-3AD203B41FA5}">
                      <a16:colId xmlns:a16="http://schemas.microsoft.com/office/drawing/2014/main" val="2570460228"/>
                    </a:ext>
                  </a:extLst>
                </a:gridCol>
                <a:gridCol w="579864">
                  <a:extLst>
                    <a:ext uri="{9D8B030D-6E8A-4147-A177-3AD203B41FA5}">
                      <a16:colId xmlns:a16="http://schemas.microsoft.com/office/drawing/2014/main" val="2389657553"/>
                    </a:ext>
                  </a:extLst>
                </a:gridCol>
                <a:gridCol w="4072053">
                  <a:extLst>
                    <a:ext uri="{9D8B030D-6E8A-4147-A177-3AD203B41FA5}">
                      <a16:colId xmlns:a16="http://schemas.microsoft.com/office/drawing/2014/main" val="3029811216"/>
                    </a:ext>
                  </a:extLst>
                </a:gridCol>
              </a:tblGrid>
              <a:tr h="367294">
                <a:tc>
                  <a:txBody>
                    <a:bodyPr/>
                    <a:lstStyle/>
                    <a:p>
                      <a:pPr algn="ctr"/>
                      <a:r>
                        <a:rPr lang="en-IN" sz="13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Literature Survey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Techniques Used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92034"/>
                  </a:ext>
                </a:extLst>
              </a:tr>
              <a:tr h="455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"Advancements in Submarine Life Support Systems: A Review"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Smith, J. and Johnson, R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2018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Air Filtration, Oxygen Generation, Waste Management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66437"/>
                  </a:ext>
                </a:extLst>
              </a:tr>
              <a:tr h="455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"Artificial Intelligence in Submarine Life Support Systems"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Brown, A. and Davis, 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2019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 for Predictive Maintenance, Crew Health Monitoring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973565"/>
                  </a:ext>
                </a:extLst>
              </a:tr>
              <a:tr h="455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"Emerging Technologies in Underwater Air Quality Control"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Wilson, M. and Lee, C.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Nanotechnology, Advanced Sensors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02748"/>
                  </a:ext>
                </a:extLst>
              </a:tr>
              <a:tr h="455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"Energy-Efficient Solutions for Submarine Life Support"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Anderson, L. and Clark, P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Energy Optimization, Renewable Energy Sources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34717"/>
                  </a:ext>
                </a:extLst>
              </a:tr>
              <a:tr h="455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"Innovations in Oxygen Generation for Submarines"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Garcia, E. and Patel, A.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Electrochemical Oxygen Generators, Zeolite Molecular Sieves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07101"/>
                  </a:ext>
                </a:extLst>
              </a:tr>
              <a:tr h="455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"Sustainability in Submarine Life Support Systems"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Kim, H. and Smith, D.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Waste Recycling, Environmental Impact Reduction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80230"/>
                  </a:ext>
                </a:extLst>
              </a:tr>
              <a:tr h="455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"Enhanced Carbon Dioxide Removal Techniques"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Jones, K. and Martinez, R.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Solid Sorbents, Membrane-Based Systems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67700"/>
                  </a:ext>
                </a:extLst>
              </a:tr>
              <a:tr h="455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"Crew Health Monitoring Systems in Submarines"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Wang, Y. and Johnson, M.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Wearable Sensors, AI for Health Diagnostics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98470"/>
                  </a:ext>
                </a:extLst>
              </a:tr>
              <a:tr h="455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"Optimizing Air Flow Dynamics in Submarines"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Lewis, B. and Miller, G.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Computational Fluid Dynamics (CFD), Ventilation System Enhancements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79321"/>
                  </a:ext>
                </a:extLst>
              </a:tr>
              <a:tr h="455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"Human-Centric Design in Submarine Life Support"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Lee, S. and Taylor, L.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Ergonomics, Human-Computer Interaction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23308"/>
                  </a:ext>
                </a:extLst>
              </a:tr>
              <a:tr h="455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"Hybrid Power Systems for Submarine Sustainability"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White, P. and Turner, W.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Battery Technologies, Fuel Cells, Solar Panels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90336"/>
                  </a:ext>
                </a:extLst>
              </a:tr>
              <a:tr h="455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"AI-Driven Emergency Response in Submarines"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Martinez, J. and Smith, A.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 for Risk Assessment, Rapid Response Protocols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236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27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B71C-8C0F-BE33-0740-8CCF971A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4CEDF-B017-7100-3CE7-9060BD070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887" y="2249798"/>
            <a:ext cx="7275444" cy="3448636"/>
          </a:xfrm>
        </p:spPr>
      </p:pic>
    </p:spTree>
    <p:extLst>
      <p:ext uri="{BB962C8B-B14F-4D97-AF65-F5344CB8AC3E}">
        <p14:creationId xmlns:p14="http://schemas.microsoft.com/office/powerpoint/2010/main" val="405654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6877</TotalTime>
  <Words>1264</Words>
  <Application>Microsoft Macintosh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TEAM MEMBERS</vt:lpstr>
      <vt:lpstr>ABSTRACT</vt:lpstr>
      <vt:lpstr>Introduction</vt:lpstr>
      <vt:lpstr>Motivation</vt:lpstr>
      <vt:lpstr>Innovation Idea of the Project</vt:lpstr>
      <vt:lpstr>Scope of the Project</vt:lpstr>
      <vt:lpstr>Literature Surveys</vt:lpstr>
      <vt:lpstr>Architecture Diagram</vt:lpstr>
      <vt:lpstr>Data flow Diagram</vt:lpstr>
      <vt:lpstr>Software Requirements</vt:lpstr>
      <vt:lpstr>Hardware Requirements</vt:lpstr>
      <vt:lpstr>Modules</vt:lpstr>
      <vt:lpstr>Implementation</vt:lpstr>
      <vt:lpstr>Dataset</vt:lpstr>
      <vt:lpstr>CODE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Support Systems Inside the Submarines </dc:title>
  <dc:creator>RAGHAV UPADHYAY (RA2011033010016)</dc:creator>
  <cp:lastModifiedBy>RAGHAV UPADHYAY (RA2011033010016)</cp:lastModifiedBy>
  <cp:revision>15</cp:revision>
  <dcterms:created xsi:type="dcterms:W3CDTF">2023-09-11T19:44:16Z</dcterms:created>
  <dcterms:modified xsi:type="dcterms:W3CDTF">2023-10-11T12:01:30Z</dcterms:modified>
</cp:coreProperties>
</file>