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e50227a3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e50227a3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fafc7c9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fafc7c9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50227a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50227a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e50227a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e50227a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e50227a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e50227a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e50227a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e50227a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50227a3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50227a3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50227a3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50227a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fafc7c9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fafc7c9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62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hyperlink" Target="https://public.tableau.com/app/profile/raghav.verma2542/viz/IS833ProjectDashboardPage1/Dashboard1" TargetMode="External"/><Relationship Id="rId7" Type="http://schemas.openxmlformats.org/officeDocument/2006/relationships/hyperlink" Target="https://public.tableau.com/app/profile/raghav.verma2542/viz/IS833ProjectDashboardPage2/Dashboard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hyperlink" Target="https://public.tableau.com/app/profile/raghav.verma2542/viz/IS833ProjectDashboardPage1/Dashboard1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40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150" y="2681725"/>
            <a:ext cx="5990650" cy="23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917075" y="1983425"/>
            <a:ext cx="963300" cy="31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IS833 Team Project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99725" y="2757925"/>
            <a:ext cx="8132700" cy="19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Team 5</a:t>
            </a:r>
            <a:endParaRPr b="1" sz="13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Justin Gitelman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Minje (Lima) Kim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 Min Tan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Raghav Verma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Pei-Chun (Paige) Yang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1691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Analysis of EV Adoption in Washington State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00" y="0"/>
            <a:ext cx="772007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type="title"/>
          </p:nvPr>
        </p:nvSpPr>
        <p:spPr>
          <a:xfrm>
            <a:off x="466175" y="908850"/>
            <a:ext cx="3568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</a:t>
            </a:r>
            <a:r>
              <a:rPr lang="en" sz="6000">
                <a:solidFill>
                  <a:schemeClr val="lt1"/>
                </a:solidFill>
              </a:rPr>
              <a:t>You</a:t>
            </a:r>
            <a:endParaRPr sz="6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solidFill>
                  <a:schemeClr val="lt1"/>
                </a:solidFill>
              </a:rPr>
              <a:t>Any Questions?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775" y="0"/>
            <a:ext cx="772003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0"/>
            <a:ext cx="3953100" cy="51435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5825" y="76200"/>
            <a:ext cx="54000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objective/proposal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99925" y="733500"/>
            <a:ext cx="3634800" cy="4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oppins"/>
              <a:buChar char="●"/>
            </a:pPr>
            <a:r>
              <a:rPr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Identify </a:t>
            </a:r>
            <a:r>
              <a:rPr b="1"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adoption trends</a:t>
            </a:r>
            <a:r>
              <a:rPr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of electric vehicles (EVs) across cities in Washington, and note patterns and insights that would enable key stakeholders such as EV manufacturers and the government to understand the </a:t>
            </a:r>
            <a:r>
              <a:rPr b="1"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market dynamics of the EV market</a:t>
            </a:r>
            <a:r>
              <a:rPr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and key infrastructure requirements that encourage adoption.</a:t>
            </a:r>
            <a:endParaRPr sz="1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oppins"/>
              <a:buChar char="●"/>
            </a:pPr>
            <a:r>
              <a:rPr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Examine the relationship between the adoption of EVs and the </a:t>
            </a:r>
            <a:r>
              <a:rPr b="1"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availability of various charging infrastructure</a:t>
            </a:r>
            <a:r>
              <a:rPr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across various cities.</a:t>
            </a:r>
            <a:endParaRPr sz="1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6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762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Understanding the EV Market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5" y="745700"/>
            <a:ext cx="4853384" cy="43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525" y="745699"/>
            <a:ext cx="3095200" cy="22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9559" y="3125149"/>
            <a:ext cx="2592430" cy="18840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305975" y="4804800"/>
            <a:ext cx="13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Dashboard Page 1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721100" y="4804800"/>
            <a:ext cx="1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Dashboard Page 2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2598"/>
            <a:ext cx="8520602" cy="39191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762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Historical &amp; Predicted EV Growth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90500" y="569900"/>
            <a:ext cx="86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EV growth is increasing exponentially in the past two years, but the historical regression predicts a steady growth 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trajectory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 on track to </a:t>
            </a: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double over the next decade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2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0"/>
            <a:ext cx="9144000" cy="6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5" y="1942475"/>
            <a:ext cx="4402451" cy="29744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762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EVs, Charging Stations &amp; EV Traffic Patterns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550" y="1942475"/>
            <a:ext cx="4402452" cy="29384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87975" y="648900"/>
            <a:ext cx="8967900" cy="11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Most average daily traffic volume is </a:t>
            </a: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concentrated around the major metro area of Seattle/Tacoma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, WA as well as </a:t>
            </a: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highways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 extending downward to Oregon and upward to British Columbia. While EV charging stations are plentiful around these concentrated areas, there are </a:t>
            </a: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large gaps in the northeastern and southeastern quadrants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 where there is plenty of EV ownership relative to the low traffic areas but a small amount of EV charging stations.</a:t>
            </a:r>
            <a:endParaRPr b="1" sz="2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0"/>
            <a:ext cx="9144000" cy="6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46383" l="0" r="0" t="0"/>
          <a:stretch/>
        </p:blipFill>
        <p:spPr>
          <a:xfrm>
            <a:off x="68400" y="1307575"/>
            <a:ext cx="9007201" cy="34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762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Infrastructure Deficit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8400" y="569900"/>
            <a:ext cx="90072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More EVs per charger means more competition to find an open charger. Cities with high population such as </a:t>
            </a: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Spokane Valley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Kent 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showcase 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deficits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 that are </a:t>
            </a: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opportunities to add chargers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. For example, despite having similar population, Kent has nearly three times the number of EVs sharing each charger.</a:t>
            </a:r>
            <a:endParaRPr b="1"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876550" y="4712300"/>
            <a:ext cx="13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Dashboard Page 1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3500" y="1762992"/>
            <a:ext cx="545650" cy="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0"/>
            <a:ext cx="9144000" cy="6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76200" y="662100"/>
            <a:ext cx="85206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Noting, 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per research, an 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ideal ratio of 8-12 EVs per charger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76200" y="76200"/>
            <a:ext cx="85206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sz="25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097" y="1330866"/>
            <a:ext cx="4871658" cy="1745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766050" y="1043100"/>
            <a:ext cx="48717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20">
                <a:latin typeface="Poppins"/>
                <a:ea typeface="Poppins"/>
                <a:cs typeface="Poppins"/>
                <a:sym typeface="Poppins"/>
              </a:rPr>
              <a:t>Top 10 cities for ‘EVs per Charger’ based on population</a:t>
            </a:r>
            <a:endParaRPr sz="11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766050" y="2992756"/>
            <a:ext cx="48717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20">
                <a:latin typeface="Poppins"/>
                <a:ea typeface="Poppins"/>
                <a:cs typeface="Poppins"/>
                <a:sym typeface="Poppins"/>
              </a:rPr>
              <a:t>Top 10 cities for ‘Headcount per Charger’ based on population</a:t>
            </a:r>
            <a:endParaRPr sz="11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76200" y="1253375"/>
            <a:ext cx="3690000" cy="15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Rationale for prioritizing </a:t>
            </a: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present growth</a:t>
            </a:r>
            <a:endParaRPr b="1" sz="2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—&gt;</a:t>
            </a:r>
            <a:endParaRPr b="1"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6050" y="3076500"/>
            <a:ext cx="3690000" cy="15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Rationale for prioritizing </a:t>
            </a: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future growth</a:t>
            </a:r>
            <a:endParaRPr b="1" sz="2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Poppins"/>
                <a:ea typeface="Poppins"/>
                <a:cs typeface="Poppins"/>
                <a:sym typeface="Poppins"/>
              </a:rPr>
              <a:t>—&gt;</a:t>
            </a:r>
            <a:endParaRPr b="1"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765525" y="1896050"/>
            <a:ext cx="114900" cy="120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091150" y="2175450"/>
            <a:ext cx="114900" cy="120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991038" y="2230725"/>
            <a:ext cx="114900" cy="120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442200" y="2296350"/>
            <a:ext cx="114900" cy="120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890925" y="2351625"/>
            <a:ext cx="114900" cy="120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098" y="3250904"/>
            <a:ext cx="4871656" cy="1747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9144000" cy="6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6200" y="662100"/>
            <a:ext cx="85206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Build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infrastructure for the most prevalent brands to ensure compatibility of chargers with the vehicle make.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76200" y="76200"/>
            <a:ext cx="85206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sz="25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13" y="1495500"/>
            <a:ext cx="7443400" cy="14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312" y="3056975"/>
            <a:ext cx="2233426" cy="19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5288" y="3056975"/>
            <a:ext cx="2233425" cy="196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0263" y="3056975"/>
            <a:ext cx="2233426" cy="193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68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4285625" y="76200"/>
            <a:ext cx="43113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sz="252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068400" y="662100"/>
            <a:ext cx="5075700" cy="4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Data Source: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Lack of supplementary data sources for supporting data points and building the storyline.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Data Cleaning: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We came up with creative workarounds for quickly cleaning data and dropping columns using Google Sheets.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Geostatistical Analysis: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As resources and skills were very limited, we simplified the scope of the geostatistical analysis to focus on essential insights that can still inform decision-making.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    	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Dashboard Creation: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The dashboard was built on Tableau and it was a major challenge to publish and publicly share the dashboard. After a lot of troubleshooting and trial &amp; error, we figured out the best way to go about this.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