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79B9F-0B7D-4502-B48B-788145576DB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28E1-F704-44D9-AD46-26631556B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28E1-F704-44D9-AD46-26631556B7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3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8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1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2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4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6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9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3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E275-3E07-457B-8B7D-13274C69256D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6083708" cy="3711894"/>
          </a:xfrm>
        </p:spPr>
        <p:txBody>
          <a:bodyPr anchor="ctr">
            <a:normAutofit/>
          </a:bodyPr>
          <a:lstStyle/>
          <a:p>
            <a:r>
              <a:rPr lang="en-IN" sz="5400" b="1"/>
              <a:t>Capstone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marL="25400" indent="0" algn="r"/>
            <a:r>
              <a:rPr lang="en-IN"/>
              <a:t>By:-  Raghvendra Narayan Singh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9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5" y="1240076"/>
            <a:ext cx="3546340" cy="45845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FFFFFF"/>
                </a:solidFill>
              </a:rPr>
              <a:t>Business Problem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25400" indent="0">
              <a:buNone/>
            </a:pPr>
            <a:r>
              <a:rPr lang="en-IN" b="1" dirty="0"/>
              <a:t>Business Problem – </a:t>
            </a:r>
            <a:r>
              <a:rPr lang="en-IN" dirty="0"/>
              <a:t>Reduce the number of late deliveries</a:t>
            </a:r>
            <a:br>
              <a:rPr lang="en-IN" dirty="0"/>
            </a:br>
            <a:br>
              <a:rPr lang="en-IN" b="1" dirty="0"/>
            </a:br>
            <a:r>
              <a:rPr lang="en-IN" b="1" dirty="0"/>
              <a:t>Scope/Benefits-</a:t>
            </a:r>
            <a:br>
              <a:rPr lang="en-IN" b="1" dirty="0"/>
            </a:br>
            <a:r>
              <a:rPr lang="en-IN" b="1" dirty="0"/>
              <a:t>	</a:t>
            </a:r>
            <a:r>
              <a:rPr lang="en-IN" dirty="0"/>
              <a:t>1. Higher Customer Retention Rate (CRR) </a:t>
            </a:r>
            <a:br>
              <a:rPr lang="en-IN" dirty="0"/>
            </a:br>
            <a:r>
              <a:rPr lang="en-IN" dirty="0"/>
              <a:t>	2. Reduces Customer Acquisition Cost </a:t>
            </a:r>
            <a:br>
              <a:rPr lang="en-IN" dirty="0"/>
            </a:br>
            <a:r>
              <a:rPr lang="en-IN" dirty="0"/>
              <a:t>	3. Rise in Customer Lifetime Value </a:t>
            </a:r>
            <a:br>
              <a:rPr lang="en-IN" dirty="0"/>
            </a:br>
            <a:endParaRPr lang="en-IN" dirty="0"/>
          </a:p>
          <a:p>
            <a:pPr marL="25400" indent="0">
              <a:buNone/>
            </a:pPr>
            <a:r>
              <a:rPr lang="en-IN" b="1" dirty="0"/>
              <a:t>Objective</a:t>
            </a:r>
            <a:r>
              <a:rPr lang="en-IN" dirty="0"/>
              <a:t> – Identification of late deliveries through statistical modelling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0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700" b="1">
                <a:solidFill>
                  <a:srgbClr val="FFFFFF"/>
                </a:solidFill>
              </a:rPr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b="1" dirty="0"/>
              <a:t>Data Cleaning</a:t>
            </a:r>
          </a:p>
          <a:p>
            <a:pPr lvl="1"/>
            <a:r>
              <a:rPr lang="en-IN" dirty="0">
                <a:latin typeface="Libre Baskerville"/>
              </a:rPr>
              <a:t>Removed column with </a:t>
            </a:r>
            <a:r>
              <a:rPr lang="en-IN" b="1" dirty="0">
                <a:latin typeface="Libre Baskerville"/>
              </a:rPr>
              <a:t>null values and variance </a:t>
            </a:r>
            <a:r>
              <a:rPr lang="en-IN" dirty="0">
                <a:latin typeface="Libre Baskerville"/>
              </a:rPr>
              <a:t>below 80%.</a:t>
            </a:r>
            <a:br>
              <a:rPr lang="en-IN" dirty="0"/>
            </a:br>
            <a:endParaRPr lang="en-IN" dirty="0"/>
          </a:p>
          <a:p>
            <a:pPr lvl="1"/>
            <a:r>
              <a:rPr lang="en-IN" dirty="0"/>
              <a:t>Treatment of outliers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>
                <a:latin typeface="Libre Baskerville"/>
              </a:rPr>
              <a:t>Benefit per order, Sales per customer, Order Item Discount and Order Item Quantity.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>
                <a:latin typeface="Libre Baskerville"/>
              </a:rPr>
              <a:t>Log</a:t>
            </a:r>
            <a:r>
              <a:rPr lang="en-IN" sz="1800" dirty="0"/>
              <a:t> </a:t>
            </a:r>
            <a:r>
              <a:rPr lang="en-IN" sz="1800" dirty="0">
                <a:latin typeface="Libre Baskerville"/>
              </a:rPr>
              <a:t>transformation</a:t>
            </a:r>
            <a:br>
              <a:rPr lang="en-IN" sz="1800" dirty="0">
                <a:latin typeface="Libre Baskerville"/>
              </a:rPr>
            </a:br>
            <a:endParaRPr lang="en-IN" sz="1800" dirty="0">
              <a:latin typeface="Libre Baskerville"/>
            </a:endParaRPr>
          </a:p>
          <a:p>
            <a:pPr lvl="1"/>
            <a:r>
              <a:rPr lang="en-IN" dirty="0">
                <a:latin typeface="Libre Baskerville"/>
              </a:rPr>
              <a:t>Multicollinearity Check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Sales, Sales per customer and Order Item Total.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Order Profit per Order and Benefit per order </a:t>
            </a:r>
            <a:endParaRPr lang="en-IN" sz="1800" dirty="0">
              <a:latin typeface="Libre Baskerville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IN" sz="1800" dirty="0">
              <a:latin typeface="Libre Baskerville"/>
            </a:endParaRP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65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53425-F42A-4472-85CF-158C4FE3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Data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9712C-A47C-4333-9456-26DABD62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b="1" dirty="0"/>
              <a:t>Feature selection</a:t>
            </a:r>
          </a:p>
          <a:p>
            <a:pPr lvl="1"/>
            <a:r>
              <a:rPr lang="en-IN" sz="2000" i="1" dirty="0"/>
              <a:t>New variable 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Variables - Distance, Weekday and Time of order and shipment.</a:t>
            </a:r>
            <a:br>
              <a:rPr lang="en-IN" sz="2000" dirty="0"/>
            </a:br>
            <a:endParaRPr lang="en-IN" sz="2000" i="1" dirty="0"/>
          </a:p>
          <a:p>
            <a:pPr lvl="1"/>
            <a:r>
              <a:rPr lang="en-IN" sz="2000" i="1" dirty="0"/>
              <a:t>Chi-Square Analysis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Variables – Category Name, Customer Country, Customer Segment, Department and Product Name are insignificant</a:t>
            </a: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0395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89E-A391-42B4-8F64-664AD8AF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/>
              <a:t>Data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CE74-D19A-43E6-8564-E3F4C222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IN" b="1" dirty="0"/>
              <a:t>Principal Component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Top 6 components explained 61.4% variation.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56FFD8-2513-4290-BBEB-280018C3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29631"/>
              </p:ext>
            </p:extLst>
          </p:nvPr>
        </p:nvGraphicFramePr>
        <p:xfrm>
          <a:off x="6094410" y="2353489"/>
          <a:ext cx="5161193" cy="338878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652521">
                  <a:extLst>
                    <a:ext uri="{9D8B030D-6E8A-4147-A177-3AD203B41FA5}">
                      <a16:colId xmlns:a16="http://schemas.microsoft.com/office/drawing/2014/main" val="888696788"/>
                    </a:ext>
                  </a:extLst>
                </a:gridCol>
                <a:gridCol w="1508672">
                  <a:extLst>
                    <a:ext uri="{9D8B030D-6E8A-4147-A177-3AD203B41FA5}">
                      <a16:colId xmlns:a16="http://schemas.microsoft.com/office/drawing/2014/main" val="69022855"/>
                    </a:ext>
                  </a:extLst>
                </a:gridCol>
              </a:tblGrid>
              <a:tr h="6865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Variables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>
                          <a:effectLst/>
                        </a:rPr>
                        <a:t>Principal Components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4142555561"/>
                  </a:ext>
                </a:extLst>
              </a:tr>
              <a:tr h="6865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 dirty="0">
                          <a:effectLst/>
                        </a:rPr>
                        <a:t>Sales per customer, Order Item Product Price, Sales, Order Item Total, Product Price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Product Price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7012462"/>
                  </a:ext>
                </a:extLst>
              </a:tr>
              <a:tr h="6865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>
                          <a:effectLst/>
                        </a:rPr>
                        <a:t>Benefit per order, Order Item Price Ratio, Order Profit per Order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Profit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1948843921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>
                          <a:effectLst/>
                        </a:rPr>
                        <a:t>Days of shipment schedule, Shipping Mode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Shipment Info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2099869451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>
                          <a:effectLst/>
                        </a:rPr>
                        <a:t>Order Item Discount, Order Item Discount Rate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Discount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360602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>
                          <a:effectLst/>
                        </a:rPr>
                        <a:t>Order Item Quantity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Quantity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1664281685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 dirty="0">
                          <a:effectLst/>
                        </a:rPr>
                        <a:t>Customer City, Customer State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Location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344569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11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86EE-3FB7-47A0-85A8-289B65C4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/>
              <a:t>Modelling Approach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5940-C29D-4570-91B4-51F0E9A5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IN" dirty="0"/>
              <a:t>Logistics Regression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Xgboost</a:t>
            </a:r>
          </a:p>
          <a:p>
            <a:pPr marL="2540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D4FF8-B26D-4F2D-B673-20A93236C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90383"/>
              </p:ext>
            </p:extLst>
          </p:nvPr>
        </p:nvGraphicFramePr>
        <p:xfrm>
          <a:off x="6094411" y="2348721"/>
          <a:ext cx="4960444" cy="345152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519204">
                  <a:extLst>
                    <a:ext uri="{9D8B030D-6E8A-4147-A177-3AD203B41FA5}">
                      <a16:colId xmlns:a16="http://schemas.microsoft.com/office/drawing/2014/main" val="3422862729"/>
                    </a:ext>
                  </a:extLst>
                </a:gridCol>
                <a:gridCol w="1147080">
                  <a:extLst>
                    <a:ext uri="{9D8B030D-6E8A-4147-A177-3AD203B41FA5}">
                      <a16:colId xmlns:a16="http://schemas.microsoft.com/office/drawing/2014/main" val="4047011294"/>
                    </a:ext>
                  </a:extLst>
                </a:gridCol>
                <a:gridCol w="1147080">
                  <a:extLst>
                    <a:ext uri="{9D8B030D-6E8A-4147-A177-3AD203B41FA5}">
                      <a16:colId xmlns:a16="http://schemas.microsoft.com/office/drawing/2014/main" val="3368298873"/>
                    </a:ext>
                  </a:extLst>
                </a:gridCol>
                <a:gridCol w="1147080">
                  <a:extLst>
                    <a:ext uri="{9D8B030D-6E8A-4147-A177-3AD203B41FA5}">
                      <a16:colId xmlns:a16="http://schemas.microsoft.com/office/drawing/2014/main" val="3197880584"/>
                    </a:ext>
                  </a:extLst>
                </a:gridCol>
              </a:tblGrid>
              <a:tr h="7192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100" b="0" cap="all" spc="15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 Measures</a:t>
                      </a:r>
                      <a:endParaRPr lang="en-IN" sz="11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100" b="0" cap="all" spc="15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IN" sz="11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100" b="0" cap="all" spc="15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1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100" b="0" cap="all" spc="15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sz="11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857678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    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938555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 error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0.3095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15015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0.8152</a:t>
                      </a:r>
                      <a:endParaRPr lang="en-IN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0.801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13741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0.5878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0.619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0.617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046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0.7069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0.7034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0.711</a:t>
                      </a:r>
                      <a:endParaRPr lang="en-IN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0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7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FF"/>
                </a:solidFill>
              </a:rPr>
              <a:t>Insights from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sz="2200" dirty="0"/>
              <a:t>Xgboost is the best model due to </a:t>
            </a:r>
            <a:r>
              <a:rPr lang="en-IN" sz="2200" b="1" dirty="0"/>
              <a:t>high sensitivity.</a:t>
            </a:r>
          </a:p>
          <a:p>
            <a:r>
              <a:rPr lang="en-IN" sz="2200" b="1" dirty="0"/>
              <a:t>Shipment</a:t>
            </a:r>
            <a:r>
              <a:rPr lang="en-IN" sz="2200" dirty="0"/>
              <a:t> info variable affects the dependent variable most.</a:t>
            </a:r>
          </a:p>
          <a:p>
            <a:r>
              <a:rPr lang="en-IN" sz="2200" dirty="0"/>
              <a:t>Highest late deliveries in </a:t>
            </a:r>
            <a:r>
              <a:rPr lang="en-IN" sz="2200" b="1" dirty="0"/>
              <a:t>First class </a:t>
            </a:r>
            <a:r>
              <a:rPr lang="en-IN" sz="2200" dirty="0"/>
              <a:t>and </a:t>
            </a:r>
            <a:r>
              <a:rPr lang="en-IN" sz="2200" b="1" dirty="0"/>
              <a:t>Second class.</a:t>
            </a:r>
          </a:p>
          <a:p>
            <a:r>
              <a:rPr lang="en-IN" sz="2200" dirty="0"/>
              <a:t>Second most important variable is Location, followed by Quantity and Price of the product.</a:t>
            </a:r>
          </a:p>
          <a:p>
            <a:r>
              <a:rPr lang="en-IN" sz="2200" dirty="0"/>
              <a:t>The least important variable is the </a:t>
            </a:r>
            <a:r>
              <a:rPr lang="en-IN" sz="2200" b="1" dirty="0"/>
              <a:t>Profit</a:t>
            </a:r>
            <a:r>
              <a:rPr lang="en-IN" sz="2200" dirty="0"/>
              <a:t> variable.</a:t>
            </a:r>
            <a:endParaRPr lang="en-IN" sz="2200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048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1240076"/>
            <a:ext cx="3143863" cy="458452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sz="2200" dirty="0"/>
              <a:t>Shipment mode should be standard class.</a:t>
            </a:r>
          </a:p>
          <a:p>
            <a:r>
              <a:rPr lang="en-IN" sz="2200" dirty="0"/>
              <a:t>Enlisting a Fulfilment company to look after long-distance location like Pacific Asia.</a:t>
            </a:r>
          </a:p>
          <a:p>
            <a:r>
              <a:rPr lang="en-US" sz="2200" dirty="0"/>
              <a:t>Enhance Transport Processes</a:t>
            </a:r>
          </a:p>
          <a:p>
            <a:r>
              <a:rPr lang="en-US" sz="2200" dirty="0"/>
              <a:t>Enhance Enterprise Resource Planning</a:t>
            </a:r>
          </a:p>
          <a:p>
            <a:r>
              <a:rPr lang="en-US" sz="2200" dirty="0"/>
              <a:t>Regular inspections of plants and warehouses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5833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365</Words>
  <Application>Microsoft Office PowerPoint</Application>
  <PresentationFormat>Widescreen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Libre Baskerville</vt:lpstr>
      <vt:lpstr>Times New Roman</vt:lpstr>
      <vt:lpstr>Wingdings</vt:lpstr>
      <vt:lpstr>Gallery</vt:lpstr>
      <vt:lpstr>Capstone Presentation</vt:lpstr>
      <vt:lpstr>Business Problem Understanding</vt:lpstr>
      <vt:lpstr>Data Engineering</vt:lpstr>
      <vt:lpstr>Data Engineering</vt:lpstr>
      <vt:lpstr>Data Engineering</vt:lpstr>
      <vt:lpstr>Modelling Approach </vt:lpstr>
      <vt:lpstr>Insights from Analysis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Raghav Rajput</dc:creator>
  <cp:lastModifiedBy>Raghav Rajput</cp:lastModifiedBy>
  <cp:revision>11</cp:revision>
  <dcterms:created xsi:type="dcterms:W3CDTF">2020-09-25T14:54:57Z</dcterms:created>
  <dcterms:modified xsi:type="dcterms:W3CDTF">2020-09-25T18:13:49Z</dcterms:modified>
</cp:coreProperties>
</file>