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8" r:id="rId6"/>
    <p:sldId id="259" r:id="rId7"/>
    <p:sldId id="275" r:id="rId8"/>
    <p:sldId id="260" r:id="rId9"/>
    <p:sldId id="262" r:id="rId10"/>
    <p:sldId id="261" r:id="rId11"/>
    <p:sldId id="265" r:id="rId12"/>
    <p:sldId id="266" r:id="rId13"/>
    <p:sldId id="267" r:id="rId14"/>
    <p:sldId id="263" r:id="rId15"/>
    <p:sldId id="264" r:id="rId16"/>
    <p:sldId id="272" r:id="rId17"/>
    <p:sldId id="271" r:id="rId18"/>
    <p:sldId id="276" r:id="rId19"/>
    <p:sldId id="269" r:id="rId20"/>
    <p:sldId id="270" r:id="rId21"/>
    <p:sldId id="274"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830"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5CDE22C2-8459-4691-B71C-166D0C05497A}" type="datetimeFigureOut">
              <a:rPr lang="en-IN" smtClean="0"/>
            </a:fld>
            <a:endParaRPr lang="en-IN"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4A40272-C655-416C-9057-BC74EA502364}"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DE22C2-8459-4691-B71C-166D0C05497A}"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A40272-C655-416C-9057-BC74EA502364}"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DE22C2-8459-4691-B71C-166D0C05497A}"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A40272-C655-416C-9057-BC74EA502364}"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5CDE22C2-8459-4691-B71C-166D0C05497A}" type="datetimeFigureOut">
              <a:rPr lang="en-IN" smtClean="0"/>
            </a:fld>
            <a:endParaRPr lang="en-IN" dirty="0"/>
          </a:p>
        </p:txBody>
      </p:sp>
      <p:sp>
        <p:nvSpPr>
          <p:cNvPr id="5" name="Footer Placeholder 4"/>
          <p:cNvSpPr>
            <a:spLocks noGrp="1"/>
          </p:cNvSpPr>
          <p:nvPr>
            <p:ph type="ftr" sz="quarter" idx="11"/>
          </p:nvPr>
        </p:nvSpPr>
        <p:spPr>
          <a:xfrm>
            <a:off x="457200" y="6480969"/>
            <a:ext cx="4260056" cy="300831"/>
          </a:xfrm>
        </p:spPr>
        <p:txBody>
          <a:bodyPr/>
          <a:lstStyle/>
          <a:p>
            <a:endParaRPr lang="en-IN" dirty="0"/>
          </a:p>
        </p:txBody>
      </p:sp>
      <p:sp>
        <p:nvSpPr>
          <p:cNvPr id="6" name="Slide Number Placeholder 5"/>
          <p:cNvSpPr>
            <a:spLocks noGrp="1"/>
          </p:cNvSpPr>
          <p:nvPr>
            <p:ph type="sldNum" sz="quarter" idx="12"/>
          </p:nvPr>
        </p:nvSpPr>
        <p:spPr/>
        <p:txBody>
          <a:bodyPr/>
          <a:lstStyle/>
          <a:p>
            <a:fld id="{B4A40272-C655-416C-9057-BC74EA502364}"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5CDE22C2-8459-4691-B71C-166D0C05497A}" type="datetimeFigureOut">
              <a:rPr lang="en-IN" smtClean="0"/>
            </a:fld>
            <a:endParaRPr lang="en-IN" dirty="0"/>
          </a:p>
        </p:txBody>
      </p:sp>
      <p:sp>
        <p:nvSpPr>
          <p:cNvPr id="5" name="Footer Placeholder 4"/>
          <p:cNvSpPr>
            <a:spLocks noGrp="1"/>
          </p:cNvSpPr>
          <p:nvPr>
            <p:ph type="ftr" sz="quarter" idx="11"/>
          </p:nvPr>
        </p:nvSpPr>
        <p:spPr>
          <a:xfrm>
            <a:off x="2619376" y="6480969"/>
            <a:ext cx="4260056" cy="300831"/>
          </a:xfrm>
        </p:spPr>
        <p:txBody>
          <a:bodyPr/>
          <a:lstStyle/>
          <a:p>
            <a:endParaRPr lang="en-IN" dirty="0"/>
          </a:p>
        </p:txBody>
      </p:sp>
      <p:sp>
        <p:nvSpPr>
          <p:cNvPr id="6" name="Slide Number Placeholder 5"/>
          <p:cNvSpPr>
            <a:spLocks noGrp="1"/>
          </p:cNvSpPr>
          <p:nvPr>
            <p:ph type="sldNum" sz="quarter" idx="12"/>
          </p:nvPr>
        </p:nvSpPr>
        <p:spPr>
          <a:xfrm>
            <a:off x="8451056" y="809624"/>
            <a:ext cx="502920" cy="300831"/>
          </a:xfrm>
        </p:spPr>
        <p:txBody>
          <a:bodyPr/>
          <a:lstStyle/>
          <a:p>
            <a:fld id="{B4A40272-C655-416C-9057-BC74EA502364}" type="slidenum">
              <a:rPr lang="en-IN" smtClean="0"/>
            </a:fld>
            <a:endParaRPr lang="en-IN"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610"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5CDE22C2-8459-4691-B71C-166D0C05497A}" type="datetimeFigureOut">
              <a:rPr lang="en-IN" smtClean="0"/>
            </a:fld>
            <a:endParaRPr lang="en-IN" dirty="0"/>
          </a:p>
        </p:txBody>
      </p:sp>
      <p:sp>
        <p:nvSpPr>
          <p:cNvPr id="6" name="Footer Placeholder 5"/>
          <p:cNvSpPr>
            <a:spLocks noGrp="1"/>
          </p:cNvSpPr>
          <p:nvPr>
            <p:ph type="ftr" sz="quarter" idx="11"/>
          </p:nvPr>
        </p:nvSpPr>
        <p:spPr>
          <a:xfrm>
            <a:off x="457200" y="6480969"/>
            <a:ext cx="4260056" cy="301752"/>
          </a:xfrm>
        </p:spPr>
        <p:txBody>
          <a:bodyPr/>
          <a:lstStyle/>
          <a:p>
            <a:endParaRPr lang="en-IN" dirty="0"/>
          </a:p>
        </p:txBody>
      </p:sp>
      <p:sp>
        <p:nvSpPr>
          <p:cNvPr id="7" name="Slide Number Placeholder 6"/>
          <p:cNvSpPr>
            <a:spLocks noGrp="1"/>
          </p:cNvSpPr>
          <p:nvPr>
            <p:ph type="sldNum" sz="quarter" idx="12"/>
          </p:nvPr>
        </p:nvSpPr>
        <p:spPr>
          <a:xfrm>
            <a:off x="7589520" y="6480969"/>
            <a:ext cx="502920" cy="301752"/>
          </a:xfrm>
        </p:spPr>
        <p:txBody>
          <a:bodyPr/>
          <a:lstStyle/>
          <a:p>
            <a:fld id="{B4A40272-C655-416C-9057-BC74EA502364}"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CDE22C2-8459-4691-B71C-166D0C05497A}" type="datetimeFigureOut">
              <a:rPr lang="en-IN" smtClean="0"/>
            </a:fld>
            <a:endParaRPr lang="en-IN" dirty="0"/>
          </a:p>
        </p:txBody>
      </p:sp>
      <p:sp>
        <p:nvSpPr>
          <p:cNvPr id="8" name="Footer Placeholder 7"/>
          <p:cNvSpPr>
            <a:spLocks noGrp="1"/>
          </p:cNvSpPr>
          <p:nvPr>
            <p:ph type="ftr" sz="quarter" idx="11"/>
          </p:nvPr>
        </p:nvSpPr>
        <p:spPr>
          <a:xfrm>
            <a:off x="457200" y="6480969"/>
            <a:ext cx="4261104" cy="301752"/>
          </a:xfrm>
        </p:spPr>
        <p:txBody>
          <a:bodyPr/>
          <a:lstStyle/>
          <a:p>
            <a:endParaRPr lang="en-IN"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4A40272-C655-416C-9057-BC74EA502364}" type="slidenum">
              <a:rPr lang="en-IN" smtClean="0"/>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DE22C2-8459-4691-B71C-166D0C05497A}"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A40272-C655-416C-9057-BC74EA502364}"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5CDE22C2-8459-4691-B71C-166D0C05497A}" type="datetimeFigureOut">
              <a:rPr lang="en-IN" smtClean="0"/>
            </a:fld>
            <a:endParaRPr lang="en-IN" dirty="0"/>
          </a:p>
        </p:txBody>
      </p:sp>
      <p:sp>
        <p:nvSpPr>
          <p:cNvPr id="3" name="Footer Placeholder 2"/>
          <p:cNvSpPr>
            <a:spLocks noGrp="1"/>
          </p:cNvSpPr>
          <p:nvPr>
            <p:ph type="ftr" sz="quarter" idx="11"/>
          </p:nvPr>
        </p:nvSpPr>
        <p:spPr>
          <a:xfrm>
            <a:off x="457200" y="6481890"/>
            <a:ext cx="4260056" cy="300831"/>
          </a:xfrm>
        </p:spPr>
        <p:txBody>
          <a:bodyPr/>
          <a:lstStyle/>
          <a:p>
            <a:endParaRPr lang="en-IN" dirty="0"/>
          </a:p>
        </p:txBody>
      </p:sp>
      <p:sp>
        <p:nvSpPr>
          <p:cNvPr id="4" name="Slide Number Placeholder 3"/>
          <p:cNvSpPr>
            <a:spLocks noGrp="1"/>
          </p:cNvSpPr>
          <p:nvPr>
            <p:ph type="sldNum" sz="quarter" idx="12"/>
          </p:nvPr>
        </p:nvSpPr>
        <p:spPr>
          <a:xfrm>
            <a:off x="7589520" y="6480969"/>
            <a:ext cx="502920" cy="301752"/>
          </a:xfrm>
        </p:spPr>
        <p:txBody>
          <a:bodyPr/>
          <a:lstStyle/>
          <a:p>
            <a:fld id="{B4A40272-C655-416C-9057-BC74EA502364}"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415"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CDE22C2-8459-4691-B71C-166D0C05497A}" type="datetimeFigureOut">
              <a:rPr lang="en-IN" smtClean="0"/>
            </a:fld>
            <a:endParaRPr lang="en-IN"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4A40272-C655-416C-9057-BC74EA502364}" type="slidenum">
              <a:rPr lang="en-IN" smtClean="0"/>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5CDE22C2-8459-4691-B71C-166D0C05497A}" type="datetimeFigureOut">
              <a:rPr lang="en-IN" smtClean="0"/>
            </a:fld>
            <a:endParaRPr lang="en-IN"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4A40272-C655-416C-9057-BC74EA502364}" type="slidenum">
              <a:rPr lang="en-IN" smtClean="0"/>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CDE22C2-8459-4691-B71C-166D0C05497A}" type="datetimeFigureOut">
              <a:rPr lang="en-IN" smtClean="0"/>
            </a:fld>
            <a:endParaRPr lang="en-IN"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4A40272-C655-416C-9057-BC74EA502364}" type="slidenum">
              <a:rPr lang="en-IN" smtClean="0"/>
            </a:fld>
            <a:endParaRPr lang="en-IN"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484505"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310" indent="-384175" algn="l" rtl="0" eaLnBrk="1" latinLnBrk="0" hangingPunct="1">
        <a:spcBef>
          <a:spcPct val="20000"/>
        </a:spcBef>
        <a:buClr>
          <a:schemeClr val="accent1"/>
        </a:buClr>
        <a:buSzPct val="80000"/>
        <a:buFont typeface="Wingdings 2" panose="05020102010507070707"/>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panose="020B0604030504040204"/>
        <a:buChar char="›"/>
        <a:defRPr kumimoji="0" sz="2600" kern="1200">
          <a:solidFill>
            <a:schemeClr val="tx1"/>
          </a:solidFill>
          <a:latin typeface="+mn-lt"/>
          <a:ea typeface="+mn-ea"/>
          <a:cs typeface="+mn-cs"/>
        </a:defRPr>
      </a:lvl2pPr>
      <a:lvl3pPr marL="1106170" indent="-228600" algn="l" rtl="0" eaLnBrk="1" latinLnBrk="0" hangingPunct="1">
        <a:spcBef>
          <a:spcPct val="20000"/>
        </a:spcBef>
        <a:buClr>
          <a:schemeClr val="accent1"/>
        </a:buClr>
        <a:buFont typeface="Wingdings 2" panose="05020102010507070707"/>
        <a:buChar char=""/>
        <a:defRPr kumimoji="0" sz="2400" kern="1200">
          <a:solidFill>
            <a:schemeClr val="tx1"/>
          </a:solidFill>
          <a:latin typeface="+mn-lt"/>
          <a:ea typeface="+mn-ea"/>
          <a:cs typeface="+mn-cs"/>
        </a:defRPr>
      </a:lvl3pPr>
      <a:lvl4pPr marL="1371600" indent="-210185" algn="l" rtl="0" eaLnBrk="1" latinLnBrk="0" hangingPunct="1">
        <a:spcBef>
          <a:spcPct val="20000"/>
        </a:spcBef>
        <a:buClr>
          <a:schemeClr val="accent1"/>
        </a:buClr>
        <a:buFont typeface="Wingdings 2" panose="05020102010507070707"/>
        <a:buChar char=""/>
        <a:defRPr kumimoji="0" sz="2000" kern="1200">
          <a:solidFill>
            <a:schemeClr val="tx1"/>
          </a:solidFill>
          <a:latin typeface="+mn-lt"/>
          <a:ea typeface="+mn-ea"/>
          <a:cs typeface="+mn-cs"/>
        </a:defRPr>
      </a:lvl4pPr>
      <a:lvl5pPr marL="1600200" indent="-210185" algn="l" rtl="0" eaLnBrk="1" latinLnBrk="0" hangingPunct="1">
        <a:spcBef>
          <a:spcPct val="20000"/>
        </a:spcBef>
        <a:buClr>
          <a:schemeClr val="accent1">
            <a:tint val="75000"/>
          </a:schemeClr>
        </a:buClr>
        <a:buFont typeface="Wingdings 2" panose="05020102010507070707"/>
        <a:buChar char=""/>
        <a:defRPr kumimoji="0" sz="1900" kern="1200">
          <a:solidFill>
            <a:schemeClr val="tx1"/>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panose="05020102010507070707"/>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panose="05020102010507070707"/>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panose="05020102010507070707"/>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panose="05020102010507070707"/>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effectLst/>
              </a:rPr>
              <a:t>Android Step </a:t>
            </a:r>
            <a:r>
              <a:rPr lang="en-IN" dirty="0" smtClean="0">
                <a:effectLst/>
              </a:rPr>
              <a:t>Counter App</a:t>
            </a:r>
            <a:br>
              <a:rPr lang="en-IN" dirty="0">
                <a:effectLst/>
              </a:rPr>
            </a:br>
            <a:endParaRPr lang="en-IN" dirty="0"/>
          </a:p>
        </p:txBody>
      </p:sp>
      <p:sp>
        <p:nvSpPr>
          <p:cNvPr id="3" name="Subtitle 2"/>
          <p:cNvSpPr>
            <a:spLocks noGrp="1"/>
          </p:cNvSpPr>
          <p:nvPr>
            <p:ph type="subTitle" idx="1"/>
          </p:nvPr>
        </p:nvSpPr>
        <p:spPr>
          <a:xfrm>
            <a:off x="2133600" y="3375490"/>
            <a:ext cx="6172200" cy="2357766"/>
          </a:xfrm>
        </p:spPr>
        <p:txBody>
          <a:bodyPr>
            <a:normAutofit/>
          </a:bodyPr>
          <a:lstStyle/>
          <a:p>
            <a:r>
              <a:rPr lang="en-IN" dirty="0" smtClean="0"/>
              <a:t>Submitted by:Raghav Rastogi</a:t>
            </a:r>
            <a:endParaRPr lang="en-IN" dirty="0" smtClean="0"/>
          </a:p>
          <a:p>
            <a:r>
              <a:rPr lang="en-IN" dirty="0"/>
              <a:t> </a:t>
            </a:r>
            <a:r>
              <a:rPr lang="en-IN" dirty="0" smtClean="0"/>
              <a:t>                         CSE-D</a:t>
            </a:r>
            <a:endParaRPr lang="en-IN" dirty="0" smtClean="0"/>
          </a:p>
          <a:p>
            <a:r>
              <a:rPr lang="en-IN" dirty="0"/>
              <a:t> </a:t>
            </a:r>
            <a:r>
              <a:rPr lang="en-IN" dirty="0" smtClean="0"/>
              <a:t>                        RA1811003030184</a:t>
            </a:r>
            <a:endParaRPr lang="en-IN" dirty="0" smtClean="0"/>
          </a:p>
          <a:p>
            <a:r>
              <a:rPr lang="en-IN" dirty="0"/>
              <a:t> </a:t>
            </a:r>
            <a:r>
              <a:rPr lang="en-IN" dirty="0" smtClean="0"/>
              <a:t>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Fragment:	</a:t>
            </a:r>
            <a:endParaRPr lang="en-IN" dirty="0"/>
          </a:p>
        </p:txBody>
      </p:sp>
      <p:sp>
        <p:nvSpPr>
          <p:cNvPr id="3" name="Content Placeholder 2"/>
          <p:cNvSpPr>
            <a:spLocks noGrp="1"/>
          </p:cNvSpPr>
          <p:nvPr>
            <p:ph idx="1"/>
          </p:nvPr>
        </p:nvSpPr>
        <p:spPr/>
        <p:txBody>
          <a:bodyPr/>
          <a:lstStyle/>
          <a:p>
            <a:r>
              <a:rPr lang="en-IN" dirty="0" smtClean="0"/>
              <a:t>Real time step counting using TYPE_ACCELEROMETER(Harware based motion Sensor).</a:t>
            </a:r>
            <a:endParaRPr lang="en-IN" dirty="0" smtClean="0"/>
          </a:p>
          <a:p>
            <a:r>
              <a:rPr lang="en-US" dirty="0"/>
              <a:t>Motion sensors are useful for monitoring device movement, such as tilt, shake, rotation, or </a:t>
            </a:r>
            <a:r>
              <a:rPr lang="en-US" dirty="0" smtClean="0"/>
              <a:t>swing</a:t>
            </a:r>
            <a:endParaRPr lang="en-US" dirty="0" smtClean="0"/>
          </a:p>
          <a:p>
            <a:r>
              <a:rPr lang="en-US" dirty="0" smtClean="0"/>
              <a:t>The count is reset back to zero at the end of the day and can also be reset manually.</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Fragment:</a:t>
            </a:r>
            <a:endParaRPr lang="en-IN" dirty="0"/>
          </a:p>
        </p:txBody>
      </p:sp>
      <p:pic>
        <p:nvPicPr>
          <p:cNvPr id="6" name="Content Placeholder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4846" y="2060848"/>
            <a:ext cx="3886766" cy="4320480"/>
          </a:xfr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540" y="1289898"/>
            <a:ext cx="5220072" cy="2160240"/>
          </a:xfrm>
          <a:prstGeom prst="rect">
            <a:avLst/>
          </a:prstGeom>
        </p:spPr>
      </p:pic>
      <p:sp>
        <p:nvSpPr>
          <p:cNvPr id="8" name="TextBox 7"/>
          <p:cNvSpPr txBox="1"/>
          <p:nvPr/>
        </p:nvSpPr>
        <p:spPr>
          <a:xfrm>
            <a:off x="5301061" y="3573016"/>
            <a:ext cx="367240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linear acceleration sensor provides you with a three-dimensional vector representing acceleration along each device axis</a:t>
            </a:r>
            <a:r>
              <a:rPr lang="en-US" dirty="0" smtClean="0"/>
              <a:t>, including </a:t>
            </a:r>
            <a:r>
              <a:rPr lang="en-US" dirty="0"/>
              <a:t>gravity.</a:t>
            </a:r>
            <a:endParaRPr lang="en-IN" dirty="0" smtClean="0"/>
          </a:p>
          <a:p>
            <a:pPr marL="285750" indent="-285750">
              <a:buFont typeface="Arial" panose="020B0604020202020204" pitchFamily="34" charset="0"/>
              <a:buChar char="•"/>
            </a:pPr>
            <a:r>
              <a:rPr lang="en-IN" dirty="0" smtClean="0"/>
              <a:t>The </a:t>
            </a:r>
            <a:r>
              <a:rPr lang="en-IN" dirty="0" smtClean="0"/>
              <a:t>Circular progress bar keeps increasing as steps increase.</a:t>
            </a:r>
            <a:endParaRPr lang="en-IN" dirty="0" smtClean="0"/>
          </a:p>
          <a:p>
            <a:pPr marL="285750" indent="-285750">
              <a:buFont typeface="Arial" panose="020B0604020202020204" pitchFamily="34" charset="0"/>
              <a:buChar char="•"/>
            </a:pPr>
            <a:r>
              <a:rPr lang="en-IN" dirty="0" smtClean="0"/>
              <a:t>The sensor is calibrated.</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Implementation And Snippets:</a:t>
            </a:r>
            <a:endParaRPr lang="en-IN"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2560" y="4869160"/>
            <a:ext cx="5334744" cy="533474"/>
          </a:xfrm>
          <a:prstGeom prst="rect">
            <a:avLst/>
          </a:prstGeom>
        </p:spPr>
      </p:pic>
      <p:sp>
        <p:nvSpPr>
          <p:cNvPr id="8" name="TextBox 7"/>
          <p:cNvSpPr txBox="1"/>
          <p:nvPr/>
        </p:nvSpPr>
        <p:spPr>
          <a:xfrm>
            <a:off x="179512" y="1700808"/>
            <a:ext cx="7560840" cy="369332"/>
          </a:xfrm>
          <a:prstGeom prst="rect">
            <a:avLst/>
          </a:prstGeom>
          <a:noFill/>
        </p:spPr>
        <p:txBody>
          <a:bodyPr wrap="square" rtlCol="0">
            <a:spAutoFit/>
          </a:bodyPr>
          <a:lstStyle/>
          <a:p>
            <a:r>
              <a:rPr lang="en-IN" dirty="0" smtClean="0"/>
              <a:t> </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70140"/>
            <a:ext cx="9144000" cy="478786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 Intake:</a:t>
            </a:r>
            <a:endParaRPr lang="en-IN"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537520"/>
            <a:ext cx="4625622" cy="4320480"/>
          </a:xfrm>
          <a:prstGeom prst="rect">
            <a:avLst/>
          </a:prstGeom>
        </p:spPr>
      </p:pic>
      <p:sp>
        <p:nvSpPr>
          <p:cNvPr id="6" name="TextBox 5"/>
          <p:cNvSpPr txBox="1"/>
          <p:nvPr/>
        </p:nvSpPr>
        <p:spPr>
          <a:xfrm>
            <a:off x="5148064" y="2276872"/>
            <a:ext cx="3816424" cy="2031325"/>
          </a:xfrm>
          <a:prstGeom prst="rect">
            <a:avLst/>
          </a:prstGeom>
          <a:noFill/>
        </p:spPr>
        <p:txBody>
          <a:bodyPr wrap="square" rtlCol="0">
            <a:spAutoFit/>
          </a:bodyPr>
          <a:lstStyle/>
          <a:p>
            <a:r>
              <a:rPr lang="en-IN" dirty="0" smtClean="0"/>
              <a:t>Daily Water Intake the User is determined using BMI(Body Mass Index Values) and Hydration Calculator.</a:t>
            </a:r>
            <a:endParaRPr lang="en-IN" dirty="0" smtClean="0"/>
          </a:p>
          <a:p>
            <a:endParaRPr lang="en-IN" dirty="0"/>
          </a:p>
          <a:p>
            <a:r>
              <a:rPr lang="en-IN" dirty="0" smtClean="0"/>
              <a:t>BMI=weight(kg)/(height(m)*height(m))</a:t>
            </a:r>
            <a:endParaRPr lang="en-I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Sleep Intake:</a:t>
            </a:r>
            <a:endParaRPr lang="en-IN"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700808"/>
            <a:ext cx="5181280" cy="4536504"/>
          </a:xfrm>
          <a:prstGeom prst="rect">
            <a:avLst/>
          </a:prstGeom>
        </p:spPr>
      </p:pic>
      <p:sp>
        <p:nvSpPr>
          <p:cNvPr id="4" name="TextBox 3"/>
          <p:cNvSpPr txBox="1"/>
          <p:nvPr/>
        </p:nvSpPr>
        <p:spPr>
          <a:xfrm>
            <a:off x="5508104" y="1916832"/>
            <a:ext cx="3384376" cy="1200329"/>
          </a:xfrm>
          <a:prstGeom prst="rect">
            <a:avLst/>
          </a:prstGeom>
          <a:noFill/>
        </p:spPr>
        <p:txBody>
          <a:bodyPr wrap="square" rtlCol="0">
            <a:spAutoFit/>
          </a:bodyPr>
          <a:lstStyle/>
          <a:p>
            <a:r>
              <a:rPr lang="en-IN" dirty="0" smtClean="0"/>
              <a:t>Determines daily Sleep required </a:t>
            </a:r>
            <a:r>
              <a:rPr lang="en-IN" dirty="0" smtClean="0"/>
              <a:t> by user </a:t>
            </a:r>
            <a:r>
              <a:rPr lang="en-IN" dirty="0" smtClean="0"/>
              <a:t>using height and weight data fetched from SQLite.</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Code </a:t>
            </a:r>
            <a:r>
              <a:rPr lang="en-IN" dirty="0" smtClean="0"/>
              <a:t>Implementation </a:t>
            </a:r>
            <a:r>
              <a:rPr lang="en-IN" dirty="0" smtClean="0"/>
              <a:t>And Snippets:</a:t>
            </a:r>
            <a:endParaRPr lang="en-IN" dirty="0"/>
          </a:p>
        </p:txBody>
      </p:sp>
      <p:sp>
        <p:nvSpPr>
          <p:cNvPr id="3" name="Content Placeholder 2"/>
          <p:cNvSpPr>
            <a:spLocks noGrp="1"/>
          </p:cNvSpPr>
          <p:nvPr>
            <p:ph idx="1"/>
          </p:nvPr>
        </p:nvSpPr>
        <p:spPr/>
        <p:txBody>
          <a:bodyPr/>
          <a:lstStyle/>
          <a:p>
            <a:pPr marL="64135" indent="0">
              <a:buNone/>
            </a:pPr>
            <a:endParaRPr lang="en-IN"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64135" indent="0">
              <a:buNone/>
            </a:pPr>
            <a:endParaRPr lang="en-IN"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64135" indent="0">
              <a:buNone/>
            </a:pPr>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916833"/>
            <a:ext cx="9144000" cy="492894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Accuracy of the Tracker:</a:t>
            </a:r>
            <a:endParaRPr lang="en-IN" dirty="0"/>
          </a:p>
        </p:txBody>
      </p:sp>
      <p:sp>
        <p:nvSpPr>
          <p:cNvPr id="3" name="Content Placeholder 2"/>
          <p:cNvSpPr>
            <a:spLocks noGrp="1"/>
          </p:cNvSpPr>
          <p:nvPr>
            <p:ph idx="1"/>
          </p:nvPr>
        </p:nvSpPr>
        <p:spPr>
          <a:xfrm>
            <a:off x="457200" y="1882808"/>
            <a:ext cx="8291264" cy="4975192"/>
          </a:xfrm>
        </p:spPr>
        <p:txBody>
          <a:bodyPr/>
          <a:lstStyle/>
          <a:p>
            <a:r>
              <a:rPr lang="en-IN" dirty="0" smtClean="0"/>
              <a:t>Observations:</a:t>
            </a:r>
            <a:endParaRPr lang="en-IN" dirty="0" smtClean="0"/>
          </a:p>
          <a:p>
            <a:endParaRPr lang="en-IN" dirty="0" smtClean="0"/>
          </a:p>
          <a:p>
            <a:endParaRPr lang="en-IN" dirty="0"/>
          </a:p>
        </p:txBody>
      </p:sp>
      <p:graphicFrame>
        <p:nvGraphicFramePr>
          <p:cNvPr id="4" name="Table 3"/>
          <p:cNvGraphicFramePr>
            <a:graphicFrameLocks noGrp="1"/>
          </p:cNvGraphicFramePr>
          <p:nvPr/>
        </p:nvGraphicFramePr>
        <p:xfrm>
          <a:off x="971600" y="2564904"/>
          <a:ext cx="5616624" cy="2194560"/>
        </p:xfrm>
        <a:graphic>
          <a:graphicData uri="http://schemas.openxmlformats.org/drawingml/2006/table">
            <a:tbl>
              <a:tblPr firstRow="1" bandRow="1">
                <a:tableStyleId>{5C22544A-7EE6-4342-B048-85BDC9FD1C3A}</a:tableStyleId>
              </a:tblPr>
              <a:tblGrid>
                <a:gridCol w="2542931"/>
                <a:gridCol w="3073693"/>
              </a:tblGrid>
              <a:tr h="149736">
                <a:tc>
                  <a:txBody>
                    <a:bodyPr/>
                    <a:lstStyle/>
                    <a:p>
                      <a:r>
                        <a:rPr lang="en-IN" dirty="0" smtClean="0"/>
                        <a:t>Actual</a:t>
                      </a:r>
                      <a:r>
                        <a:rPr lang="en-IN" baseline="0" dirty="0" smtClean="0"/>
                        <a:t> steps walked</a:t>
                      </a:r>
                      <a:endParaRPr lang="en-IN" dirty="0"/>
                    </a:p>
                  </a:txBody>
                  <a:tcPr/>
                </a:tc>
                <a:tc>
                  <a:txBody>
                    <a:bodyPr/>
                    <a:lstStyle/>
                    <a:p>
                      <a:r>
                        <a:rPr lang="en-IN" dirty="0" smtClean="0"/>
                        <a:t>Count on App</a:t>
                      </a:r>
                      <a:endParaRPr lang="en-IN" dirty="0"/>
                    </a:p>
                  </a:txBody>
                  <a:tcPr/>
                </a:tc>
              </a:tr>
              <a:tr h="279350">
                <a:tc>
                  <a:txBody>
                    <a:bodyPr/>
                    <a:lstStyle/>
                    <a:p>
                      <a:r>
                        <a:rPr lang="en-IN" dirty="0" smtClean="0"/>
                        <a:t>15</a:t>
                      </a:r>
                      <a:endParaRPr lang="en-IN" dirty="0"/>
                    </a:p>
                  </a:txBody>
                  <a:tcPr/>
                </a:tc>
                <a:tc>
                  <a:txBody>
                    <a:bodyPr/>
                    <a:lstStyle/>
                    <a:p>
                      <a:r>
                        <a:rPr lang="en-IN" dirty="0" smtClean="0"/>
                        <a:t>14</a:t>
                      </a:r>
                      <a:endParaRPr lang="en-IN" dirty="0"/>
                    </a:p>
                  </a:txBody>
                  <a:tcPr/>
                </a:tc>
              </a:tr>
              <a:tr h="279350">
                <a:tc>
                  <a:txBody>
                    <a:bodyPr/>
                    <a:lstStyle/>
                    <a:p>
                      <a:r>
                        <a:rPr lang="en-IN" dirty="0" smtClean="0"/>
                        <a:t>23</a:t>
                      </a:r>
                      <a:endParaRPr lang="en-IN" dirty="0"/>
                    </a:p>
                  </a:txBody>
                  <a:tcPr/>
                </a:tc>
                <a:tc>
                  <a:txBody>
                    <a:bodyPr/>
                    <a:lstStyle/>
                    <a:p>
                      <a:r>
                        <a:rPr lang="en-IN" dirty="0" smtClean="0"/>
                        <a:t>21</a:t>
                      </a:r>
                      <a:endParaRPr lang="en-IN" dirty="0"/>
                    </a:p>
                  </a:txBody>
                  <a:tcPr/>
                </a:tc>
              </a:tr>
              <a:tr h="279350">
                <a:tc>
                  <a:txBody>
                    <a:bodyPr/>
                    <a:lstStyle/>
                    <a:p>
                      <a:r>
                        <a:rPr lang="en-IN" dirty="0" smtClean="0"/>
                        <a:t>48</a:t>
                      </a:r>
                      <a:endParaRPr lang="en-IN" dirty="0"/>
                    </a:p>
                  </a:txBody>
                  <a:tcPr/>
                </a:tc>
                <a:tc>
                  <a:txBody>
                    <a:bodyPr/>
                    <a:lstStyle/>
                    <a:p>
                      <a:r>
                        <a:rPr lang="en-IN" dirty="0" smtClean="0"/>
                        <a:t>49</a:t>
                      </a:r>
                      <a:endParaRPr lang="en-IN" dirty="0"/>
                    </a:p>
                  </a:txBody>
                  <a:tcPr/>
                </a:tc>
              </a:tr>
              <a:tr h="279350">
                <a:tc>
                  <a:txBody>
                    <a:bodyPr/>
                    <a:lstStyle/>
                    <a:p>
                      <a:r>
                        <a:rPr lang="en-IN" dirty="0" smtClean="0"/>
                        <a:t>68</a:t>
                      </a:r>
                      <a:endParaRPr lang="en-IN" dirty="0"/>
                    </a:p>
                  </a:txBody>
                  <a:tcPr/>
                </a:tc>
                <a:tc>
                  <a:txBody>
                    <a:bodyPr/>
                    <a:lstStyle/>
                    <a:p>
                      <a:r>
                        <a:rPr lang="en-IN" dirty="0" smtClean="0"/>
                        <a:t>56</a:t>
                      </a:r>
                      <a:endParaRPr lang="en-IN" dirty="0"/>
                    </a:p>
                  </a:txBody>
                  <a:tcPr/>
                </a:tc>
              </a:tr>
              <a:tr h="279350">
                <a:tc>
                  <a:txBody>
                    <a:bodyPr/>
                    <a:lstStyle/>
                    <a:p>
                      <a:r>
                        <a:rPr lang="en-IN" dirty="0" smtClean="0"/>
                        <a:t>152</a:t>
                      </a:r>
                      <a:endParaRPr lang="en-IN" dirty="0"/>
                    </a:p>
                  </a:txBody>
                  <a:tcPr/>
                </a:tc>
                <a:tc>
                  <a:txBody>
                    <a:bodyPr/>
                    <a:lstStyle/>
                    <a:p>
                      <a:r>
                        <a:rPr lang="en-IN" dirty="0" smtClean="0"/>
                        <a:t>146</a:t>
                      </a:r>
                      <a:endParaRPr lang="en-IN" dirty="0"/>
                    </a:p>
                  </a:txBody>
                  <a:tcPr/>
                </a:tc>
              </a:tr>
            </a:tbl>
          </a:graphicData>
        </a:graphic>
      </p:graphicFrame>
      <p:sp>
        <p:nvSpPr>
          <p:cNvPr id="5" name="TextBox 4"/>
          <p:cNvSpPr txBox="1"/>
          <p:nvPr/>
        </p:nvSpPr>
        <p:spPr>
          <a:xfrm>
            <a:off x="1043608" y="5229200"/>
            <a:ext cx="5760640" cy="2031325"/>
          </a:xfrm>
          <a:prstGeom prst="rect">
            <a:avLst/>
          </a:prstGeom>
          <a:noFill/>
        </p:spPr>
        <p:txBody>
          <a:bodyPr wrap="square" rtlCol="0">
            <a:spAutoFit/>
          </a:bodyPr>
          <a:lstStyle/>
          <a:p>
            <a:r>
              <a:rPr lang="en-IN" dirty="0" smtClean="0"/>
              <a:t>Total actual steps walked=306</a:t>
            </a:r>
            <a:endParaRPr lang="en-IN" dirty="0" smtClean="0"/>
          </a:p>
          <a:p>
            <a:r>
              <a:rPr lang="en-IN" dirty="0" smtClean="0"/>
              <a:t>Mean of actual steps observation=306/5=61.2</a:t>
            </a:r>
            <a:endParaRPr lang="en-IN" dirty="0" smtClean="0"/>
          </a:p>
          <a:p>
            <a:r>
              <a:rPr lang="en-IN" dirty="0" smtClean="0"/>
              <a:t>Total count on App=286</a:t>
            </a:r>
            <a:endParaRPr lang="en-IN" dirty="0" smtClean="0"/>
          </a:p>
          <a:p>
            <a:r>
              <a:rPr lang="en-IN" dirty="0" smtClean="0"/>
              <a:t>Mean of count=57.2</a:t>
            </a:r>
            <a:endParaRPr lang="en-IN" dirty="0" smtClean="0"/>
          </a:p>
          <a:p>
            <a:r>
              <a:rPr lang="en-IN" dirty="0" smtClean="0"/>
              <a:t>So the accuracy is:57.2/61.2 *100=93.46%</a:t>
            </a:r>
            <a:endParaRPr lang="en-IN" dirty="0" smtClean="0"/>
          </a:p>
          <a:p>
            <a:r>
              <a:rPr lang="en-IN" dirty="0" smtClean="0"/>
              <a:t>(*Accuracy may vary from device to device)</a:t>
            </a:r>
            <a:endParaRPr lang="en-IN" dirty="0" smtClean="0"/>
          </a:p>
          <a:p>
            <a:endParaRPr lang="en-I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Permissions Required</a:t>
            </a:r>
            <a:endParaRPr lang="en-IN" dirty="0"/>
          </a:p>
        </p:txBody>
      </p:sp>
      <p:sp>
        <p:nvSpPr>
          <p:cNvPr id="3" name="Content Placeholder 2"/>
          <p:cNvSpPr>
            <a:spLocks noGrp="1"/>
          </p:cNvSpPr>
          <p:nvPr>
            <p:ph idx="1"/>
          </p:nvPr>
        </p:nvSpPr>
        <p:spPr/>
        <p:txBody>
          <a:bodyPr/>
          <a:lstStyle/>
          <a:p>
            <a:r>
              <a:rPr lang="en-IN" dirty="0" smtClean="0"/>
              <a:t>The app requires the following permissions to work smoothly:</a:t>
            </a:r>
            <a:endParaRPr lang="en-IN" dirty="0" smtClean="0"/>
          </a:p>
          <a:p>
            <a:pPr marL="578485" indent="-514350">
              <a:buFont typeface="+mj-lt"/>
              <a:buAutoNum type="arabicPeriod"/>
            </a:pPr>
            <a:r>
              <a:rPr lang="en-IN" dirty="0" smtClean="0"/>
              <a:t>Body Sensors</a:t>
            </a:r>
            <a:endParaRPr lang="en-IN" dirty="0" smtClean="0"/>
          </a:p>
          <a:p>
            <a:pPr marL="578485" indent="-514350">
              <a:buFont typeface="+mj-lt"/>
              <a:buAutoNum type="arabicPeriod"/>
            </a:pPr>
            <a:r>
              <a:rPr lang="en-IN" dirty="0" smtClean="0"/>
              <a:t>Read Internal Storage</a:t>
            </a:r>
            <a:endParaRPr lang="en-IN" dirty="0" smtClean="0"/>
          </a:p>
          <a:p>
            <a:pPr marL="578485" indent="-514350">
              <a:buFont typeface="+mj-lt"/>
              <a:buAutoNum type="arabicPeriod"/>
            </a:pPr>
            <a:r>
              <a:rPr lang="en-IN" dirty="0" smtClean="0"/>
              <a:t>Write Internal Storage</a:t>
            </a:r>
            <a:endParaRPr lang="en-IN" dirty="0" smtClean="0"/>
          </a:p>
          <a:p>
            <a:pPr marL="64135" indent="0">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of the System</a:t>
            </a:r>
            <a:endParaRPr lang="en-IN" dirty="0"/>
          </a:p>
        </p:txBody>
      </p:sp>
      <p:sp>
        <p:nvSpPr>
          <p:cNvPr id="3" name="Content Placeholder 2"/>
          <p:cNvSpPr>
            <a:spLocks noGrp="1"/>
          </p:cNvSpPr>
          <p:nvPr>
            <p:ph idx="1"/>
          </p:nvPr>
        </p:nvSpPr>
        <p:spPr>
          <a:xfrm>
            <a:off x="457200" y="1882808"/>
            <a:ext cx="8229600" cy="4570528"/>
          </a:xfrm>
        </p:spPr>
        <p:txBody>
          <a:bodyPr/>
          <a:lstStyle/>
          <a:p>
            <a:r>
              <a:rPr lang="en-IN" dirty="0"/>
              <a:t>Real-Time step counting</a:t>
            </a:r>
            <a:endParaRPr lang="en-IN" dirty="0"/>
          </a:p>
          <a:p>
            <a:r>
              <a:rPr lang="en-US" dirty="0"/>
              <a:t>Helps you track your steps in any phone with accelerometer sensor which almost any basic smart phone has.</a:t>
            </a:r>
            <a:endParaRPr lang="en-US" dirty="0"/>
          </a:p>
          <a:p>
            <a:r>
              <a:rPr lang="en-US" dirty="0"/>
              <a:t>Doesn’t require for the app to be Active.</a:t>
            </a:r>
            <a:endParaRPr lang="en-US" dirty="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a:t>
            </a:r>
            <a:endParaRPr lang="en-IN" dirty="0"/>
          </a:p>
        </p:txBody>
      </p:sp>
      <p:sp>
        <p:nvSpPr>
          <p:cNvPr id="3" name="Content Placeholder 2"/>
          <p:cNvSpPr>
            <a:spLocks noGrp="1"/>
          </p:cNvSpPr>
          <p:nvPr>
            <p:ph idx="1"/>
          </p:nvPr>
        </p:nvSpPr>
        <p:spPr/>
        <p:txBody>
          <a:bodyPr/>
          <a:lstStyle/>
          <a:p>
            <a:r>
              <a:rPr lang="en-US" dirty="0"/>
              <a:t>Step count may not </a:t>
            </a:r>
            <a:r>
              <a:rPr lang="en-US" dirty="0" smtClean="0"/>
              <a:t>be 100% </a:t>
            </a:r>
            <a:r>
              <a:rPr lang="en-US" dirty="0"/>
              <a:t>accurate as the sensor used is accelerometer and not pedometer.</a:t>
            </a:r>
            <a:endParaRPr lang="en-US" dirty="0"/>
          </a:p>
          <a:p>
            <a:pPr marL="64135" indent="0">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a:t>
            </a:r>
            <a:endParaRPr lang="en-IN" dirty="0"/>
          </a:p>
        </p:txBody>
      </p:sp>
      <p:sp>
        <p:nvSpPr>
          <p:cNvPr id="3" name="Content Placeholder 2"/>
          <p:cNvSpPr>
            <a:spLocks noGrp="1"/>
          </p:cNvSpPr>
          <p:nvPr>
            <p:ph idx="1"/>
          </p:nvPr>
        </p:nvSpPr>
        <p:spPr/>
        <p:txBody>
          <a:bodyPr>
            <a:normAutofit fontScale="77500" lnSpcReduction="20000"/>
          </a:bodyPr>
          <a:lstStyle/>
          <a:p>
            <a:r>
              <a:rPr lang="en-US" dirty="0"/>
              <a:t>These days everyone is very keen and very particular when it comes to health and health is directly proportional to </a:t>
            </a:r>
            <a:r>
              <a:rPr lang="en-US" dirty="0" smtClean="0"/>
              <a:t>our </a:t>
            </a:r>
            <a:r>
              <a:rPr lang="en-US" dirty="0"/>
              <a:t>diet and exercise. So </a:t>
            </a:r>
            <a:r>
              <a:rPr lang="en-US" dirty="0" smtClean="0"/>
              <a:t>I am presenting </a:t>
            </a:r>
            <a:r>
              <a:rPr lang="en-US" dirty="0"/>
              <a:t>to you a system which takes care of your health by monitoring three different parameters of your actions step counter, sleep intake and water intake. While registering into the system, you need to enter your age, height, weight and gender to determine BMI and calculate the sleep and water intake </a:t>
            </a:r>
            <a:r>
              <a:rPr lang="en-US" dirty="0" smtClean="0"/>
              <a:t>per day</a:t>
            </a:r>
            <a:r>
              <a:rPr lang="en-US" dirty="0"/>
              <a:t> </a:t>
            </a:r>
            <a:r>
              <a:rPr lang="en-US" dirty="0" smtClean="0"/>
              <a:t>and the</a:t>
            </a:r>
            <a:r>
              <a:rPr lang="en-US" dirty="0" smtClean="0"/>
              <a:t> </a:t>
            </a:r>
            <a:r>
              <a:rPr lang="en-US" dirty="0"/>
              <a:t>Step Counter uses the accelerometer sensor to get the input for counting the </a:t>
            </a:r>
            <a:r>
              <a:rPr lang="en-US" dirty="0" smtClean="0"/>
              <a:t>steps. </a:t>
            </a:r>
            <a:r>
              <a:rPr lang="en-US" dirty="0"/>
              <a:t>While in water and sleep the system generates the amount of sleep and water the user to have, also the user can edit his physical attributes to as an when they are changed.</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project has been completed successfully with maximum satisfaction. The constraints are met and overcome successfully.The system is designed like it was decided in the design phase.The</a:t>
            </a:r>
            <a:r>
              <a:rPr lang="en-IN" dirty="0"/>
              <a:t> </a:t>
            </a:r>
            <a:r>
              <a:rPr lang="en-IN" dirty="0" smtClean="0"/>
              <a:t>project gives a good idea on developing a user friendly app and the system is very flexible,robust and enables the user to use it without any inconveinience.The project is more informative and helpful for understanding concepts of android,sensors and databases.</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a:t>https://developer.android.com</a:t>
            </a:r>
            <a:r>
              <a:rPr lang="en-IN" dirty="0" smtClean="0"/>
              <a:t>/</a:t>
            </a:r>
            <a:endParaRPr lang="en-IN" dirty="0" smtClean="0"/>
          </a:p>
          <a:p>
            <a:r>
              <a:rPr lang="en-IN" dirty="0"/>
              <a:t>https://</a:t>
            </a:r>
            <a:r>
              <a:rPr lang="en-IN" dirty="0" smtClean="0"/>
              <a:t>nevonprojects.com/</a:t>
            </a:r>
            <a:endParaRPr lang="en-IN" dirty="0" smtClean="0"/>
          </a:p>
          <a:p>
            <a:r>
              <a:rPr lang="en-IN" dirty="0"/>
              <a:t>https://www.sqlitetutorial.net</a:t>
            </a:r>
            <a:r>
              <a:rPr lang="en-IN" dirty="0" smtClean="0"/>
              <a:t>/</a:t>
            </a:r>
            <a:endParaRPr lang="en-IN" dirty="0" smtClean="0"/>
          </a:p>
          <a:p>
            <a:r>
              <a:rPr lang="en-IN" dirty="0"/>
              <a:t>https://</a:t>
            </a:r>
            <a:r>
              <a:rPr lang="en-IN" dirty="0" smtClean="0"/>
              <a:t>www.javatpoint.com</a:t>
            </a:r>
            <a:endParaRPr lang="en-IN" dirty="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a:t>
            </a:r>
            <a:r>
              <a:rPr lang="en-IN" dirty="0" smtClean="0"/>
              <a:t> </a:t>
            </a:r>
            <a:r>
              <a:rPr lang="en-IN" dirty="0" smtClean="0"/>
              <a:t>Used:	</a:t>
            </a:r>
            <a:endParaRPr lang="en-IN" dirty="0"/>
          </a:p>
        </p:txBody>
      </p:sp>
      <p:sp>
        <p:nvSpPr>
          <p:cNvPr id="3" name="Content Placeholder 2"/>
          <p:cNvSpPr>
            <a:spLocks noGrp="1"/>
          </p:cNvSpPr>
          <p:nvPr>
            <p:ph idx="1"/>
          </p:nvPr>
        </p:nvSpPr>
        <p:spPr/>
        <p:txBody>
          <a:bodyPr>
            <a:normAutofit lnSpcReduction="10000"/>
          </a:bodyPr>
          <a:lstStyle/>
          <a:p>
            <a:r>
              <a:rPr lang="en-IN" dirty="0" smtClean="0"/>
              <a:t>Android </a:t>
            </a:r>
            <a:r>
              <a:rPr lang="en-IN" dirty="0" smtClean="0"/>
              <a:t>Studio(ver 3.1)</a:t>
            </a:r>
            <a:endParaRPr lang="en-IN" dirty="0" smtClean="0"/>
          </a:p>
          <a:p>
            <a:pPr marL="64135" indent="0">
              <a:buNone/>
            </a:pPr>
            <a:r>
              <a:rPr lang="en-IN" dirty="0" smtClean="0"/>
              <a:t>						</a:t>
            </a:r>
            <a:endParaRPr lang="en-IN" dirty="0" smtClean="0"/>
          </a:p>
          <a:p>
            <a:pPr marL="64135" indent="0">
              <a:buNone/>
            </a:pPr>
            <a:endParaRPr lang="en-IN" dirty="0"/>
          </a:p>
          <a:p>
            <a:pPr marL="64135" indent="0">
              <a:buNone/>
            </a:pPr>
            <a:endParaRPr lang="en-IN" dirty="0" smtClean="0"/>
          </a:p>
          <a:p>
            <a:pPr marL="64135" indent="0">
              <a:buNone/>
            </a:pPr>
            <a:endParaRPr lang="en-IN" dirty="0"/>
          </a:p>
          <a:p>
            <a:pPr marL="64135" indent="0">
              <a:buNone/>
            </a:pPr>
            <a:r>
              <a:rPr lang="en-IN" dirty="0" smtClean="0"/>
              <a:t>Languages:</a:t>
            </a:r>
            <a:endParaRPr lang="en-IN" dirty="0" smtClean="0"/>
          </a:p>
          <a:p>
            <a:pPr marL="64135" indent="0">
              <a:buNone/>
            </a:pPr>
            <a:r>
              <a:rPr lang="en-IN" dirty="0" smtClean="0"/>
              <a:t>Java-8</a:t>
            </a:r>
            <a:endParaRPr lang="en-IN" dirty="0" smtClean="0"/>
          </a:p>
          <a:p>
            <a:pPr marL="64135" indent="0">
              <a:buNone/>
            </a:pPr>
            <a:r>
              <a:rPr lang="en-IN" dirty="0" smtClean="0"/>
              <a:t>XML(</a:t>
            </a:r>
            <a:r>
              <a:rPr lang="en-IN" dirty="0"/>
              <a:t>Extensible Markup </a:t>
            </a:r>
            <a:r>
              <a:rPr lang="en-IN" dirty="0" smtClean="0"/>
              <a:t>Language)</a:t>
            </a:r>
            <a:endParaRPr lang="en-IN" dirty="0" smtClean="0"/>
          </a:p>
          <a:p>
            <a:pPr marL="64135" indent="0">
              <a:buNone/>
            </a:pPr>
            <a:r>
              <a:rPr lang="en-IN" dirty="0" smtClean="0"/>
              <a:t>Database:SQLite</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9592" y="2546914"/>
            <a:ext cx="2638425" cy="17335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IN" dirty="0" smtClean="0"/>
              <a:t>Hardware Requirements</a:t>
            </a:r>
            <a:endParaRPr lang="en-IN" dirty="0"/>
          </a:p>
        </p:txBody>
      </p:sp>
      <p:sp>
        <p:nvSpPr>
          <p:cNvPr id="5" name="Content Placeholder 4"/>
          <p:cNvSpPr>
            <a:spLocks noGrp="1"/>
          </p:cNvSpPr>
          <p:nvPr>
            <p:ph idx="1"/>
          </p:nvPr>
        </p:nvSpPr>
        <p:spPr/>
        <p:txBody>
          <a:bodyPr/>
          <a:lstStyle/>
          <a:p>
            <a:r>
              <a:rPr lang="en-IN" dirty="0" smtClean="0"/>
              <a:t>Processor-i3 or above</a:t>
            </a:r>
            <a:endParaRPr lang="en-IN" dirty="0" smtClean="0"/>
          </a:p>
          <a:p>
            <a:r>
              <a:rPr lang="en-IN" dirty="0" smtClean="0"/>
              <a:t>Hard-Disk-5Gb</a:t>
            </a:r>
            <a:endParaRPr lang="en-IN" dirty="0" smtClean="0"/>
          </a:p>
          <a:p>
            <a:r>
              <a:rPr lang="en-IN" dirty="0" smtClean="0"/>
              <a:t>Memory-1Gb</a:t>
            </a:r>
            <a:endParaRPr lang="en-IN" dirty="0" smtClean="0"/>
          </a:p>
          <a:p>
            <a:r>
              <a:rPr lang="en-IN" dirty="0" smtClean="0"/>
              <a:t>Android Phone with Kitkat or Higher</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Overview: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application has 3 </a:t>
            </a:r>
            <a:r>
              <a:rPr lang="en-IN" dirty="0"/>
              <a:t>A</a:t>
            </a:r>
            <a:r>
              <a:rPr lang="en-IN" dirty="0" smtClean="0"/>
              <a:t>ctivities/Modules.They </a:t>
            </a:r>
            <a:r>
              <a:rPr lang="en-IN" dirty="0" smtClean="0"/>
              <a:t>are:</a:t>
            </a:r>
            <a:endParaRPr lang="en-IN" dirty="0" smtClean="0"/>
          </a:p>
          <a:p>
            <a:r>
              <a:rPr lang="en-IN" dirty="0" smtClean="0"/>
              <a:t>Login</a:t>
            </a:r>
            <a:endParaRPr lang="en-IN" dirty="0" smtClean="0"/>
          </a:p>
          <a:p>
            <a:r>
              <a:rPr lang="en-IN" dirty="0" smtClean="0"/>
              <a:t>Registration</a:t>
            </a:r>
            <a:endParaRPr lang="en-IN" dirty="0" smtClean="0"/>
          </a:p>
          <a:p>
            <a:r>
              <a:rPr lang="en-IN" dirty="0" smtClean="0"/>
              <a:t>Counter</a:t>
            </a:r>
            <a:endParaRPr lang="en-IN" dirty="0" smtClean="0"/>
          </a:p>
          <a:p>
            <a:pPr marL="64135" indent="0">
              <a:buNone/>
            </a:pPr>
            <a:r>
              <a:rPr lang="en-IN" dirty="0" smtClean="0"/>
              <a:t>The third screen/activity is divided into three tabs or fragments namely:</a:t>
            </a:r>
            <a:endParaRPr lang="en-IN" dirty="0" smtClean="0"/>
          </a:p>
          <a:p>
            <a:pPr marL="64135" indent="0">
              <a:buNone/>
            </a:pPr>
            <a:r>
              <a:rPr lang="en-IN" dirty="0" smtClean="0"/>
              <a:t>1)Steps</a:t>
            </a:r>
            <a:endParaRPr lang="en-IN" dirty="0" smtClean="0"/>
          </a:p>
          <a:p>
            <a:pPr marL="64135" indent="0">
              <a:buNone/>
            </a:pPr>
            <a:r>
              <a:rPr lang="en-IN" dirty="0" smtClean="0"/>
              <a:t>2)Water </a:t>
            </a:r>
            <a:endParaRPr lang="en-IN" dirty="0" smtClean="0"/>
          </a:p>
          <a:p>
            <a:pPr marL="64135" indent="0">
              <a:buNone/>
            </a:pPr>
            <a:r>
              <a:rPr lang="en-IN" dirty="0" smtClean="0"/>
              <a:t>3)Sleep</a:t>
            </a: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40568" y="6927"/>
            <a:ext cx="10484738" cy="710140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a:t>
            </a:r>
            <a:r>
              <a:rPr lang="en-IN" dirty="0" smtClean="0"/>
              <a:t>Screen(Main Activity)</a:t>
            </a:r>
            <a:endParaRPr lang="en-IN" dirty="0"/>
          </a:p>
        </p:txBody>
      </p:sp>
      <p:pic>
        <p:nvPicPr>
          <p:cNvPr id="4" name="Content Placeholder 3"/>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0" y="1916113"/>
            <a:ext cx="4540250" cy="4572000"/>
          </a:xfrm>
        </p:spPr>
      </p:pic>
      <p:sp>
        <p:nvSpPr>
          <p:cNvPr id="6" name="TextBox 5"/>
          <p:cNvSpPr txBox="1"/>
          <p:nvPr/>
        </p:nvSpPr>
        <p:spPr>
          <a:xfrm>
            <a:off x="5436096" y="1965857"/>
            <a:ext cx="3528392" cy="3416320"/>
          </a:xfrm>
          <a:prstGeom prst="rect">
            <a:avLst/>
          </a:prstGeom>
          <a:noFill/>
        </p:spPr>
        <p:txBody>
          <a:bodyPr wrap="square" rtlCol="0">
            <a:spAutoFit/>
          </a:bodyPr>
          <a:lstStyle/>
          <a:p>
            <a:r>
              <a:rPr lang="en-IN" dirty="0" smtClean="0"/>
              <a:t>For first time user,press the signup button to go to Registration Page.Otherwise enter email and password and press sign In.</a:t>
            </a:r>
            <a:endParaRPr lang="en-IN" dirty="0" smtClean="0"/>
          </a:p>
          <a:p>
            <a:r>
              <a:rPr lang="en-IN" dirty="0" smtClean="0"/>
              <a:t>Authentication is done using </a:t>
            </a:r>
            <a:endParaRPr lang="en-IN" dirty="0" smtClean="0"/>
          </a:p>
          <a:p>
            <a:r>
              <a:rPr lang="en-IN" dirty="0" smtClean="0"/>
              <a:t>Cursor and select query:</a:t>
            </a:r>
            <a:endParaRPr lang="en-IN" dirty="0" smtClean="0"/>
          </a:p>
          <a:p>
            <a:r>
              <a:rPr lang="en-IN" dirty="0" smtClean="0"/>
              <a:t>Select mail,pass from form where mail=‘”+username+”’ and pass=‘”+password+”’</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399032"/>
          </a:xfrm>
        </p:spPr>
        <p:txBody>
          <a:bodyPr/>
          <a:lstStyle/>
          <a:p>
            <a:r>
              <a:rPr lang="en-IN" dirty="0" smtClean="0"/>
              <a:t>Registration:</a:t>
            </a:r>
            <a:endParaRPr lang="en-IN"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60" y="1412776"/>
            <a:ext cx="4289974" cy="5445224"/>
          </a:xfrm>
          <a:prstGeom prst="rect">
            <a:avLst/>
          </a:prstGeom>
        </p:spPr>
      </p:pic>
      <p:sp>
        <p:nvSpPr>
          <p:cNvPr id="4" name="TextBox 3"/>
          <p:cNvSpPr txBox="1"/>
          <p:nvPr/>
        </p:nvSpPr>
        <p:spPr>
          <a:xfrm>
            <a:off x="5148064" y="1772816"/>
            <a:ext cx="3456384" cy="1754326"/>
          </a:xfrm>
          <a:prstGeom prst="rect">
            <a:avLst/>
          </a:prstGeom>
          <a:noFill/>
        </p:spPr>
        <p:txBody>
          <a:bodyPr wrap="square" rtlCol="0">
            <a:spAutoFit/>
          </a:bodyPr>
          <a:lstStyle/>
          <a:p>
            <a:r>
              <a:rPr lang="en-IN" dirty="0" smtClean="0"/>
              <a:t>After entering the essential details,and  password confirmation,for m is submitted and data  is inserted in the form table.</a:t>
            </a:r>
            <a:endParaRPr lang="en-IN" dirty="0" smtClean="0"/>
          </a:p>
          <a:p>
            <a:r>
              <a:rPr lang="en-IN" dirty="0" smtClean="0"/>
              <a:t>All fields are mandatory.</a:t>
            </a:r>
            <a:endParaRPr lang="en-IN" dirty="0" smtClean="0"/>
          </a:p>
        </p:txBody>
      </p:sp>
      <p:sp>
        <p:nvSpPr>
          <p:cNvPr id="5" name="TextBox 4"/>
          <p:cNvSpPr txBox="1"/>
          <p:nvPr/>
        </p:nvSpPr>
        <p:spPr>
          <a:xfrm>
            <a:off x="5724128" y="4135388"/>
            <a:ext cx="2880320" cy="1477328"/>
          </a:xfrm>
          <a:prstGeom prst="rect">
            <a:avLst/>
          </a:prstGeom>
          <a:noFill/>
        </p:spPr>
        <p:txBody>
          <a:bodyPr wrap="square" rtlCol="0">
            <a:spAutoFit/>
          </a:bodyPr>
          <a:lstStyle/>
          <a:p>
            <a:r>
              <a:rPr lang="en-IN" dirty="0" smtClean="0"/>
              <a:t>Submit Query:Insert into form values(age,height,weight,gen,pno,mail,pass)</a:t>
            </a:r>
            <a:endParaRPr lang="en-IN"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SQLite Table Schema:	</a:t>
            </a:r>
            <a:endParaRPr lang="en-IN" dirty="0"/>
          </a:p>
        </p:txBody>
      </p:sp>
      <p:sp>
        <p:nvSpPr>
          <p:cNvPr id="3" name="Content Placeholder 2"/>
          <p:cNvSpPr>
            <a:spLocks noGrp="1"/>
          </p:cNvSpPr>
          <p:nvPr>
            <p:ph idx="1"/>
          </p:nvPr>
        </p:nvSpPr>
        <p:spPr/>
        <p:txBody>
          <a:bodyPr/>
          <a:lstStyle/>
          <a:p>
            <a:r>
              <a:rPr lang="en-IN" dirty="0" smtClean="0"/>
              <a:t>form:</a:t>
            </a:r>
            <a:endParaRPr lang="en-IN" dirty="0" smtClean="0"/>
          </a:p>
          <a:p>
            <a:endParaRPr lang="en-IN" dirty="0" smtClean="0"/>
          </a:p>
        </p:txBody>
      </p:sp>
      <p:graphicFrame>
        <p:nvGraphicFramePr>
          <p:cNvPr id="5" name="Table 4"/>
          <p:cNvGraphicFramePr>
            <a:graphicFrameLocks noGrp="1"/>
          </p:cNvGraphicFramePr>
          <p:nvPr/>
        </p:nvGraphicFramePr>
        <p:xfrm>
          <a:off x="395536" y="2564904"/>
          <a:ext cx="6096000" cy="3291840"/>
        </p:xfrm>
        <a:graphic>
          <a:graphicData uri="http://schemas.openxmlformats.org/drawingml/2006/table">
            <a:tbl>
              <a:tblPr firstRow="1" bandRow="1">
                <a:tableStyleId>{F5AB1C69-6EDB-4FF4-983F-18BD219EF322}</a:tableStyleId>
              </a:tblPr>
              <a:tblGrid>
                <a:gridCol w="3048000"/>
                <a:gridCol w="3048000"/>
              </a:tblGrid>
              <a:tr h="206850">
                <a:tc>
                  <a:txBody>
                    <a:bodyPr/>
                    <a:lstStyle/>
                    <a:p>
                      <a:r>
                        <a:rPr lang="en-IN" dirty="0" smtClean="0"/>
                        <a:t>Field</a:t>
                      </a:r>
                      <a:endParaRPr lang="en-IN" dirty="0"/>
                    </a:p>
                  </a:txBody>
                  <a:tcPr/>
                </a:tc>
                <a:tc>
                  <a:txBody>
                    <a:bodyPr/>
                    <a:lstStyle/>
                    <a:p>
                      <a:r>
                        <a:rPr lang="en-IN" dirty="0" smtClean="0"/>
                        <a:t>Type</a:t>
                      </a:r>
                      <a:endParaRPr lang="en-IN" dirty="0"/>
                    </a:p>
                  </a:txBody>
                  <a:tcPr/>
                </a:tc>
              </a:tr>
              <a:tr h="206850">
                <a:tc>
                  <a:txBody>
                    <a:bodyPr/>
                    <a:lstStyle/>
                    <a:p>
                      <a:r>
                        <a:rPr lang="en-IN" dirty="0" smtClean="0"/>
                        <a:t>Id(Primary Key)</a:t>
                      </a:r>
                      <a:endParaRPr lang="en-IN" dirty="0"/>
                    </a:p>
                  </a:txBody>
                  <a:tcPr/>
                </a:tc>
                <a:tc>
                  <a:txBody>
                    <a:bodyPr/>
                    <a:lstStyle/>
                    <a:p>
                      <a:r>
                        <a:rPr lang="en-IN" dirty="0" smtClean="0"/>
                        <a:t>Varchar(36)</a:t>
                      </a:r>
                      <a:endParaRPr lang="en-IN" dirty="0"/>
                    </a:p>
                  </a:txBody>
                  <a:tcPr/>
                </a:tc>
              </a:tr>
              <a:tr h="206850">
                <a:tc>
                  <a:txBody>
                    <a:bodyPr/>
                    <a:lstStyle/>
                    <a:p>
                      <a:r>
                        <a:rPr lang="en-IN" dirty="0" smtClean="0"/>
                        <a:t>Age</a:t>
                      </a:r>
                      <a:endParaRPr lang="en-IN" dirty="0"/>
                    </a:p>
                  </a:txBody>
                  <a:tcPr/>
                </a:tc>
                <a:tc>
                  <a:txBody>
                    <a:bodyPr/>
                    <a:lstStyle/>
                    <a:p>
                      <a:r>
                        <a:rPr lang="en-IN" dirty="0" smtClean="0"/>
                        <a:t>varchar(20)</a:t>
                      </a:r>
                      <a:endParaRPr lang="en-IN" dirty="0"/>
                    </a:p>
                  </a:txBody>
                  <a:tcPr/>
                </a:tc>
              </a:tr>
              <a:tr h="206850">
                <a:tc>
                  <a:txBody>
                    <a:bodyPr/>
                    <a:lstStyle/>
                    <a:p>
                      <a:r>
                        <a:rPr lang="en-IN" dirty="0" smtClean="0"/>
                        <a:t>Height</a:t>
                      </a:r>
                      <a:endParaRPr lang="en-IN" dirty="0"/>
                    </a:p>
                  </a:txBody>
                  <a:tcPr/>
                </a:tc>
                <a:tc>
                  <a:txBody>
                    <a:bodyPr/>
                    <a:lstStyle/>
                    <a:p>
                      <a:r>
                        <a:rPr lang="en-IN" dirty="0" smtClean="0"/>
                        <a:t>varchar(20)</a:t>
                      </a:r>
                      <a:endParaRPr lang="en-IN" dirty="0"/>
                    </a:p>
                  </a:txBody>
                  <a:tcPr/>
                </a:tc>
              </a:tr>
              <a:tr h="206850">
                <a:tc>
                  <a:txBody>
                    <a:bodyPr/>
                    <a:lstStyle/>
                    <a:p>
                      <a:r>
                        <a:rPr lang="en-IN" dirty="0" smtClean="0"/>
                        <a:t>Weight</a:t>
                      </a:r>
                      <a:endParaRPr lang="en-IN" dirty="0"/>
                    </a:p>
                  </a:txBody>
                  <a:tcPr/>
                </a:tc>
                <a:tc>
                  <a:txBody>
                    <a:bodyPr/>
                    <a:lstStyle/>
                    <a:p>
                      <a:r>
                        <a:rPr lang="en-IN" dirty="0" smtClean="0"/>
                        <a:t>varchar(20)</a:t>
                      </a:r>
                      <a:endParaRPr lang="en-IN" dirty="0"/>
                    </a:p>
                  </a:txBody>
                  <a:tcPr/>
                </a:tc>
              </a:tr>
              <a:tr h="206850">
                <a:tc>
                  <a:txBody>
                    <a:bodyPr/>
                    <a:lstStyle/>
                    <a:p>
                      <a:r>
                        <a:rPr lang="en-IN" dirty="0" smtClean="0"/>
                        <a:t>Gender</a:t>
                      </a:r>
                      <a:endParaRPr lang="en-IN" dirty="0"/>
                    </a:p>
                  </a:txBody>
                  <a:tcPr/>
                </a:tc>
                <a:tc>
                  <a:txBody>
                    <a:bodyPr/>
                    <a:lstStyle/>
                    <a:p>
                      <a:r>
                        <a:rPr lang="en-IN" dirty="0" smtClean="0"/>
                        <a:t>varchar(20)</a:t>
                      </a:r>
                      <a:endParaRPr lang="en-IN" dirty="0" smtClean="0"/>
                    </a:p>
                  </a:txBody>
                  <a:tcPr/>
                </a:tc>
              </a:tr>
              <a:tr h="206850">
                <a:tc>
                  <a:txBody>
                    <a:bodyPr/>
                    <a:lstStyle/>
                    <a:p>
                      <a:r>
                        <a:rPr lang="en-IN" dirty="0" smtClean="0"/>
                        <a:t>Phone</a:t>
                      </a:r>
                      <a:r>
                        <a:rPr lang="en-IN" baseline="0" dirty="0" smtClean="0"/>
                        <a:t> Number</a:t>
                      </a:r>
                      <a:endParaRPr lang="en-IN" dirty="0"/>
                    </a:p>
                  </a:txBody>
                  <a:tcPr/>
                </a:tc>
                <a:tc>
                  <a:txBody>
                    <a:bodyPr/>
                    <a:lstStyle/>
                    <a:p>
                      <a:r>
                        <a:rPr lang="en-IN" dirty="0" smtClean="0"/>
                        <a:t>varchar(20)</a:t>
                      </a:r>
                      <a:endParaRPr lang="en-IN" dirty="0"/>
                    </a:p>
                  </a:txBody>
                  <a:tcPr/>
                </a:tc>
              </a:tr>
              <a:tr h="206850">
                <a:tc>
                  <a:txBody>
                    <a:bodyPr/>
                    <a:lstStyle/>
                    <a:p>
                      <a:r>
                        <a:rPr lang="en-IN" dirty="0" smtClean="0"/>
                        <a:t>Mail</a:t>
                      </a:r>
                      <a:endParaRPr lang="en-IN" dirty="0"/>
                    </a:p>
                  </a:txBody>
                  <a:tcPr/>
                </a:tc>
                <a:tc>
                  <a:txBody>
                    <a:bodyPr/>
                    <a:lstStyle/>
                    <a:p>
                      <a:r>
                        <a:rPr lang="en-IN" dirty="0" smtClean="0"/>
                        <a:t>varchar(20)</a:t>
                      </a:r>
                      <a:endParaRPr lang="en-IN" dirty="0"/>
                    </a:p>
                  </a:txBody>
                  <a:tcPr/>
                </a:tc>
              </a:tr>
              <a:tr h="206850">
                <a:tc>
                  <a:txBody>
                    <a:bodyPr/>
                    <a:lstStyle/>
                    <a:p>
                      <a:r>
                        <a:rPr lang="en-IN" dirty="0" smtClean="0"/>
                        <a:t>Password</a:t>
                      </a:r>
                      <a:endParaRPr lang="en-IN" dirty="0"/>
                    </a:p>
                  </a:txBody>
                  <a:tcPr/>
                </a:tc>
                <a:tc>
                  <a:txBody>
                    <a:bodyPr/>
                    <a:lstStyle/>
                    <a:p>
                      <a:r>
                        <a:rPr lang="en-IN" dirty="0" smtClean="0"/>
                        <a:t>varchar(20)</a:t>
                      </a:r>
                      <a:endParaRPr lang="en-IN"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0</TotalTime>
  <Words>4096</Words>
  <Application>WPS Presentation</Application>
  <PresentationFormat>On-screen Show (4:3)</PresentationFormat>
  <Paragraphs>204</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Wingdings 2</vt:lpstr>
      <vt:lpstr>Verdana</vt:lpstr>
      <vt:lpstr>Century Gothic</vt:lpstr>
      <vt:lpstr>Microsoft YaHei</vt:lpstr>
      <vt:lpstr>Arial Unicode MS</vt:lpstr>
      <vt:lpstr>Calibri</vt:lpstr>
      <vt:lpstr>Arial Unicode MS</vt:lpstr>
      <vt:lpstr>Verve</vt:lpstr>
      <vt:lpstr>Android Step Counter App </vt:lpstr>
      <vt:lpstr>Abstract	</vt:lpstr>
      <vt:lpstr>Software  Used:	</vt:lpstr>
      <vt:lpstr>Hardware Requirements</vt:lpstr>
      <vt:lpstr>Design Overview:		</vt:lpstr>
      <vt:lpstr>PowerPoint 演示文稿</vt:lpstr>
      <vt:lpstr>Login Screen(Main Activity)</vt:lpstr>
      <vt:lpstr>Registration:</vt:lpstr>
      <vt:lpstr>SQLite Table Schema:	</vt:lpstr>
      <vt:lpstr>Steps Fragment:	</vt:lpstr>
      <vt:lpstr>Step Fragment:</vt:lpstr>
      <vt:lpstr>Code Implementation And Snippets:</vt:lpstr>
      <vt:lpstr>Water Intake:</vt:lpstr>
      <vt:lpstr>Sleep Intake:</vt:lpstr>
      <vt:lpstr>Code Implementation And Snippets:</vt:lpstr>
      <vt:lpstr>Accuracy of the Tracker:</vt:lpstr>
      <vt:lpstr>Permissions Required</vt:lpstr>
      <vt:lpstr>Pros of the System</vt:lpstr>
      <vt:lpstr>Cons:</vt:lpstr>
      <vt:lpstr>Conclusion</vt:lpstr>
      <vt:lpstr>References:</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Step Counter App</dc:title>
  <dc:creator>HP Inc.</dc:creator>
  <cp:lastModifiedBy>HP</cp:lastModifiedBy>
  <cp:revision>40</cp:revision>
  <dcterms:created xsi:type="dcterms:W3CDTF">2020-11-28T09:04:00Z</dcterms:created>
  <dcterms:modified xsi:type="dcterms:W3CDTF">2020-11-29T18:47:10Z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