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3" r:id="rId6"/>
    <p:sldId id="264" r:id="rId7"/>
    <p:sldId id="265" r:id="rId8"/>
    <p:sldId id="268" r:id="rId9"/>
    <p:sldId id="26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60"/>
  </p:normalViewPr>
  <p:slideViewPr>
    <p:cSldViewPr snapToGrid="0">
      <p:cViewPr varScale="1">
        <p:scale>
          <a:sx n="83" d="100"/>
          <a:sy n="83" d="100"/>
        </p:scale>
        <p:origin x="5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5D5AF-7792-4B37-933B-2012FB86C68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A454A8F1-715E-42B1-900E-0B8BC2C8E281}">
      <dgm:prSet phldrT="[Text]"/>
      <dgm:spPr/>
      <dgm:t>
        <a:bodyPr/>
        <a:lstStyle/>
        <a:p>
          <a:r>
            <a:rPr lang="en-US" dirty="0" smtClean="0"/>
            <a:t>10</a:t>
          </a:r>
          <a:r>
            <a:rPr lang="en-US" baseline="30000" dirty="0" smtClean="0"/>
            <a:t>th </a:t>
          </a:r>
          <a:r>
            <a:rPr lang="en-US" dirty="0" smtClean="0"/>
            <a:t>April</a:t>
          </a:r>
        </a:p>
        <a:p>
          <a:r>
            <a:rPr lang="en-US" dirty="0" smtClean="0"/>
            <a:t>Simulations and PCB Manufacturing</a:t>
          </a:r>
          <a:endParaRPr lang="en-US" dirty="0"/>
        </a:p>
      </dgm:t>
    </dgm:pt>
    <dgm:pt modelId="{90EF63E6-01D3-4244-938A-788A5319202C}" type="parTrans" cxnId="{D214F629-43D2-4351-A6CB-24AA786147D0}">
      <dgm:prSet/>
      <dgm:spPr/>
      <dgm:t>
        <a:bodyPr/>
        <a:lstStyle/>
        <a:p>
          <a:endParaRPr lang="en-US"/>
        </a:p>
      </dgm:t>
    </dgm:pt>
    <dgm:pt modelId="{A77DBED5-98D0-496C-881A-1657B820F2E6}" type="sibTrans" cxnId="{D214F629-43D2-4351-A6CB-24AA786147D0}">
      <dgm:prSet/>
      <dgm:spPr/>
      <dgm:t>
        <a:bodyPr/>
        <a:lstStyle/>
        <a:p>
          <a:endParaRPr lang="en-US"/>
        </a:p>
      </dgm:t>
    </dgm:pt>
    <dgm:pt modelId="{B4AB47D1-0B1D-495D-B7F5-0380B3FFA417}">
      <dgm:prSet phldrT="[Text]"/>
      <dgm:spPr/>
      <dgm:t>
        <a:bodyPr/>
        <a:lstStyle/>
        <a:p>
          <a:r>
            <a:rPr lang="en-US" dirty="0" smtClean="0"/>
            <a:t>1</a:t>
          </a:r>
          <a:r>
            <a:rPr lang="en-US" baseline="30000" dirty="0" smtClean="0"/>
            <a:t>st</a:t>
          </a:r>
          <a:r>
            <a:rPr lang="en-US" dirty="0" smtClean="0"/>
            <a:t> May</a:t>
          </a:r>
        </a:p>
        <a:p>
          <a:r>
            <a:rPr lang="en-US" smtClean="0"/>
            <a:t>load </a:t>
          </a:r>
          <a:r>
            <a:rPr lang="en-US" dirty="0" smtClean="0"/>
            <a:t>test rig completion</a:t>
          </a:r>
          <a:endParaRPr lang="en-US" dirty="0"/>
        </a:p>
      </dgm:t>
    </dgm:pt>
    <dgm:pt modelId="{6625A988-05B5-4356-9360-C257A92BCD32}" type="parTrans" cxnId="{87D5AFCA-C4D4-4105-90BF-61F9CD0166D4}">
      <dgm:prSet/>
      <dgm:spPr/>
      <dgm:t>
        <a:bodyPr/>
        <a:lstStyle/>
        <a:p>
          <a:endParaRPr lang="en-US"/>
        </a:p>
      </dgm:t>
    </dgm:pt>
    <dgm:pt modelId="{6AE1B1FE-000E-4AC7-864C-DD390A08985E}" type="sibTrans" cxnId="{87D5AFCA-C4D4-4105-90BF-61F9CD0166D4}">
      <dgm:prSet/>
      <dgm:spPr/>
      <dgm:t>
        <a:bodyPr/>
        <a:lstStyle/>
        <a:p>
          <a:endParaRPr lang="en-US"/>
        </a:p>
      </dgm:t>
    </dgm:pt>
    <dgm:pt modelId="{16DC60B9-B831-4979-8BA2-E08756A2662D}">
      <dgm:prSet phldrT="[Text]"/>
      <dgm:spPr/>
      <dgm:t>
        <a:bodyPr/>
        <a:lstStyle/>
        <a:p>
          <a:r>
            <a:rPr lang="en-US" dirty="0" smtClean="0"/>
            <a:t>20</a:t>
          </a:r>
          <a:r>
            <a:rPr lang="en-US" baseline="30000" dirty="0" smtClean="0"/>
            <a:t>th</a:t>
          </a:r>
          <a:r>
            <a:rPr lang="en-US" dirty="0" smtClean="0"/>
            <a:t> May</a:t>
          </a:r>
        </a:p>
        <a:p>
          <a:r>
            <a:rPr lang="en-US" dirty="0" smtClean="0"/>
            <a:t>Testing, </a:t>
          </a:r>
        </a:p>
        <a:p>
          <a:r>
            <a:rPr lang="en-US" dirty="0" smtClean="0"/>
            <a:t>Compiling Report</a:t>
          </a:r>
          <a:endParaRPr lang="en-US" dirty="0"/>
        </a:p>
      </dgm:t>
    </dgm:pt>
    <dgm:pt modelId="{9AB372A7-6702-4451-8064-40F33224CDD6}" type="parTrans" cxnId="{37725B3B-6790-4325-93DD-CA278E90C85D}">
      <dgm:prSet/>
      <dgm:spPr/>
      <dgm:t>
        <a:bodyPr/>
        <a:lstStyle/>
        <a:p>
          <a:endParaRPr lang="en-US"/>
        </a:p>
      </dgm:t>
    </dgm:pt>
    <dgm:pt modelId="{6066C69B-F218-4BE3-A55C-1DCD5E0E8F24}" type="sibTrans" cxnId="{37725B3B-6790-4325-93DD-CA278E90C85D}">
      <dgm:prSet/>
      <dgm:spPr/>
      <dgm:t>
        <a:bodyPr/>
        <a:lstStyle/>
        <a:p>
          <a:endParaRPr lang="en-US"/>
        </a:p>
      </dgm:t>
    </dgm:pt>
    <dgm:pt modelId="{23D4E8D6-2EF8-4E30-B692-691833A6340A}" type="pres">
      <dgm:prSet presAssocID="{6D05D5AF-7792-4B37-933B-2012FB86C68F}" presName="Name0" presStyleCnt="0">
        <dgm:presLayoutVars>
          <dgm:dir/>
          <dgm:resizeHandles val="exact"/>
        </dgm:presLayoutVars>
      </dgm:prSet>
      <dgm:spPr/>
      <dgm:t>
        <a:bodyPr/>
        <a:lstStyle/>
        <a:p>
          <a:endParaRPr lang="en-US"/>
        </a:p>
      </dgm:t>
    </dgm:pt>
    <dgm:pt modelId="{97A0EB07-4971-4C7D-B2C7-5ABFCEE39A28}" type="pres">
      <dgm:prSet presAssocID="{6D05D5AF-7792-4B37-933B-2012FB86C68F}" presName="arrow" presStyleLbl="bgShp" presStyleIdx="0" presStyleCnt="1" custLinFactNeighborX="2944" custLinFactNeighborY="-531"/>
      <dgm:spPr/>
      <dgm:t>
        <a:bodyPr/>
        <a:lstStyle/>
        <a:p>
          <a:endParaRPr lang="en-US"/>
        </a:p>
      </dgm:t>
    </dgm:pt>
    <dgm:pt modelId="{8748CFB1-5C15-4FC6-B741-C091E283A30F}" type="pres">
      <dgm:prSet presAssocID="{6D05D5AF-7792-4B37-933B-2012FB86C68F}" presName="points" presStyleCnt="0"/>
      <dgm:spPr/>
    </dgm:pt>
    <dgm:pt modelId="{98AFDD73-3D89-44B9-84AC-903380437C82}" type="pres">
      <dgm:prSet presAssocID="{A454A8F1-715E-42B1-900E-0B8BC2C8E281}" presName="compositeA" presStyleCnt="0"/>
      <dgm:spPr/>
    </dgm:pt>
    <dgm:pt modelId="{086A634B-7460-4A19-B7C3-643BB541537D}" type="pres">
      <dgm:prSet presAssocID="{A454A8F1-715E-42B1-900E-0B8BC2C8E281}" presName="textA" presStyleLbl="revTx" presStyleIdx="0" presStyleCnt="3">
        <dgm:presLayoutVars>
          <dgm:bulletEnabled val="1"/>
        </dgm:presLayoutVars>
      </dgm:prSet>
      <dgm:spPr/>
      <dgm:t>
        <a:bodyPr/>
        <a:lstStyle/>
        <a:p>
          <a:endParaRPr lang="en-US"/>
        </a:p>
      </dgm:t>
    </dgm:pt>
    <dgm:pt modelId="{AA2D3D5B-CF32-4A80-BC87-7864CAD6A054}" type="pres">
      <dgm:prSet presAssocID="{A454A8F1-715E-42B1-900E-0B8BC2C8E281}" presName="circleA" presStyleLbl="node1" presStyleIdx="0" presStyleCnt="3"/>
      <dgm:spPr>
        <a:solidFill>
          <a:srgbClr val="00B050"/>
        </a:solidFill>
      </dgm:spPr>
      <dgm:t>
        <a:bodyPr/>
        <a:lstStyle/>
        <a:p>
          <a:endParaRPr lang="en-US"/>
        </a:p>
      </dgm:t>
    </dgm:pt>
    <dgm:pt modelId="{0B069493-4593-470F-AB8C-E78B054868FF}" type="pres">
      <dgm:prSet presAssocID="{A454A8F1-715E-42B1-900E-0B8BC2C8E281}" presName="spaceA" presStyleCnt="0"/>
      <dgm:spPr/>
    </dgm:pt>
    <dgm:pt modelId="{B29B35EA-DE14-4E48-BB2C-2743BABB6649}" type="pres">
      <dgm:prSet presAssocID="{A77DBED5-98D0-496C-881A-1657B820F2E6}" presName="space" presStyleCnt="0"/>
      <dgm:spPr/>
    </dgm:pt>
    <dgm:pt modelId="{7862E8DB-265D-4439-B806-A2F5190D0F56}" type="pres">
      <dgm:prSet presAssocID="{B4AB47D1-0B1D-495D-B7F5-0380B3FFA417}" presName="compositeB" presStyleCnt="0"/>
      <dgm:spPr/>
    </dgm:pt>
    <dgm:pt modelId="{819F7D9C-9D17-4AF8-BB5A-FAB4B5483071}" type="pres">
      <dgm:prSet presAssocID="{B4AB47D1-0B1D-495D-B7F5-0380B3FFA417}" presName="textB" presStyleLbl="revTx" presStyleIdx="1" presStyleCnt="3" custScaleY="84412">
        <dgm:presLayoutVars>
          <dgm:bulletEnabled val="1"/>
        </dgm:presLayoutVars>
      </dgm:prSet>
      <dgm:spPr/>
      <dgm:t>
        <a:bodyPr/>
        <a:lstStyle/>
        <a:p>
          <a:endParaRPr lang="en-US"/>
        </a:p>
      </dgm:t>
    </dgm:pt>
    <dgm:pt modelId="{1A05F4E1-461B-4594-822E-6CBE3B6C29FC}" type="pres">
      <dgm:prSet presAssocID="{B4AB47D1-0B1D-495D-B7F5-0380B3FFA417}" presName="circleB" presStyleLbl="node1" presStyleIdx="1" presStyleCnt="3" custLinFactNeighborX="10249" custLinFactNeighborY="-21167"/>
      <dgm:spPr/>
    </dgm:pt>
    <dgm:pt modelId="{49EE127A-3E01-480F-AE7D-7F5638DFCDC2}" type="pres">
      <dgm:prSet presAssocID="{B4AB47D1-0B1D-495D-B7F5-0380B3FFA417}" presName="spaceB" presStyleCnt="0"/>
      <dgm:spPr/>
    </dgm:pt>
    <dgm:pt modelId="{A84E89A1-A0C2-41B6-9FE4-3552F9D37541}" type="pres">
      <dgm:prSet presAssocID="{6AE1B1FE-000E-4AC7-864C-DD390A08985E}" presName="space" presStyleCnt="0"/>
      <dgm:spPr/>
    </dgm:pt>
    <dgm:pt modelId="{BBB96772-F20A-44E8-98EB-69C23B924C2E}" type="pres">
      <dgm:prSet presAssocID="{16DC60B9-B831-4979-8BA2-E08756A2662D}" presName="compositeA" presStyleCnt="0"/>
      <dgm:spPr/>
    </dgm:pt>
    <dgm:pt modelId="{C4E975F9-9DBA-47BE-AB54-8C984493BD05}" type="pres">
      <dgm:prSet presAssocID="{16DC60B9-B831-4979-8BA2-E08756A2662D}" presName="textA" presStyleLbl="revTx" presStyleIdx="2" presStyleCnt="3">
        <dgm:presLayoutVars>
          <dgm:bulletEnabled val="1"/>
        </dgm:presLayoutVars>
      </dgm:prSet>
      <dgm:spPr/>
      <dgm:t>
        <a:bodyPr/>
        <a:lstStyle/>
        <a:p>
          <a:endParaRPr lang="en-US"/>
        </a:p>
      </dgm:t>
    </dgm:pt>
    <dgm:pt modelId="{DFE2DA08-028E-4150-A49C-9D4726E812F0}" type="pres">
      <dgm:prSet presAssocID="{16DC60B9-B831-4979-8BA2-E08756A2662D}" presName="circleA" presStyleLbl="node1" presStyleIdx="2" presStyleCnt="3"/>
      <dgm:spPr/>
    </dgm:pt>
    <dgm:pt modelId="{1C2B28D8-13D5-477E-90F7-7BE6931CF12A}" type="pres">
      <dgm:prSet presAssocID="{16DC60B9-B831-4979-8BA2-E08756A2662D}" presName="spaceA" presStyleCnt="0"/>
      <dgm:spPr/>
    </dgm:pt>
  </dgm:ptLst>
  <dgm:cxnLst>
    <dgm:cxn modelId="{87D5AFCA-C4D4-4105-90BF-61F9CD0166D4}" srcId="{6D05D5AF-7792-4B37-933B-2012FB86C68F}" destId="{B4AB47D1-0B1D-495D-B7F5-0380B3FFA417}" srcOrd="1" destOrd="0" parTransId="{6625A988-05B5-4356-9360-C257A92BCD32}" sibTransId="{6AE1B1FE-000E-4AC7-864C-DD390A08985E}"/>
    <dgm:cxn modelId="{D214F629-43D2-4351-A6CB-24AA786147D0}" srcId="{6D05D5AF-7792-4B37-933B-2012FB86C68F}" destId="{A454A8F1-715E-42B1-900E-0B8BC2C8E281}" srcOrd="0" destOrd="0" parTransId="{90EF63E6-01D3-4244-938A-788A5319202C}" sibTransId="{A77DBED5-98D0-496C-881A-1657B820F2E6}"/>
    <dgm:cxn modelId="{37725B3B-6790-4325-93DD-CA278E90C85D}" srcId="{6D05D5AF-7792-4B37-933B-2012FB86C68F}" destId="{16DC60B9-B831-4979-8BA2-E08756A2662D}" srcOrd="2" destOrd="0" parTransId="{9AB372A7-6702-4451-8064-40F33224CDD6}" sibTransId="{6066C69B-F218-4BE3-A55C-1DCD5E0E8F24}"/>
    <dgm:cxn modelId="{2D2CFC9B-3C0D-403F-9BA6-D51D3ED1ADFE}" type="presOf" srcId="{6D05D5AF-7792-4B37-933B-2012FB86C68F}" destId="{23D4E8D6-2EF8-4E30-B692-691833A6340A}" srcOrd="0" destOrd="0" presId="urn:microsoft.com/office/officeart/2005/8/layout/hProcess11"/>
    <dgm:cxn modelId="{8DC7F39D-5F0C-42C5-8F1E-3172017FD9F7}" type="presOf" srcId="{B4AB47D1-0B1D-495D-B7F5-0380B3FFA417}" destId="{819F7D9C-9D17-4AF8-BB5A-FAB4B5483071}" srcOrd="0" destOrd="0" presId="urn:microsoft.com/office/officeart/2005/8/layout/hProcess11"/>
    <dgm:cxn modelId="{8F9FFA91-BF7D-4B32-9685-D0A141D5B535}" type="presOf" srcId="{A454A8F1-715E-42B1-900E-0B8BC2C8E281}" destId="{086A634B-7460-4A19-B7C3-643BB541537D}" srcOrd="0" destOrd="0" presId="urn:microsoft.com/office/officeart/2005/8/layout/hProcess11"/>
    <dgm:cxn modelId="{AEECBEB5-EF6E-48BB-8485-E0E7685BB714}" type="presOf" srcId="{16DC60B9-B831-4979-8BA2-E08756A2662D}" destId="{C4E975F9-9DBA-47BE-AB54-8C984493BD05}" srcOrd="0" destOrd="0" presId="urn:microsoft.com/office/officeart/2005/8/layout/hProcess11"/>
    <dgm:cxn modelId="{5683D832-DC06-4329-9F87-D7A6941D97C7}" type="presParOf" srcId="{23D4E8D6-2EF8-4E30-B692-691833A6340A}" destId="{97A0EB07-4971-4C7D-B2C7-5ABFCEE39A28}" srcOrd="0" destOrd="0" presId="urn:microsoft.com/office/officeart/2005/8/layout/hProcess11"/>
    <dgm:cxn modelId="{0FAC2968-0DA1-4ABA-A5E2-F04223C591A3}" type="presParOf" srcId="{23D4E8D6-2EF8-4E30-B692-691833A6340A}" destId="{8748CFB1-5C15-4FC6-B741-C091E283A30F}" srcOrd="1" destOrd="0" presId="urn:microsoft.com/office/officeart/2005/8/layout/hProcess11"/>
    <dgm:cxn modelId="{97DC7780-83E5-44D2-8706-9E4F0D13D2A1}" type="presParOf" srcId="{8748CFB1-5C15-4FC6-B741-C091E283A30F}" destId="{98AFDD73-3D89-44B9-84AC-903380437C82}" srcOrd="0" destOrd="0" presId="urn:microsoft.com/office/officeart/2005/8/layout/hProcess11"/>
    <dgm:cxn modelId="{B4DB96E5-A3EE-4BF2-A6E1-AC91171866E8}" type="presParOf" srcId="{98AFDD73-3D89-44B9-84AC-903380437C82}" destId="{086A634B-7460-4A19-B7C3-643BB541537D}" srcOrd="0" destOrd="0" presId="urn:microsoft.com/office/officeart/2005/8/layout/hProcess11"/>
    <dgm:cxn modelId="{54437D33-8DD8-4C8F-A381-0483329A1EF0}" type="presParOf" srcId="{98AFDD73-3D89-44B9-84AC-903380437C82}" destId="{AA2D3D5B-CF32-4A80-BC87-7864CAD6A054}" srcOrd="1" destOrd="0" presId="urn:microsoft.com/office/officeart/2005/8/layout/hProcess11"/>
    <dgm:cxn modelId="{3889D596-2B75-4DDA-A9AB-8C075FB13F14}" type="presParOf" srcId="{98AFDD73-3D89-44B9-84AC-903380437C82}" destId="{0B069493-4593-470F-AB8C-E78B054868FF}" srcOrd="2" destOrd="0" presId="urn:microsoft.com/office/officeart/2005/8/layout/hProcess11"/>
    <dgm:cxn modelId="{F9C6CCF2-5FA7-4BFC-9E79-A6B29F0D5002}" type="presParOf" srcId="{8748CFB1-5C15-4FC6-B741-C091E283A30F}" destId="{B29B35EA-DE14-4E48-BB2C-2743BABB6649}" srcOrd="1" destOrd="0" presId="urn:microsoft.com/office/officeart/2005/8/layout/hProcess11"/>
    <dgm:cxn modelId="{4B4E35E9-6348-44E1-B43B-EFB08400733B}" type="presParOf" srcId="{8748CFB1-5C15-4FC6-B741-C091E283A30F}" destId="{7862E8DB-265D-4439-B806-A2F5190D0F56}" srcOrd="2" destOrd="0" presId="urn:microsoft.com/office/officeart/2005/8/layout/hProcess11"/>
    <dgm:cxn modelId="{6E520318-4ECE-4031-96C2-8DE0D9902BCA}" type="presParOf" srcId="{7862E8DB-265D-4439-B806-A2F5190D0F56}" destId="{819F7D9C-9D17-4AF8-BB5A-FAB4B5483071}" srcOrd="0" destOrd="0" presId="urn:microsoft.com/office/officeart/2005/8/layout/hProcess11"/>
    <dgm:cxn modelId="{C0A7638D-575D-4F71-97D6-7A28FC6D2AEA}" type="presParOf" srcId="{7862E8DB-265D-4439-B806-A2F5190D0F56}" destId="{1A05F4E1-461B-4594-822E-6CBE3B6C29FC}" srcOrd="1" destOrd="0" presId="urn:microsoft.com/office/officeart/2005/8/layout/hProcess11"/>
    <dgm:cxn modelId="{5CC887BB-9905-4658-B7B6-32D82FD1A388}" type="presParOf" srcId="{7862E8DB-265D-4439-B806-A2F5190D0F56}" destId="{49EE127A-3E01-480F-AE7D-7F5638DFCDC2}" srcOrd="2" destOrd="0" presId="urn:microsoft.com/office/officeart/2005/8/layout/hProcess11"/>
    <dgm:cxn modelId="{E6139D6A-50EB-49DC-A2F6-2916803BCFC7}" type="presParOf" srcId="{8748CFB1-5C15-4FC6-B741-C091E283A30F}" destId="{A84E89A1-A0C2-41B6-9FE4-3552F9D37541}" srcOrd="3" destOrd="0" presId="urn:microsoft.com/office/officeart/2005/8/layout/hProcess11"/>
    <dgm:cxn modelId="{1E2A7D2E-E5A4-493F-8755-CADBEB37C37E}" type="presParOf" srcId="{8748CFB1-5C15-4FC6-B741-C091E283A30F}" destId="{BBB96772-F20A-44E8-98EB-69C23B924C2E}" srcOrd="4" destOrd="0" presId="urn:microsoft.com/office/officeart/2005/8/layout/hProcess11"/>
    <dgm:cxn modelId="{064BDF13-AB07-49E5-A86F-6343661004C7}" type="presParOf" srcId="{BBB96772-F20A-44E8-98EB-69C23B924C2E}" destId="{C4E975F9-9DBA-47BE-AB54-8C984493BD05}" srcOrd="0" destOrd="0" presId="urn:microsoft.com/office/officeart/2005/8/layout/hProcess11"/>
    <dgm:cxn modelId="{9F4A083E-6F7D-4A14-9749-7CFC12C0FE8E}" type="presParOf" srcId="{BBB96772-F20A-44E8-98EB-69C23B924C2E}" destId="{DFE2DA08-028E-4150-A49C-9D4726E812F0}" srcOrd="1" destOrd="0" presId="urn:microsoft.com/office/officeart/2005/8/layout/hProcess11"/>
    <dgm:cxn modelId="{12A44A34-CC4E-476C-A78B-0FA6218D33D6}" type="presParOf" srcId="{BBB96772-F20A-44E8-98EB-69C23B924C2E}" destId="{1C2B28D8-13D5-477E-90F7-7BE6931CF12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0EB07-4971-4C7D-B2C7-5ABFCEE39A28}">
      <dsp:nvSpPr>
        <dsp:cNvPr id="0" name=""/>
        <dsp:cNvSpPr/>
      </dsp:nvSpPr>
      <dsp:spPr>
        <a:xfrm>
          <a:off x="0" y="1296159"/>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A634B-7460-4A19-B7C3-643BB541537D}">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a:lnSpc>
              <a:spcPct val="90000"/>
            </a:lnSpc>
            <a:spcBef>
              <a:spcPct val="0"/>
            </a:spcBef>
            <a:spcAft>
              <a:spcPct val="35000"/>
            </a:spcAft>
          </a:pPr>
          <a:r>
            <a:rPr lang="en-US" sz="2300" kern="1200" dirty="0" smtClean="0"/>
            <a:t>10</a:t>
          </a:r>
          <a:r>
            <a:rPr lang="en-US" sz="2300" kern="1200" baseline="30000" dirty="0" smtClean="0"/>
            <a:t>th </a:t>
          </a:r>
          <a:r>
            <a:rPr lang="en-US" sz="2300" kern="1200" dirty="0" smtClean="0"/>
            <a:t>April</a:t>
          </a:r>
        </a:p>
        <a:p>
          <a:pPr lvl="0" algn="ctr" defTabSz="1022350">
            <a:lnSpc>
              <a:spcPct val="90000"/>
            </a:lnSpc>
            <a:spcBef>
              <a:spcPct val="0"/>
            </a:spcBef>
            <a:spcAft>
              <a:spcPct val="35000"/>
            </a:spcAft>
          </a:pPr>
          <a:r>
            <a:rPr lang="en-US" sz="2300" kern="1200" dirty="0" smtClean="0"/>
            <a:t>Simulations and PCB Manufacturing</a:t>
          </a:r>
          <a:endParaRPr lang="en-US" sz="2300" kern="1200" dirty="0"/>
        </a:p>
      </dsp:txBody>
      <dsp:txXfrm>
        <a:off x="4621" y="0"/>
        <a:ext cx="3049934" cy="1740535"/>
      </dsp:txXfrm>
    </dsp:sp>
    <dsp:sp modelId="{AA2D3D5B-CF32-4A80-BC87-7864CAD6A054}">
      <dsp:nvSpPr>
        <dsp:cNvPr id="0" name=""/>
        <dsp:cNvSpPr/>
      </dsp:nvSpPr>
      <dsp:spPr>
        <a:xfrm>
          <a:off x="1312021" y="1958102"/>
          <a:ext cx="435133" cy="435133"/>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F7D9C-9D17-4AF8-BB5A-FAB4B5483071}">
      <dsp:nvSpPr>
        <dsp:cNvPr id="0" name=""/>
        <dsp:cNvSpPr/>
      </dsp:nvSpPr>
      <dsp:spPr>
        <a:xfrm>
          <a:off x="3207052" y="2814288"/>
          <a:ext cx="3049934" cy="146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t" anchorCtr="0">
          <a:noAutofit/>
        </a:bodyPr>
        <a:lstStyle/>
        <a:p>
          <a:pPr lvl="0" algn="ctr" defTabSz="1022350">
            <a:lnSpc>
              <a:spcPct val="90000"/>
            </a:lnSpc>
            <a:spcBef>
              <a:spcPct val="0"/>
            </a:spcBef>
            <a:spcAft>
              <a:spcPct val="35000"/>
            </a:spcAft>
          </a:pPr>
          <a:r>
            <a:rPr lang="en-US" sz="2300" kern="1200" dirty="0" smtClean="0"/>
            <a:t>1</a:t>
          </a:r>
          <a:r>
            <a:rPr lang="en-US" sz="2300" kern="1200" baseline="30000" dirty="0" smtClean="0"/>
            <a:t>st</a:t>
          </a:r>
          <a:r>
            <a:rPr lang="en-US" sz="2300" kern="1200" dirty="0" smtClean="0"/>
            <a:t> May</a:t>
          </a:r>
        </a:p>
        <a:p>
          <a:pPr lvl="0" algn="ctr" defTabSz="1022350">
            <a:lnSpc>
              <a:spcPct val="90000"/>
            </a:lnSpc>
            <a:spcBef>
              <a:spcPct val="0"/>
            </a:spcBef>
            <a:spcAft>
              <a:spcPct val="35000"/>
            </a:spcAft>
          </a:pPr>
          <a:r>
            <a:rPr lang="en-US" sz="2300" kern="1200" smtClean="0"/>
            <a:t>load </a:t>
          </a:r>
          <a:r>
            <a:rPr lang="en-US" sz="2300" kern="1200" dirty="0" smtClean="0"/>
            <a:t>test rig completion</a:t>
          </a:r>
          <a:endParaRPr lang="en-US" sz="2300" kern="1200" dirty="0"/>
        </a:p>
      </dsp:txBody>
      <dsp:txXfrm>
        <a:off x="3207052" y="2814288"/>
        <a:ext cx="3049934" cy="1469220"/>
      </dsp:txXfrm>
    </dsp:sp>
    <dsp:sp modelId="{1A05F4E1-461B-4594-822E-6CBE3B6C29FC}">
      <dsp:nvSpPr>
        <dsp:cNvPr id="0" name=""/>
        <dsp:cNvSpPr/>
      </dsp:nvSpPr>
      <dsp:spPr>
        <a:xfrm>
          <a:off x="4559049" y="1933825"/>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975F9-9DBA-47BE-AB54-8C984493BD05}">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lvl="0" algn="ctr" defTabSz="1022350">
            <a:lnSpc>
              <a:spcPct val="90000"/>
            </a:lnSpc>
            <a:spcBef>
              <a:spcPct val="0"/>
            </a:spcBef>
            <a:spcAft>
              <a:spcPct val="35000"/>
            </a:spcAft>
          </a:pPr>
          <a:r>
            <a:rPr lang="en-US" sz="2300" kern="1200" dirty="0" smtClean="0"/>
            <a:t>20</a:t>
          </a:r>
          <a:r>
            <a:rPr lang="en-US" sz="2300" kern="1200" baseline="30000" dirty="0" smtClean="0"/>
            <a:t>th</a:t>
          </a:r>
          <a:r>
            <a:rPr lang="en-US" sz="2300" kern="1200" dirty="0" smtClean="0"/>
            <a:t> May</a:t>
          </a:r>
        </a:p>
        <a:p>
          <a:pPr lvl="0" algn="ctr" defTabSz="1022350">
            <a:lnSpc>
              <a:spcPct val="90000"/>
            </a:lnSpc>
            <a:spcBef>
              <a:spcPct val="0"/>
            </a:spcBef>
            <a:spcAft>
              <a:spcPct val="35000"/>
            </a:spcAft>
          </a:pPr>
          <a:r>
            <a:rPr lang="en-US" sz="2300" kern="1200" dirty="0" smtClean="0"/>
            <a:t>Testing, </a:t>
          </a:r>
        </a:p>
        <a:p>
          <a:pPr lvl="0" algn="ctr" defTabSz="1022350">
            <a:lnSpc>
              <a:spcPct val="90000"/>
            </a:lnSpc>
            <a:spcBef>
              <a:spcPct val="0"/>
            </a:spcBef>
            <a:spcAft>
              <a:spcPct val="35000"/>
            </a:spcAft>
          </a:pPr>
          <a:r>
            <a:rPr lang="en-US" sz="2300" kern="1200" dirty="0" smtClean="0"/>
            <a:t>Compiling Report</a:t>
          </a:r>
          <a:endParaRPr lang="en-US" sz="2300" kern="1200" dirty="0"/>
        </a:p>
      </dsp:txBody>
      <dsp:txXfrm>
        <a:off x="6409484" y="0"/>
        <a:ext cx="3049934" cy="1740535"/>
      </dsp:txXfrm>
    </dsp:sp>
    <dsp:sp modelId="{DFE2DA08-028E-4150-A49C-9D4726E812F0}">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CBB2DE-44EB-4888-9794-D5573B2F3527}"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127394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CBB2DE-44EB-4888-9794-D5573B2F3527}"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275007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CBB2DE-44EB-4888-9794-D5573B2F3527}"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40974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CBB2DE-44EB-4888-9794-D5573B2F3527}"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340339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CBB2DE-44EB-4888-9794-D5573B2F3527}"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67806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CBB2DE-44EB-4888-9794-D5573B2F3527}"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254237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CBB2DE-44EB-4888-9794-D5573B2F3527}"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174672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CBB2DE-44EB-4888-9794-D5573B2F3527}"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315558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BB2DE-44EB-4888-9794-D5573B2F3527}"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86127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CBB2DE-44EB-4888-9794-D5573B2F3527}"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59349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CBB2DE-44EB-4888-9794-D5573B2F3527}"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57AA4-92F4-4E37-8474-80541EAC4022}" type="slidenum">
              <a:rPr lang="en-US" smtClean="0"/>
              <a:t>‹#›</a:t>
            </a:fld>
            <a:endParaRPr lang="en-US"/>
          </a:p>
        </p:txBody>
      </p:sp>
    </p:spTree>
    <p:extLst>
      <p:ext uri="{BB962C8B-B14F-4D97-AF65-F5344CB8AC3E}">
        <p14:creationId xmlns:p14="http://schemas.microsoft.com/office/powerpoint/2010/main" val="46076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BB2DE-44EB-4888-9794-D5573B2F3527}" type="datetimeFigureOut">
              <a:rPr lang="en-US" smtClean="0"/>
              <a:t>4/10/2018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57AA4-92F4-4E37-8474-80541EAC4022}" type="slidenum">
              <a:rPr lang="en-US" smtClean="0"/>
              <a:t>‹#›</a:t>
            </a:fld>
            <a:endParaRPr lang="en-US"/>
          </a:p>
        </p:txBody>
      </p:sp>
    </p:spTree>
    <p:extLst>
      <p:ext uri="{BB962C8B-B14F-4D97-AF65-F5344CB8AC3E}">
        <p14:creationId xmlns:p14="http://schemas.microsoft.com/office/powerpoint/2010/main" val="250068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4725" y="0"/>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675373" y="452581"/>
            <a:ext cx="6828857" cy="3293209"/>
          </a:xfrm>
          <a:prstGeom prst="rect">
            <a:avLst/>
          </a:prstGeom>
          <a:noFill/>
        </p:spPr>
        <p:txBody>
          <a:bodyPr wrap="none" rtlCol="0">
            <a:spAutoFit/>
          </a:bodyPr>
          <a:lstStyle/>
          <a:p>
            <a:pPr algn="ctr"/>
            <a:r>
              <a:rPr lang="en-IN" b="1" dirty="0">
                <a:latin typeface="Times New Roman" panose="02020603050405020304" pitchFamily="18" charset="0"/>
                <a:cs typeface="Times New Roman" panose="02020603050405020304" pitchFamily="18" charset="0"/>
              </a:rPr>
              <a:t>R.V.COLLEGE OF ENGINEERING,</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BENGALURU-560059</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(Autonomous Institute Affiliated to </a:t>
            </a:r>
            <a:r>
              <a:rPr lang="en-IN" b="1" dirty="0" err="1">
                <a:latin typeface="Times New Roman" panose="02020603050405020304" pitchFamily="18" charset="0"/>
                <a:cs typeface="Times New Roman" panose="02020603050405020304" pitchFamily="18" charset="0"/>
              </a:rPr>
              <a:t>Belagavi</a:t>
            </a:r>
            <a:r>
              <a:rPr lang="en-IN" b="1" dirty="0">
                <a:latin typeface="Times New Roman" panose="02020603050405020304" pitchFamily="18" charset="0"/>
                <a:cs typeface="Times New Roman" panose="02020603050405020304" pitchFamily="18" charset="0"/>
              </a:rPr>
              <a:t>)</a:t>
            </a:r>
            <a:br>
              <a:rPr lang="en-IN" b="1" dirty="0">
                <a:latin typeface="Times New Roman" panose="02020603050405020304" pitchFamily="18" charset="0"/>
                <a:cs typeface="Times New Roman" panose="02020603050405020304" pitchFamily="18" charset="0"/>
              </a:rPr>
            </a:br>
            <a:r>
              <a:rPr lang="en-IN" b="1" dirty="0"/>
              <a:t/>
            </a:r>
            <a:br>
              <a:rPr lang="en-IN" b="1" dirty="0"/>
            </a:br>
            <a:r>
              <a:rPr lang="en-IN" b="1" dirty="0"/>
              <a:t/>
            </a:r>
            <a:br>
              <a:rPr lang="en-IN" b="1" dirty="0"/>
            </a:br>
            <a:r>
              <a:rPr lang="en-IN" b="1" dirty="0"/>
              <a:t/>
            </a:r>
            <a:br>
              <a:rPr lang="en-IN" b="1" dirty="0"/>
            </a:br>
            <a:r>
              <a:rPr lang="en-IN" b="1" dirty="0">
                <a:latin typeface="Times New Roman" panose="02020603050405020304" pitchFamily="18" charset="0"/>
                <a:cs typeface="Times New Roman" panose="02020603050405020304" pitchFamily="18" charset="0"/>
              </a:rPr>
              <a:t>Department of Electrical and Electronics Engineering</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b="1" dirty="0" smtClean="0">
              <a:latin typeface="Times New Roman" panose="02020603050405020304" pitchFamily="18" charset="0"/>
              <a:cs typeface="Times New Roman" panose="02020603050405020304" pitchFamily="18" charset="0"/>
            </a:endParaRPr>
          </a:p>
          <a:p>
            <a:pPr algn="ctr"/>
            <a:r>
              <a:rPr lang="en-IN" sz="2800" b="1" dirty="0" smtClean="0">
                <a:latin typeface="Times New Roman" panose="02020603050405020304" pitchFamily="18" charset="0"/>
                <a:cs typeface="Times New Roman" panose="02020603050405020304" pitchFamily="18" charset="0"/>
              </a:rPr>
              <a:t>Speed Controller for 3 Phase BLDC Motor </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US" dirty="0"/>
          </a:p>
        </p:txBody>
      </p:sp>
      <p:sp>
        <p:nvSpPr>
          <p:cNvPr id="7" name="TextBox 6"/>
          <p:cNvSpPr txBox="1"/>
          <p:nvPr/>
        </p:nvSpPr>
        <p:spPr>
          <a:xfrm>
            <a:off x="3510431" y="3886238"/>
            <a:ext cx="5483232" cy="2031325"/>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Presented by:</a:t>
            </a:r>
          </a:p>
          <a:p>
            <a:pPr algn="ctr"/>
            <a:r>
              <a:rPr lang="en-IN" dirty="0"/>
              <a:t>Raghav Maheshwari            (1RV14EE036)</a:t>
            </a:r>
          </a:p>
          <a:p>
            <a:pPr algn="ctr"/>
            <a:r>
              <a:rPr lang="en-US" b="1" dirty="0">
                <a:latin typeface="Times New Roman" panose="02020603050405020304" pitchFamily="18" charset="0"/>
                <a:cs typeface="Times New Roman" panose="02020603050405020304" pitchFamily="18" charset="0"/>
              </a:rPr>
              <a:t>                                            </a:t>
            </a:r>
          </a:p>
          <a:p>
            <a:pPr algn="ctr"/>
            <a:r>
              <a:rPr lang="en-US" b="1" dirty="0" smtClean="0">
                <a:latin typeface="Times New Roman" panose="02020603050405020304" pitchFamily="18" charset="0"/>
                <a:cs typeface="Times New Roman" panose="02020603050405020304" pitchFamily="18" charset="0"/>
              </a:rPr>
              <a:t>Department </a:t>
            </a:r>
            <a:r>
              <a:rPr lang="en-US" b="1" dirty="0">
                <a:latin typeface="Times New Roman" panose="02020603050405020304" pitchFamily="18" charset="0"/>
                <a:cs typeface="Times New Roman" panose="02020603050405020304" pitchFamily="18" charset="0"/>
              </a:rPr>
              <a:t>of Electrical and </a:t>
            </a:r>
            <a:r>
              <a:rPr lang="en-US" b="1" dirty="0" smtClean="0">
                <a:latin typeface="Times New Roman" panose="02020603050405020304" pitchFamily="18" charset="0"/>
                <a:cs typeface="Times New Roman" panose="02020603050405020304" pitchFamily="18" charset="0"/>
              </a:rPr>
              <a:t>Electronics Engineering</a:t>
            </a:r>
            <a:endParaRPr lang="en-US" b="1" dirty="0">
              <a:latin typeface="Times New Roman" panose="02020603050405020304" pitchFamily="18" charset="0"/>
              <a:cs typeface="Times New Roman" panose="02020603050405020304" pitchFamily="18" charset="0"/>
            </a:endParaRPr>
          </a:p>
          <a:p>
            <a:pPr algn="ctr"/>
            <a:r>
              <a:rPr lang="en-US" dirty="0" smtClean="0"/>
              <a:t>Under the guidance of </a:t>
            </a:r>
          </a:p>
          <a:p>
            <a:pPr algn="ctr"/>
            <a:r>
              <a:rPr lang="en-US" dirty="0" smtClean="0"/>
              <a:t>Dr. V. </a:t>
            </a:r>
            <a:r>
              <a:rPr lang="en-US" dirty="0" err="1" smtClean="0"/>
              <a:t>Chayapathy</a:t>
            </a:r>
            <a:endParaRPr lang="en-US" dirty="0" smtClean="0"/>
          </a:p>
          <a:p>
            <a:pPr algn="ctr"/>
            <a:r>
              <a:rPr lang="en-US" dirty="0"/>
              <a:t>Associate Professor</a:t>
            </a:r>
          </a:p>
        </p:txBody>
      </p:sp>
    </p:spTree>
    <p:extLst>
      <p:ext uri="{BB962C8B-B14F-4D97-AF65-F5344CB8AC3E}">
        <p14:creationId xmlns:p14="http://schemas.microsoft.com/office/powerpoint/2010/main" val="2041779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29448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134725" y="0"/>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134725" y="9236"/>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552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Bibliography</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B</a:t>
            </a:r>
            <a:r>
              <a:rPr lang="en-US" dirty="0"/>
              <a:t>. Das, S. Chakraborty, P. M. </a:t>
            </a:r>
            <a:r>
              <a:rPr lang="en-US" dirty="0" err="1"/>
              <a:t>Kasari</a:t>
            </a:r>
            <a:r>
              <a:rPr lang="en-US" dirty="0"/>
              <a:t>, A. </a:t>
            </a:r>
            <a:r>
              <a:rPr lang="en-US" dirty="0" err="1"/>
              <a:t>Chakraborti</a:t>
            </a:r>
            <a:r>
              <a:rPr lang="en-US" dirty="0"/>
              <a:t> and M. </a:t>
            </a:r>
            <a:r>
              <a:rPr lang="en-US" dirty="0" err="1"/>
              <a:t>Bhowmik</a:t>
            </a:r>
            <a:r>
              <a:rPr lang="en-US" dirty="0"/>
              <a:t>, "Speed control of BLDC Motor using soft computing Technique and its stability analysis," vol. 3, issue 5, ISSN(Online):2249-071X.</a:t>
            </a:r>
            <a:endParaRPr lang="en-US" dirty="0" smtClean="0"/>
          </a:p>
          <a:p>
            <a:r>
              <a:rPr lang="en-US" dirty="0"/>
              <a:t>Trapezoidal Control of BLDC Motors Using Hall Effect </a:t>
            </a:r>
            <a:r>
              <a:rPr lang="en-US" dirty="0" smtClean="0"/>
              <a:t>Sensors(2014); Texas Instruments application report</a:t>
            </a:r>
          </a:p>
          <a:p>
            <a:r>
              <a:rPr lang="en-US" dirty="0"/>
              <a:t>Hardware Design Considerations for an Electric Bicycle Using a BLDC </a:t>
            </a:r>
            <a:r>
              <a:rPr lang="en-US" dirty="0" smtClean="0"/>
              <a:t>Motor(2015); Texas Instruments application report</a:t>
            </a:r>
          </a:p>
          <a:p>
            <a:r>
              <a:rPr lang="en-US" dirty="0"/>
              <a:t>Power electronics in motor drives: Where is it</a:t>
            </a:r>
            <a:r>
              <a:rPr lang="en-US" dirty="0" smtClean="0"/>
              <a:t>? </a:t>
            </a:r>
            <a:r>
              <a:rPr lang="en-US" dirty="0"/>
              <a:t>By </a:t>
            </a:r>
            <a:r>
              <a:rPr lang="en-US" dirty="0" err="1"/>
              <a:t>Nagarajan</a:t>
            </a:r>
            <a:r>
              <a:rPr lang="en-US" dirty="0"/>
              <a:t> </a:t>
            </a:r>
            <a:r>
              <a:rPr lang="en-US" dirty="0" smtClean="0"/>
              <a:t>Sridhar(August 2016)</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4725" y="0"/>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651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simulate and develop a speed controller hardware for a 3 phase BLDC motor</a:t>
            </a:r>
          </a:p>
          <a:p>
            <a:r>
              <a:rPr lang="en-US" dirty="0"/>
              <a:t>To design and manufacture a compact and PCB for the same</a:t>
            </a:r>
          </a:p>
          <a:p>
            <a:r>
              <a:rPr lang="en-US" dirty="0" smtClean="0"/>
              <a:t>To write code for the same on an ATMEGA microcontroller</a:t>
            </a:r>
          </a:p>
          <a:p>
            <a:r>
              <a:rPr lang="en-US" dirty="0" smtClean="0"/>
              <a:t>To minimize heat dissipation of Power MOSFETS</a:t>
            </a:r>
          </a:p>
          <a:p>
            <a:r>
              <a:rPr lang="en-US" dirty="0" smtClean="0"/>
              <a:t>To build a load test rig and plot efficiency of the motor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4725" y="9236"/>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068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031" y="90003"/>
            <a:ext cx="4177937" cy="646822"/>
          </a:xfrm>
        </p:spPr>
        <p:txBody>
          <a:bodyPr>
            <a:normAutofit fontScale="90000"/>
          </a:bodyPr>
          <a:lstStyle/>
          <a:p>
            <a:pPr algn="ctr"/>
            <a:r>
              <a:rPr lang="en-US" dirty="0" smtClean="0"/>
              <a:t>Literature Survey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4725" y="9236"/>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3"/>
          <p:cNvGraphicFramePr>
            <a:graphicFrameLocks noGrp="1"/>
          </p:cNvGraphicFramePr>
          <p:nvPr>
            <p:ph idx="1"/>
            <p:extLst>
              <p:ext uri="{D42A27DB-BD31-4B8C-83A1-F6EECF244321}">
                <p14:modId xmlns:p14="http://schemas.microsoft.com/office/powerpoint/2010/main" val="4163347234"/>
              </p:ext>
            </p:extLst>
          </p:nvPr>
        </p:nvGraphicFramePr>
        <p:xfrm>
          <a:off x="-1" y="1066511"/>
          <a:ext cx="12192000" cy="579148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gridCol w="4064000">
                  <a:extLst>
                    <a:ext uri="{9D8B030D-6E8A-4147-A177-3AD203B41FA5}">
                      <a16:colId xmlns:a16="http://schemas.microsoft.com/office/drawing/2014/main" val="20002"/>
                    </a:ext>
                  </a:extLst>
                </a:gridCol>
              </a:tblGrid>
              <a:tr h="357192">
                <a:tc>
                  <a:txBody>
                    <a:bodyPr/>
                    <a:lstStyle/>
                    <a:p>
                      <a:pPr algn="ctr"/>
                      <a:r>
                        <a:rPr lang="en-US" sz="1400" dirty="0" smtClean="0"/>
                        <a:t>Author,</a:t>
                      </a:r>
                      <a:r>
                        <a:rPr lang="en-US" sz="1400" baseline="0" dirty="0" smtClean="0"/>
                        <a:t> Date</a:t>
                      </a:r>
                      <a:endParaRPr lang="en-US" sz="1400" dirty="0"/>
                    </a:p>
                  </a:txBody>
                  <a:tcPr/>
                </a:tc>
                <a:tc>
                  <a:txBody>
                    <a:bodyPr/>
                    <a:lstStyle/>
                    <a:p>
                      <a:pPr algn="ctr"/>
                      <a:r>
                        <a:rPr lang="en-US" sz="1400" dirty="0" smtClean="0"/>
                        <a:t>Title</a:t>
                      </a:r>
                      <a:endParaRPr lang="en-US" sz="1400" dirty="0"/>
                    </a:p>
                  </a:txBody>
                  <a:tcPr/>
                </a:tc>
                <a:tc>
                  <a:txBody>
                    <a:bodyPr/>
                    <a:lstStyle/>
                    <a:p>
                      <a:pPr algn="ctr"/>
                      <a:r>
                        <a:rPr lang="en-US" sz="1400" dirty="0" smtClean="0"/>
                        <a:t>Content</a:t>
                      </a:r>
                      <a:endParaRPr lang="en-US" sz="1400" dirty="0"/>
                    </a:p>
                  </a:txBody>
                  <a:tcPr/>
                </a:tc>
                <a:extLst>
                  <a:ext uri="{0D108BD9-81ED-4DB2-BD59-A6C34878D82A}">
                    <a16:rowId xmlns:a16="http://schemas.microsoft.com/office/drawing/2014/main" val="10000"/>
                  </a:ext>
                </a:extLst>
              </a:tr>
              <a:tr h="1811432">
                <a:tc>
                  <a:txBody>
                    <a:bodyPr/>
                    <a:lstStyle/>
                    <a:p>
                      <a:r>
                        <a:rPr lang="en-US" sz="1400" dirty="0" smtClean="0"/>
                        <a:t>Mohamad </a:t>
                      </a:r>
                      <a:r>
                        <a:rPr lang="en-US" sz="1400" dirty="0" err="1" smtClean="0"/>
                        <a:t>Nasrul</a:t>
                      </a:r>
                      <a:r>
                        <a:rPr lang="en-US" sz="1400" dirty="0" smtClean="0"/>
                        <a:t> Abdul </a:t>
                      </a:r>
                      <a:r>
                        <a:rPr lang="en-US" sz="1400" dirty="0" err="1" smtClean="0"/>
                        <a:t>Satar</a:t>
                      </a:r>
                      <a:r>
                        <a:rPr lang="en-US" sz="1400" dirty="0" smtClean="0"/>
                        <a:t>, Dr. </a:t>
                      </a:r>
                      <a:r>
                        <a:rPr lang="en-US" sz="1400" dirty="0" err="1" smtClean="0"/>
                        <a:t>Dahaman</a:t>
                      </a:r>
                      <a:r>
                        <a:rPr lang="en-US" sz="1400" dirty="0" smtClean="0"/>
                        <a:t> </a:t>
                      </a:r>
                      <a:r>
                        <a:rPr lang="en-US" sz="1400" dirty="0" err="1" smtClean="0"/>
                        <a:t>Ishak</a:t>
                      </a:r>
                      <a:r>
                        <a:rPr lang="en-US" sz="1400" dirty="0" smtClean="0"/>
                        <a:t>;</a:t>
                      </a:r>
                      <a:r>
                        <a:rPr lang="en-US" sz="1400" baseline="0" dirty="0" smtClean="0"/>
                        <a:t> 2014</a:t>
                      </a:r>
                      <a:endParaRPr lang="en-US" sz="1400" dirty="0">
                        <a:latin typeface="+mj-lt"/>
                      </a:endParaRPr>
                    </a:p>
                  </a:txBody>
                  <a:tcPr/>
                </a:tc>
                <a:tc>
                  <a:txBody>
                    <a:bodyPr/>
                    <a:lstStyle/>
                    <a:p>
                      <a:r>
                        <a:rPr lang="en-US" sz="1400" dirty="0" smtClean="0"/>
                        <a:t>Application of Proteus VSM in Modelling Brushless DC Motor Drives </a:t>
                      </a:r>
                      <a:endParaRPr lang="en-US" sz="1400" kern="1200" dirty="0">
                        <a:solidFill>
                          <a:schemeClr val="dk1"/>
                        </a:solidFill>
                        <a:latin typeface="+mn-lt"/>
                        <a:ea typeface="+mn-ea"/>
                        <a:cs typeface="+mn-cs"/>
                      </a:endParaRPr>
                    </a:p>
                  </a:txBody>
                  <a:tcPr/>
                </a:tc>
                <a:tc>
                  <a:txBody>
                    <a:bodyPr/>
                    <a:lstStyle/>
                    <a:p>
                      <a:r>
                        <a:rPr lang="en-US" sz="1400" b="0" i="0" kern="1200" dirty="0" smtClean="0">
                          <a:solidFill>
                            <a:schemeClr val="dk1"/>
                          </a:solidFill>
                          <a:effectLst/>
                          <a:latin typeface="+mn-lt"/>
                          <a:ea typeface="+mn-ea"/>
                          <a:cs typeface="+mn-cs"/>
                        </a:rPr>
                        <a:t>This paper presents simulation and hardware implementation of 3-phase Permanent Magnet Brushless DC (PM BLDC) motor drive for low power applications. PWM control has been implemented for a 120-degree six-step trapezoidal BLDC motor. Processor used is PIC16F877 with functions: commutation sequence, rotating direction control, speed control and reading Hall sensor signals.</a:t>
                      </a:r>
                      <a:endParaRPr lang="en-US" sz="1400" dirty="0">
                        <a:latin typeface="+mj-lt"/>
                      </a:endParaRPr>
                    </a:p>
                  </a:txBody>
                  <a:tcPr/>
                </a:tc>
                <a:extLst>
                  <a:ext uri="{0D108BD9-81ED-4DB2-BD59-A6C34878D82A}">
                    <a16:rowId xmlns:a16="http://schemas.microsoft.com/office/drawing/2014/main" val="10001"/>
                  </a:ext>
                </a:extLst>
              </a:tr>
              <a:tr h="1811432">
                <a:tc>
                  <a:txBody>
                    <a:bodyPr/>
                    <a:lstStyle/>
                    <a:p>
                      <a:r>
                        <a:rPr lang="en-US" sz="1400" b="0" i="0" u="none" strike="noStrike" kern="1200" dirty="0" smtClean="0">
                          <a:solidFill>
                            <a:schemeClr val="dk1"/>
                          </a:solidFill>
                          <a:effectLst/>
                          <a:latin typeface="+mn-lt"/>
                          <a:ea typeface="+mn-ea"/>
                          <a:cs typeface="+mn-cs"/>
                        </a:rPr>
                        <a:t>Md. </a:t>
                      </a:r>
                      <a:r>
                        <a:rPr lang="en-US" sz="1400" b="0" i="0" u="none" strike="noStrike" kern="1200" dirty="0" err="1" smtClean="0">
                          <a:solidFill>
                            <a:schemeClr val="dk1"/>
                          </a:solidFill>
                          <a:effectLst/>
                          <a:latin typeface="+mn-lt"/>
                          <a:ea typeface="+mn-ea"/>
                          <a:cs typeface="+mn-cs"/>
                        </a:rPr>
                        <a:t>Rifat</a:t>
                      </a:r>
                      <a:r>
                        <a:rPr lang="en-US" sz="1400" b="0" i="0" u="none" strike="noStrike" kern="1200" dirty="0" smtClean="0">
                          <a:solidFill>
                            <a:schemeClr val="dk1"/>
                          </a:solidFill>
                          <a:effectLst/>
                          <a:latin typeface="+mn-lt"/>
                          <a:ea typeface="+mn-ea"/>
                          <a:cs typeface="+mn-cs"/>
                        </a:rPr>
                        <a:t> </a:t>
                      </a:r>
                      <a:r>
                        <a:rPr lang="en-US" sz="1400" b="0" i="0" u="none" strike="noStrike" kern="1200" dirty="0" err="1" smtClean="0">
                          <a:solidFill>
                            <a:schemeClr val="dk1"/>
                          </a:solidFill>
                          <a:effectLst/>
                          <a:latin typeface="+mn-lt"/>
                          <a:ea typeface="+mn-ea"/>
                          <a:cs typeface="+mn-cs"/>
                        </a:rPr>
                        <a:t>Hazari</a:t>
                      </a:r>
                      <a:r>
                        <a:rPr lang="en-US" sz="1400" b="0" i="0" u="none" strike="noStrike" kern="1200" dirty="0" smtClean="0">
                          <a:solidFill>
                            <a:schemeClr val="dk1"/>
                          </a:solidFill>
                          <a:effectLst/>
                          <a:latin typeface="+mn-lt"/>
                          <a:ea typeface="+mn-ea"/>
                          <a:cs typeface="+mn-cs"/>
                        </a:rPr>
                        <a:t>, </a:t>
                      </a:r>
                      <a:r>
                        <a:rPr lang="en-US" sz="1400" b="0" i="0" u="none" strike="noStrike" kern="1200" dirty="0" err="1" smtClean="0">
                          <a:solidFill>
                            <a:schemeClr val="dk1"/>
                          </a:solidFill>
                          <a:effectLst/>
                          <a:latin typeface="+mn-lt"/>
                          <a:ea typeface="+mn-ea"/>
                          <a:cs typeface="+mn-cs"/>
                        </a:rPr>
                        <a:t>Effat</a:t>
                      </a:r>
                      <a:r>
                        <a:rPr lang="en-US" sz="1400" b="0" i="0" u="none" strike="noStrike" kern="1200" dirty="0" smtClean="0">
                          <a:solidFill>
                            <a:schemeClr val="dk1"/>
                          </a:solidFill>
                          <a:effectLst/>
                          <a:latin typeface="+mn-lt"/>
                          <a:ea typeface="+mn-ea"/>
                          <a:cs typeface="+mn-cs"/>
                        </a:rPr>
                        <a:t> Jahan, Md. </a:t>
                      </a:r>
                      <a:r>
                        <a:rPr lang="en-US" sz="1400" b="0" i="0" u="none" strike="noStrike" kern="1200" dirty="0" err="1" smtClean="0">
                          <a:solidFill>
                            <a:schemeClr val="dk1"/>
                          </a:solidFill>
                          <a:effectLst/>
                          <a:latin typeface="+mn-lt"/>
                          <a:ea typeface="+mn-ea"/>
                          <a:cs typeface="+mn-cs"/>
                        </a:rPr>
                        <a:t>Ettaker</a:t>
                      </a:r>
                      <a:r>
                        <a:rPr lang="en-US" sz="1400" b="0" i="0" u="none" strike="noStrike" kern="1200" dirty="0" smtClean="0">
                          <a:solidFill>
                            <a:schemeClr val="dk1"/>
                          </a:solidFill>
                          <a:effectLst/>
                          <a:latin typeface="+mn-lt"/>
                          <a:ea typeface="+mn-ea"/>
                          <a:cs typeface="+mn-cs"/>
                        </a:rPr>
                        <a:t> </a:t>
                      </a:r>
                      <a:r>
                        <a:rPr lang="en-US" sz="1400" b="0" i="0" u="none" strike="noStrike" kern="1200" dirty="0" err="1" smtClean="0">
                          <a:solidFill>
                            <a:schemeClr val="dk1"/>
                          </a:solidFill>
                          <a:effectLst/>
                          <a:latin typeface="+mn-lt"/>
                          <a:ea typeface="+mn-ea"/>
                          <a:cs typeface="+mn-cs"/>
                        </a:rPr>
                        <a:t>Siraj</a:t>
                      </a:r>
                      <a:r>
                        <a:rPr lang="en-US" sz="1400" b="0" i="0" u="none" strike="noStrike" kern="1200" dirty="0" smtClean="0">
                          <a:solidFill>
                            <a:schemeClr val="dk1"/>
                          </a:solidFill>
                          <a:effectLst/>
                          <a:latin typeface="+mn-lt"/>
                          <a:ea typeface="+mn-ea"/>
                          <a:cs typeface="+mn-cs"/>
                        </a:rPr>
                        <a:t>, Md. </a:t>
                      </a:r>
                      <a:r>
                        <a:rPr lang="en-US" sz="1400" b="0" i="0" u="none" strike="noStrike" kern="1200" dirty="0" err="1" smtClean="0">
                          <a:solidFill>
                            <a:schemeClr val="dk1"/>
                          </a:solidFill>
                          <a:effectLst/>
                          <a:latin typeface="+mn-lt"/>
                          <a:ea typeface="+mn-ea"/>
                          <a:cs typeface="+mn-cs"/>
                        </a:rPr>
                        <a:t>Tauhedull</a:t>
                      </a:r>
                      <a:r>
                        <a:rPr lang="en-US" sz="1400" b="0" i="0" u="none" strike="noStrike" kern="1200" dirty="0" smtClean="0">
                          <a:solidFill>
                            <a:schemeClr val="dk1"/>
                          </a:solidFill>
                          <a:effectLst/>
                          <a:latin typeface="+mn-lt"/>
                          <a:ea typeface="+mn-ea"/>
                          <a:cs typeface="+mn-cs"/>
                        </a:rPr>
                        <a:t> Islam Khan;</a:t>
                      </a:r>
                    </a:p>
                    <a:p>
                      <a:r>
                        <a:rPr lang="en-US" sz="1400" b="0" i="0" u="none" strike="noStrike" kern="1200" dirty="0" smtClean="0">
                          <a:solidFill>
                            <a:schemeClr val="dk1"/>
                          </a:solidFill>
                          <a:effectLst/>
                          <a:latin typeface="+mn-lt"/>
                          <a:ea typeface="+mn-ea"/>
                          <a:cs typeface="+mn-cs"/>
                        </a:rPr>
                        <a:t>2015</a:t>
                      </a:r>
                      <a:endParaRPr lang="en-US" sz="1400" dirty="0">
                        <a:latin typeface="+mj-lt"/>
                      </a:endParaRPr>
                    </a:p>
                  </a:txBody>
                  <a:tcPr/>
                </a:tc>
                <a:tc>
                  <a:txBody>
                    <a:bodyPr/>
                    <a:lstStyle/>
                    <a:p>
                      <a:r>
                        <a:rPr lang="en-US" sz="1400" b="0" i="0" kern="1200" dirty="0" smtClean="0">
                          <a:solidFill>
                            <a:schemeClr val="dk1"/>
                          </a:solidFill>
                          <a:effectLst/>
                          <a:latin typeface="+mn-lt"/>
                          <a:ea typeface="+mn-ea"/>
                          <a:cs typeface="+mn-cs"/>
                        </a:rPr>
                        <a:t>Design of a Brushless DC (BLDC) motor controller</a:t>
                      </a:r>
                      <a:endParaRPr lang="en-US" sz="1400" b="0" i="0" kern="1200" dirty="0">
                        <a:solidFill>
                          <a:schemeClr val="dk1"/>
                        </a:solidFill>
                        <a:effectLst/>
                        <a:latin typeface="+mn-lt"/>
                        <a:ea typeface="+mn-ea"/>
                        <a:cs typeface="+mn-cs"/>
                      </a:endParaRPr>
                    </a:p>
                  </a:txBody>
                  <a:tcPr/>
                </a:tc>
                <a:tc>
                  <a:txBody>
                    <a:bodyPr/>
                    <a:lstStyle/>
                    <a:p>
                      <a:r>
                        <a:rPr lang="en-US" sz="1400" b="0" i="0" kern="1200" dirty="0" smtClean="0">
                          <a:solidFill>
                            <a:schemeClr val="dk1"/>
                          </a:solidFill>
                          <a:effectLst/>
                          <a:latin typeface="+mn-lt"/>
                          <a:ea typeface="+mn-ea"/>
                          <a:cs typeface="+mn-cs"/>
                        </a:rPr>
                        <a:t> Proposed design allows the user to rotate the motor in both</a:t>
                      </a:r>
                      <a:r>
                        <a:rPr lang="en-US" sz="1400" b="0" i="0" kern="1200" baseline="0" dirty="0" smtClean="0">
                          <a:solidFill>
                            <a:schemeClr val="dk1"/>
                          </a:solidFill>
                          <a:effectLst/>
                          <a:latin typeface="+mn-lt"/>
                          <a:ea typeface="+mn-ea"/>
                          <a:cs typeface="+mn-cs"/>
                        </a:rPr>
                        <a:t> </a:t>
                      </a:r>
                      <a:r>
                        <a:rPr lang="en-US" sz="1400" b="0" i="0" kern="1200" dirty="0" smtClean="0">
                          <a:solidFill>
                            <a:schemeClr val="dk1"/>
                          </a:solidFill>
                          <a:effectLst/>
                          <a:latin typeface="+mn-lt"/>
                          <a:ea typeface="+mn-ea"/>
                          <a:cs typeface="+mn-cs"/>
                        </a:rPr>
                        <a:t>directions. Depending on the rotor position the sensor will give response to the controller circuit. Controller circuit will fix the direction of current following to the stator. The design controller circuit is also implemented. The overall design consists of microcontroller circuit, logic gates, switching devices (MOSFET/BJT), BLDC motor, sensors.</a:t>
                      </a:r>
                      <a:endParaRPr lang="en-US" sz="1400" dirty="0">
                        <a:latin typeface="+mj-lt"/>
                      </a:endParaRPr>
                    </a:p>
                  </a:txBody>
                  <a:tcPr/>
                </a:tc>
                <a:extLst>
                  <a:ext uri="{0D108BD9-81ED-4DB2-BD59-A6C34878D82A}">
                    <a16:rowId xmlns:a16="http://schemas.microsoft.com/office/drawing/2014/main" val="10002"/>
                  </a:ext>
                </a:extLst>
              </a:tr>
              <a:tr h="1811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Tako</a:t>
                      </a:r>
                      <a:r>
                        <a:rPr lang="en-US" sz="1400" dirty="0" smtClean="0"/>
                        <a:t> Nama, </a:t>
                      </a:r>
                      <a:r>
                        <a:rPr lang="en-US" sz="1400" dirty="0" err="1" smtClean="0"/>
                        <a:t>Anup</a:t>
                      </a:r>
                      <a:r>
                        <a:rPr lang="en-US" sz="1400" dirty="0" smtClean="0"/>
                        <a:t> Kumar </a:t>
                      </a:r>
                      <a:r>
                        <a:rPr lang="en-US" sz="1400" dirty="0" err="1" smtClean="0"/>
                        <a:t>Gogoi</a:t>
                      </a:r>
                      <a:r>
                        <a:rPr lang="en-US" sz="1400" dirty="0" smtClean="0"/>
                        <a:t>, Praveen </a:t>
                      </a:r>
                      <a:r>
                        <a:rPr lang="en-US" sz="1400" dirty="0" err="1" smtClean="0"/>
                        <a:t>Tripathy</a:t>
                      </a:r>
                      <a:r>
                        <a:rPr lang="en-US" sz="1400" dirty="0" smtClean="0"/>
                        <a:t>; Oct. 2017</a:t>
                      </a:r>
                      <a:endParaRPr lang="en-US" sz="1400" kern="1200" dirty="0" smtClean="0">
                        <a:solidFill>
                          <a:schemeClr val="dk1"/>
                        </a:solidFill>
                        <a:latin typeface="+mn-lt"/>
                        <a:ea typeface="+mn-ea"/>
                        <a:cs typeface="+mn-cs"/>
                      </a:endParaRPr>
                    </a:p>
                    <a:p>
                      <a:endParaRPr lang="en-US" sz="140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Application of a Smart Hall Effect Sensor System for 3-phase BLDC Drives.</a:t>
                      </a:r>
                      <a:endParaRPr lang="en-US" sz="1400" b="1" i="0" kern="1200" dirty="0" smtClean="0">
                        <a:solidFill>
                          <a:schemeClr val="dk1"/>
                        </a:solidFill>
                        <a:effectLst/>
                        <a:latin typeface="+mn-lt"/>
                        <a:ea typeface="+mn-ea"/>
                        <a:cs typeface="+mn-cs"/>
                      </a:endParaRPr>
                    </a:p>
                    <a:p>
                      <a:endParaRPr lang="en-US" sz="1400" b="1"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proposed work provides the intelligence to the hall sensor system to generate the necessary six firing sequence to run the motor, even when one of the hall sensor suddenly stops working in the middle of the run. This scheme is useful for emergency operation before replacing the damaged hall effect sensor.</a:t>
                      </a:r>
                      <a:endParaRPr lang="en-US" sz="1400" kern="1200" dirty="0" smtClean="0">
                        <a:solidFill>
                          <a:schemeClr val="dk1"/>
                        </a:solidFill>
                        <a:latin typeface="+mn-lt"/>
                        <a:ea typeface="+mn-ea"/>
                        <a:cs typeface="+mn-cs"/>
                      </a:endParaRPr>
                    </a:p>
                    <a:p>
                      <a:endParaRPr lang="en-US" sz="1400" dirty="0">
                        <a:latin typeface="+mj-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3112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BLDC Motor	</a:t>
            </a:r>
            <a:endParaRPr lang="en-US" dirty="0"/>
          </a:p>
        </p:txBody>
      </p:sp>
      <p:sp>
        <p:nvSpPr>
          <p:cNvPr id="3" name="Content Placeholder 2"/>
          <p:cNvSpPr>
            <a:spLocks noGrp="1"/>
          </p:cNvSpPr>
          <p:nvPr>
            <p:ph idx="1"/>
          </p:nvPr>
        </p:nvSpPr>
        <p:spPr/>
        <p:txBody>
          <a:bodyPr/>
          <a:lstStyle/>
          <a:p>
            <a:r>
              <a:rPr lang="en-US" dirty="0" smtClean="0"/>
              <a:t>Used electric scooters, cycles, aerospace industry, CNC machines, 3D printers,  </a:t>
            </a:r>
            <a:r>
              <a:rPr lang="en-US" dirty="0" err="1" smtClean="0"/>
              <a:t>etc</a:t>
            </a:r>
            <a:endParaRPr lang="en-US" dirty="0" smtClean="0"/>
          </a:p>
          <a:p>
            <a:r>
              <a:rPr lang="en-US" dirty="0" smtClean="0"/>
              <a:t>Have higher efficiencies than DC and induction motors(high power applications).</a:t>
            </a:r>
          </a:p>
          <a:p>
            <a:r>
              <a:rPr lang="en-US" dirty="0" smtClean="0"/>
              <a:t>Since brushes are not used- longer life and low maintenance</a:t>
            </a:r>
            <a:endParaRPr lang="en-US" dirty="0"/>
          </a:p>
          <a:p>
            <a:r>
              <a:rPr lang="en-US" dirty="0" smtClean="0"/>
              <a:t>High precision motors</a:t>
            </a:r>
          </a:p>
          <a:p>
            <a:r>
              <a:rPr lang="en-US" dirty="0" smtClean="0"/>
              <a:t>Expensive compared to other motors</a:t>
            </a:r>
            <a:endParaRPr lang="en-US" dirty="0"/>
          </a:p>
        </p:txBody>
      </p:sp>
    </p:spTree>
    <p:extLst>
      <p:ext uri="{BB962C8B-B14F-4D97-AF65-F5344CB8AC3E}">
        <p14:creationId xmlns:p14="http://schemas.microsoft.com/office/powerpoint/2010/main" val="291008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362" y="1825625"/>
            <a:ext cx="10339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4725" y="9236"/>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18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5807"/>
            <a:ext cx="10515600" cy="1325563"/>
          </a:xfrm>
        </p:spPr>
        <p:txBody>
          <a:bodyPr/>
          <a:lstStyle/>
          <a:p>
            <a:pPr algn="ctr"/>
            <a:r>
              <a:rPr lang="en-US" dirty="0" smtClean="0"/>
              <a:t>Commutation Sequence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35" y="4061148"/>
            <a:ext cx="2494194" cy="23893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702" y="3707162"/>
            <a:ext cx="6830924" cy="30973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9604" y="1211158"/>
            <a:ext cx="9247033" cy="249600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34725" y="9236"/>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044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Perform </a:t>
            </a:r>
            <a:r>
              <a:rPr lang="en-US" dirty="0"/>
              <a:t>n</a:t>
            </a:r>
            <a:r>
              <a:rPr lang="en-US" dirty="0" smtClean="0"/>
              <a:t>ecessary simulations</a:t>
            </a:r>
          </a:p>
          <a:p>
            <a:r>
              <a:rPr lang="en-US" dirty="0" smtClean="0"/>
              <a:t>Test individual components on </a:t>
            </a:r>
            <a:r>
              <a:rPr lang="en-US" dirty="0" err="1" smtClean="0"/>
              <a:t>Perfboard</a:t>
            </a:r>
            <a:endParaRPr lang="en-US" dirty="0" smtClean="0"/>
          </a:p>
          <a:p>
            <a:r>
              <a:rPr lang="en-US" dirty="0" smtClean="0"/>
              <a:t>Based on test results, modify circuit</a:t>
            </a:r>
            <a:endParaRPr lang="en-US" dirty="0"/>
          </a:p>
          <a:p>
            <a:r>
              <a:rPr lang="en-US" dirty="0" smtClean="0"/>
              <a:t>Design PCB, optimize</a:t>
            </a:r>
          </a:p>
          <a:p>
            <a:r>
              <a:rPr lang="en-US" dirty="0" smtClean="0"/>
              <a:t>Test controller on motor</a:t>
            </a:r>
          </a:p>
          <a:p>
            <a:r>
              <a:rPr lang="en-US" dirty="0" smtClean="0"/>
              <a:t>Build load test rig </a:t>
            </a:r>
          </a:p>
          <a:p>
            <a:r>
              <a:rPr lang="en-US" dirty="0" smtClean="0"/>
              <a:t>Test controller on load and plot efficiency curves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34725" y="9236"/>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664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PCB</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3108" y="1016223"/>
            <a:ext cx="8725784" cy="5721704"/>
          </a:xfrm>
        </p:spPr>
      </p:pic>
    </p:spTree>
    <p:extLst>
      <p:ext uri="{BB962C8B-B14F-4D97-AF65-F5344CB8AC3E}">
        <p14:creationId xmlns:p14="http://schemas.microsoft.com/office/powerpoint/2010/main" val="358717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10"/>
            <a:ext cx="10515600" cy="1325563"/>
          </a:xfrm>
        </p:spPr>
        <p:txBody>
          <a:bodyPr/>
          <a:lstStyle/>
          <a:p>
            <a:pPr algn="ctr"/>
            <a:r>
              <a:rPr lang="en-US" dirty="0" smtClean="0"/>
              <a:t>Cost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8154870"/>
              </p:ext>
            </p:extLst>
          </p:nvPr>
        </p:nvGraphicFramePr>
        <p:xfrm>
          <a:off x="838200" y="985116"/>
          <a:ext cx="10515600" cy="33375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491157138"/>
                    </a:ext>
                  </a:extLst>
                </a:gridCol>
                <a:gridCol w="3505200">
                  <a:extLst>
                    <a:ext uri="{9D8B030D-6E8A-4147-A177-3AD203B41FA5}">
                      <a16:colId xmlns:a16="http://schemas.microsoft.com/office/drawing/2014/main" val="76258646"/>
                    </a:ext>
                  </a:extLst>
                </a:gridCol>
                <a:gridCol w="3505200">
                  <a:extLst>
                    <a:ext uri="{9D8B030D-6E8A-4147-A177-3AD203B41FA5}">
                      <a16:colId xmlns:a16="http://schemas.microsoft.com/office/drawing/2014/main" val="2169916415"/>
                    </a:ext>
                  </a:extLst>
                </a:gridCol>
              </a:tblGrid>
              <a:tr h="370840">
                <a:tc>
                  <a:txBody>
                    <a:bodyPr/>
                    <a:lstStyle/>
                    <a:p>
                      <a:pPr algn="ctr"/>
                      <a:r>
                        <a:rPr lang="en-US" dirty="0" smtClean="0"/>
                        <a:t>Component</a:t>
                      </a:r>
                      <a:endParaRPr lang="en-US" dirty="0"/>
                    </a:p>
                  </a:txBody>
                  <a:tcPr/>
                </a:tc>
                <a:tc>
                  <a:txBody>
                    <a:bodyPr/>
                    <a:lstStyle/>
                    <a:p>
                      <a:pPr algn="ctr"/>
                      <a:r>
                        <a:rPr lang="en-US" dirty="0" smtClean="0"/>
                        <a:t>Quantity(individual cost)</a:t>
                      </a:r>
                      <a:endParaRPr lang="en-US" dirty="0"/>
                    </a:p>
                  </a:txBody>
                  <a:tcPr/>
                </a:tc>
                <a:tc>
                  <a:txBody>
                    <a:bodyPr/>
                    <a:lstStyle/>
                    <a:p>
                      <a:pPr algn="ctr"/>
                      <a:r>
                        <a:rPr lang="en-US" dirty="0" smtClean="0"/>
                        <a:t>Cost</a:t>
                      </a:r>
                      <a:endParaRPr lang="en-US" dirty="0"/>
                    </a:p>
                  </a:txBody>
                  <a:tcPr/>
                </a:tc>
                <a:extLst>
                  <a:ext uri="{0D108BD9-81ED-4DB2-BD59-A6C34878D82A}">
                    <a16:rowId xmlns:a16="http://schemas.microsoft.com/office/drawing/2014/main" val="3073355824"/>
                  </a:ext>
                </a:extLst>
              </a:tr>
              <a:tr h="370840">
                <a:tc>
                  <a:txBody>
                    <a:bodyPr/>
                    <a:lstStyle/>
                    <a:p>
                      <a:pPr algn="ctr"/>
                      <a:r>
                        <a:rPr lang="en-US" dirty="0" smtClean="0"/>
                        <a:t>PCB</a:t>
                      </a:r>
                      <a:endParaRPr lang="en-US" dirty="0"/>
                    </a:p>
                  </a:txBody>
                  <a:tcPr/>
                </a:tc>
                <a:tc>
                  <a:txBody>
                    <a:bodyPr/>
                    <a:lstStyle/>
                    <a:p>
                      <a:pPr algn="ctr"/>
                      <a:r>
                        <a:rPr lang="en-US" dirty="0" smtClean="0"/>
                        <a:t>6</a:t>
                      </a:r>
                      <a:endParaRPr lang="en-US" dirty="0"/>
                    </a:p>
                  </a:txBody>
                  <a:tcPr/>
                </a:tc>
                <a:tc>
                  <a:txBody>
                    <a:bodyPr/>
                    <a:lstStyle/>
                    <a:p>
                      <a:pPr algn="ctr"/>
                      <a:r>
                        <a:rPr lang="en-US" dirty="0" smtClean="0"/>
                        <a:t>4500</a:t>
                      </a:r>
                      <a:endParaRPr lang="en-US" dirty="0"/>
                    </a:p>
                  </a:txBody>
                  <a:tcPr/>
                </a:tc>
                <a:extLst>
                  <a:ext uri="{0D108BD9-81ED-4DB2-BD59-A6C34878D82A}">
                    <a16:rowId xmlns:a16="http://schemas.microsoft.com/office/drawing/2014/main" val="205168547"/>
                  </a:ext>
                </a:extLst>
              </a:tr>
              <a:tr h="370840">
                <a:tc>
                  <a:txBody>
                    <a:bodyPr/>
                    <a:lstStyle/>
                    <a:p>
                      <a:pPr algn="ctr"/>
                      <a:r>
                        <a:rPr lang="en-US" dirty="0" smtClean="0"/>
                        <a:t>ATMEGA328P</a:t>
                      </a:r>
                      <a:endParaRPr lang="en-US" dirty="0"/>
                    </a:p>
                  </a:txBody>
                  <a:tcPr/>
                </a:tc>
                <a:tc>
                  <a:txBody>
                    <a:bodyPr/>
                    <a:lstStyle/>
                    <a:p>
                      <a:pPr algn="ctr"/>
                      <a:r>
                        <a:rPr lang="en-US" dirty="0" smtClean="0"/>
                        <a:t>5(120)</a:t>
                      </a:r>
                      <a:endParaRPr lang="en-US" dirty="0"/>
                    </a:p>
                  </a:txBody>
                  <a:tcPr/>
                </a:tc>
                <a:tc>
                  <a:txBody>
                    <a:bodyPr/>
                    <a:lstStyle/>
                    <a:p>
                      <a:pPr algn="ctr"/>
                      <a:r>
                        <a:rPr lang="en-US" dirty="0" smtClean="0"/>
                        <a:t>600</a:t>
                      </a:r>
                      <a:endParaRPr lang="en-US" dirty="0"/>
                    </a:p>
                  </a:txBody>
                  <a:tcPr/>
                </a:tc>
                <a:extLst>
                  <a:ext uri="{0D108BD9-81ED-4DB2-BD59-A6C34878D82A}">
                    <a16:rowId xmlns:a16="http://schemas.microsoft.com/office/drawing/2014/main" val="3086122353"/>
                  </a:ext>
                </a:extLst>
              </a:tr>
              <a:tr h="370840">
                <a:tc>
                  <a:txBody>
                    <a:bodyPr/>
                    <a:lstStyle/>
                    <a:p>
                      <a:pPr algn="ctr"/>
                      <a:r>
                        <a:rPr lang="en-US" dirty="0" smtClean="0"/>
                        <a:t>P-MOSFETs</a:t>
                      </a:r>
                      <a:endParaRPr lang="en-US" dirty="0"/>
                    </a:p>
                  </a:txBody>
                  <a:tcPr/>
                </a:tc>
                <a:tc>
                  <a:txBody>
                    <a:bodyPr/>
                    <a:lstStyle/>
                    <a:p>
                      <a:pPr algn="ctr"/>
                      <a:r>
                        <a:rPr lang="en-US" dirty="0" smtClean="0"/>
                        <a:t>40(45)</a:t>
                      </a:r>
                      <a:endParaRPr lang="en-US" dirty="0"/>
                    </a:p>
                  </a:txBody>
                  <a:tcPr/>
                </a:tc>
                <a:tc>
                  <a:txBody>
                    <a:bodyPr/>
                    <a:lstStyle/>
                    <a:p>
                      <a:pPr algn="ctr"/>
                      <a:r>
                        <a:rPr lang="en-US" dirty="0" smtClean="0"/>
                        <a:t>1800</a:t>
                      </a:r>
                      <a:endParaRPr lang="en-US" dirty="0"/>
                    </a:p>
                  </a:txBody>
                  <a:tcPr/>
                </a:tc>
                <a:extLst>
                  <a:ext uri="{0D108BD9-81ED-4DB2-BD59-A6C34878D82A}">
                    <a16:rowId xmlns:a16="http://schemas.microsoft.com/office/drawing/2014/main" val="4060338358"/>
                  </a:ext>
                </a:extLst>
              </a:tr>
              <a:tr h="370840">
                <a:tc>
                  <a:txBody>
                    <a:bodyPr/>
                    <a:lstStyle/>
                    <a:p>
                      <a:pPr algn="ctr"/>
                      <a:r>
                        <a:rPr lang="en-US" dirty="0" smtClean="0"/>
                        <a:t>N-MOSFETs</a:t>
                      </a:r>
                      <a:endParaRPr lang="en-US" dirty="0"/>
                    </a:p>
                  </a:txBody>
                  <a:tcPr/>
                </a:tc>
                <a:tc>
                  <a:txBody>
                    <a:bodyPr/>
                    <a:lstStyle/>
                    <a:p>
                      <a:pPr algn="ctr"/>
                      <a:r>
                        <a:rPr lang="en-US" dirty="0" smtClean="0"/>
                        <a:t>40(15)</a:t>
                      </a:r>
                      <a:endParaRPr lang="en-US" dirty="0"/>
                    </a:p>
                  </a:txBody>
                  <a:tcPr/>
                </a:tc>
                <a:tc>
                  <a:txBody>
                    <a:bodyPr/>
                    <a:lstStyle/>
                    <a:p>
                      <a:pPr algn="ctr"/>
                      <a:r>
                        <a:rPr lang="en-US" dirty="0" smtClean="0"/>
                        <a:t>600</a:t>
                      </a:r>
                      <a:endParaRPr lang="en-US" dirty="0"/>
                    </a:p>
                  </a:txBody>
                  <a:tcPr/>
                </a:tc>
                <a:extLst>
                  <a:ext uri="{0D108BD9-81ED-4DB2-BD59-A6C34878D82A}">
                    <a16:rowId xmlns:a16="http://schemas.microsoft.com/office/drawing/2014/main" val="2729788506"/>
                  </a:ext>
                </a:extLst>
              </a:tr>
              <a:tr h="370840">
                <a:tc>
                  <a:txBody>
                    <a:bodyPr/>
                    <a:lstStyle/>
                    <a:p>
                      <a:pPr algn="ctr"/>
                      <a:r>
                        <a:rPr lang="en-US" dirty="0" err="1" smtClean="0"/>
                        <a:t>Misc</a:t>
                      </a:r>
                      <a:r>
                        <a:rPr lang="en-US" dirty="0" smtClean="0"/>
                        <a:t> Components</a:t>
                      </a:r>
                      <a:endParaRPr lang="en-US" dirty="0"/>
                    </a:p>
                  </a:txBody>
                  <a:tcPr/>
                </a:tc>
                <a:tc>
                  <a:txBody>
                    <a:bodyPr/>
                    <a:lstStyle/>
                    <a:p>
                      <a:pPr algn="ctr"/>
                      <a:r>
                        <a:rPr lang="en-US" dirty="0" smtClean="0"/>
                        <a:t>-</a:t>
                      </a:r>
                      <a:endParaRPr lang="en-US" dirty="0"/>
                    </a:p>
                  </a:txBody>
                  <a:tcPr/>
                </a:tc>
                <a:tc>
                  <a:txBody>
                    <a:bodyPr/>
                    <a:lstStyle/>
                    <a:p>
                      <a:pPr algn="ctr"/>
                      <a:r>
                        <a:rPr lang="en-US" dirty="0" smtClean="0"/>
                        <a:t>~500</a:t>
                      </a:r>
                      <a:endParaRPr lang="en-US" dirty="0"/>
                    </a:p>
                  </a:txBody>
                  <a:tcPr/>
                </a:tc>
                <a:extLst>
                  <a:ext uri="{0D108BD9-81ED-4DB2-BD59-A6C34878D82A}">
                    <a16:rowId xmlns:a16="http://schemas.microsoft.com/office/drawing/2014/main" val="1452032835"/>
                  </a:ext>
                </a:extLst>
              </a:tr>
              <a:tr h="370840">
                <a:tc>
                  <a:txBody>
                    <a:bodyPr/>
                    <a:lstStyle/>
                    <a:p>
                      <a:pPr algn="ctr"/>
                      <a:r>
                        <a:rPr lang="en-US" dirty="0" smtClean="0"/>
                        <a:t>Coupling for</a:t>
                      </a:r>
                      <a:r>
                        <a:rPr lang="en-US" baseline="0" dirty="0" smtClean="0"/>
                        <a:t> motors</a:t>
                      </a:r>
                      <a:endParaRPr lang="en-US" dirty="0"/>
                    </a:p>
                  </a:txBody>
                  <a:tcPr/>
                </a:tc>
                <a:tc>
                  <a:txBody>
                    <a:bodyPr/>
                    <a:lstStyle/>
                    <a:p>
                      <a:pPr algn="ctr"/>
                      <a:r>
                        <a:rPr lang="en-US" dirty="0" smtClean="0"/>
                        <a:t>1</a:t>
                      </a:r>
                      <a:endParaRPr lang="en-US" dirty="0"/>
                    </a:p>
                  </a:txBody>
                  <a:tcPr/>
                </a:tc>
                <a:tc>
                  <a:txBody>
                    <a:bodyPr/>
                    <a:lstStyle/>
                    <a:p>
                      <a:pPr algn="ctr"/>
                      <a:r>
                        <a:rPr lang="en-US" dirty="0" smtClean="0"/>
                        <a:t>~1200</a:t>
                      </a:r>
                      <a:endParaRPr lang="en-US" dirty="0"/>
                    </a:p>
                  </a:txBody>
                  <a:tcPr/>
                </a:tc>
                <a:extLst>
                  <a:ext uri="{0D108BD9-81ED-4DB2-BD59-A6C34878D82A}">
                    <a16:rowId xmlns:a16="http://schemas.microsoft.com/office/drawing/2014/main" val="2665280218"/>
                  </a:ext>
                </a:extLst>
              </a:tr>
              <a:tr h="370840">
                <a:tc>
                  <a:txBody>
                    <a:bodyPr/>
                    <a:lstStyle/>
                    <a:p>
                      <a:pPr algn="ctr"/>
                      <a:r>
                        <a:rPr lang="en-US" dirty="0" smtClean="0"/>
                        <a:t>Stand for test rig</a:t>
                      </a:r>
                      <a:endParaRPr lang="en-US" dirty="0"/>
                    </a:p>
                  </a:txBody>
                  <a:tcPr/>
                </a:tc>
                <a:tc>
                  <a:txBody>
                    <a:bodyPr/>
                    <a:lstStyle/>
                    <a:p>
                      <a:pPr algn="ctr"/>
                      <a:r>
                        <a:rPr lang="en-US" dirty="0" smtClean="0"/>
                        <a:t>1</a:t>
                      </a:r>
                      <a:endParaRPr lang="en-US" dirty="0"/>
                    </a:p>
                  </a:txBody>
                  <a:tcPr/>
                </a:tc>
                <a:tc>
                  <a:txBody>
                    <a:bodyPr/>
                    <a:lstStyle/>
                    <a:p>
                      <a:pPr algn="ctr"/>
                      <a:r>
                        <a:rPr lang="en-US" dirty="0" smtClean="0"/>
                        <a:t>~1500</a:t>
                      </a:r>
                      <a:endParaRPr lang="en-US" dirty="0"/>
                    </a:p>
                  </a:txBody>
                  <a:tcPr/>
                </a:tc>
                <a:extLst>
                  <a:ext uri="{0D108BD9-81ED-4DB2-BD59-A6C34878D82A}">
                    <a16:rowId xmlns:a16="http://schemas.microsoft.com/office/drawing/2014/main" val="3924876336"/>
                  </a:ext>
                </a:extLst>
              </a:tr>
              <a:tr h="370840">
                <a:tc>
                  <a:txBody>
                    <a:bodyPr/>
                    <a:lstStyle/>
                    <a:p>
                      <a:pPr algn="ctr"/>
                      <a:r>
                        <a:rPr lang="en-US" dirty="0" smtClean="0"/>
                        <a:t>Energy Meter</a:t>
                      </a:r>
                      <a:endParaRPr lang="en-US" dirty="0"/>
                    </a:p>
                  </a:txBody>
                  <a:tcPr/>
                </a:tc>
                <a:tc>
                  <a:txBody>
                    <a:bodyPr/>
                    <a:lstStyle/>
                    <a:p>
                      <a:pPr algn="ctr"/>
                      <a:r>
                        <a:rPr lang="en-US" dirty="0" smtClean="0"/>
                        <a:t>1</a:t>
                      </a:r>
                      <a:endParaRPr lang="en-US" dirty="0"/>
                    </a:p>
                  </a:txBody>
                  <a:tcPr/>
                </a:tc>
                <a:tc>
                  <a:txBody>
                    <a:bodyPr/>
                    <a:lstStyle/>
                    <a:p>
                      <a:pPr algn="ctr"/>
                      <a:r>
                        <a:rPr lang="en-US" dirty="0" smtClean="0"/>
                        <a:t>~1500</a:t>
                      </a:r>
                      <a:endParaRPr lang="en-US" dirty="0"/>
                    </a:p>
                  </a:txBody>
                  <a:tcPr/>
                </a:tc>
                <a:extLst>
                  <a:ext uri="{0D108BD9-81ED-4DB2-BD59-A6C34878D82A}">
                    <a16:rowId xmlns:a16="http://schemas.microsoft.com/office/drawing/2014/main" val="4243805627"/>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88992488"/>
              </p:ext>
            </p:extLst>
          </p:nvPr>
        </p:nvGraphicFramePr>
        <p:xfrm>
          <a:off x="4343400" y="4716605"/>
          <a:ext cx="701040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596469029"/>
                    </a:ext>
                  </a:extLst>
                </a:gridCol>
                <a:gridCol w="3505200">
                  <a:extLst>
                    <a:ext uri="{9D8B030D-6E8A-4147-A177-3AD203B41FA5}">
                      <a16:colId xmlns:a16="http://schemas.microsoft.com/office/drawing/2014/main" val="1373047566"/>
                    </a:ext>
                  </a:extLst>
                </a:gridCol>
              </a:tblGrid>
              <a:tr h="370840">
                <a:tc>
                  <a:txBody>
                    <a:bodyPr/>
                    <a:lstStyle/>
                    <a:p>
                      <a:pPr algn="ctr"/>
                      <a:r>
                        <a:rPr lang="en-US" dirty="0" smtClean="0"/>
                        <a:t>Component</a:t>
                      </a:r>
                      <a:endParaRPr lang="en-US" dirty="0"/>
                    </a:p>
                  </a:txBody>
                  <a:tcPr/>
                </a:tc>
                <a:tc>
                  <a:txBody>
                    <a:bodyPr/>
                    <a:lstStyle/>
                    <a:p>
                      <a:pPr algn="ctr"/>
                      <a:r>
                        <a:rPr lang="en-US" dirty="0" smtClean="0"/>
                        <a:t>Cost</a:t>
                      </a:r>
                      <a:endParaRPr lang="en-US" dirty="0"/>
                    </a:p>
                  </a:txBody>
                  <a:tcPr/>
                </a:tc>
                <a:extLst>
                  <a:ext uri="{0D108BD9-81ED-4DB2-BD59-A6C34878D82A}">
                    <a16:rowId xmlns:a16="http://schemas.microsoft.com/office/drawing/2014/main" val="995011554"/>
                  </a:ext>
                </a:extLst>
              </a:tr>
              <a:tr h="370840">
                <a:tc>
                  <a:txBody>
                    <a:bodyPr/>
                    <a:lstStyle/>
                    <a:p>
                      <a:r>
                        <a:rPr lang="en-US" dirty="0" smtClean="0"/>
                        <a:t>Motor 1</a:t>
                      </a:r>
                      <a:endParaRPr lang="en-US" dirty="0"/>
                    </a:p>
                  </a:txBody>
                  <a:tcPr/>
                </a:tc>
                <a:tc>
                  <a:txBody>
                    <a:bodyPr/>
                    <a:lstStyle/>
                    <a:p>
                      <a:pPr algn="ctr"/>
                      <a:r>
                        <a:rPr lang="en-US" dirty="0" smtClean="0"/>
                        <a:t>4000</a:t>
                      </a:r>
                      <a:endParaRPr lang="en-US" dirty="0"/>
                    </a:p>
                  </a:txBody>
                  <a:tcPr/>
                </a:tc>
                <a:extLst>
                  <a:ext uri="{0D108BD9-81ED-4DB2-BD59-A6C34878D82A}">
                    <a16:rowId xmlns:a16="http://schemas.microsoft.com/office/drawing/2014/main" val="3098582014"/>
                  </a:ext>
                </a:extLst>
              </a:tr>
              <a:tr h="370840">
                <a:tc>
                  <a:txBody>
                    <a:bodyPr/>
                    <a:lstStyle/>
                    <a:p>
                      <a:r>
                        <a:rPr lang="en-US" dirty="0" smtClean="0"/>
                        <a:t>Motor 2</a:t>
                      </a:r>
                      <a:endParaRPr lang="en-US" dirty="0"/>
                    </a:p>
                  </a:txBody>
                  <a:tcPr/>
                </a:tc>
                <a:tc>
                  <a:txBody>
                    <a:bodyPr/>
                    <a:lstStyle/>
                    <a:p>
                      <a:pPr algn="ctr"/>
                      <a:r>
                        <a:rPr lang="en-US" dirty="0" smtClean="0"/>
                        <a:t>4000</a:t>
                      </a:r>
                      <a:endParaRPr lang="en-US" dirty="0"/>
                    </a:p>
                  </a:txBody>
                  <a:tcPr/>
                </a:tc>
                <a:extLst>
                  <a:ext uri="{0D108BD9-81ED-4DB2-BD59-A6C34878D82A}">
                    <a16:rowId xmlns:a16="http://schemas.microsoft.com/office/drawing/2014/main" val="2434790228"/>
                  </a:ext>
                </a:extLst>
              </a:tr>
              <a:tr h="370840">
                <a:tc>
                  <a:txBody>
                    <a:bodyPr/>
                    <a:lstStyle/>
                    <a:p>
                      <a:r>
                        <a:rPr lang="en-US" dirty="0" smtClean="0"/>
                        <a:t>Battery(48V,</a:t>
                      </a:r>
                      <a:r>
                        <a:rPr lang="en-US" baseline="0" dirty="0" smtClean="0"/>
                        <a:t> 20Ah</a:t>
                      </a:r>
                      <a:r>
                        <a:rPr lang="en-US" dirty="0" smtClean="0"/>
                        <a:t>)</a:t>
                      </a:r>
                      <a:endParaRPr lang="en-US" dirty="0"/>
                    </a:p>
                  </a:txBody>
                  <a:tcPr/>
                </a:tc>
                <a:tc>
                  <a:txBody>
                    <a:bodyPr/>
                    <a:lstStyle/>
                    <a:p>
                      <a:pPr algn="ctr"/>
                      <a:r>
                        <a:rPr lang="en-US" dirty="0" smtClean="0"/>
                        <a:t>35000</a:t>
                      </a:r>
                      <a:endParaRPr lang="en-US" dirty="0"/>
                    </a:p>
                  </a:txBody>
                  <a:tcPr/>
                </a:tc>
                <a:extLst>
                  <a:ext uri="{0D108BD9-81ED-4DB2-BD59-A6C34878D82A}">
                    <a16:rowId xmlns:a16="http://schemas.microsoft.com/office/drawing/2014/main" val="3702642794"/>
                  </a:ext>
                </a:extLst>
              </a:tr>
              <a:tr h="370840">
                <a:tc>
                  <a:txBody>
                    <a:bodyPr/>
                    <a:lstStyle/>
                    <a:p>
                      <a:endParaRPr lang="en-US" dirty="0"/>
                    </a:p>
                  </a:txBody>
                  <a:tcPr/>
                </a:tc>
                <a:tc>
                  <a:txBody>
                    <a:bodyPr/>
                    <a:lstStyle/>
                    <a:p>
                      <a:pPr algn="ctr"/>
                      <a:r>
                        <a:rPr lang="en-US" dirty="0" smtClean="0"/>
                        <a:t>43000</a:t>
                      </a:r>
                      <a:endParaRPr lang="en-US" dirty="0"/>
                    </a:p>
                  </a:txBody>
                  <a:tcPr/>
                </a:tc>
                <a:extLst>
                  <a:ext uri="{0D108BD9-81ED-4DB2-BD59-A6C34878D82A}">
                    <a16:rowId xmlns:a16="http://schemas.microsoft.com/office/drawing/2014/main" val="2266908683"/>
                  </a:ext>
                </a:extLst>
              </a:tr>
            </a:tbl>
          </a:graphicData>
        </a:graphic>
      </p:graphicFrame>
      <p:sp>
        <p:nvSpPr>
          <p:cNvPr id="6" name="Title 1"/>
          <p:cNvSpPr txBox="1">
            <a:spLocks/>
          </p:cNvSpPr>
          <p:nvPr/>
        </p:nvSpPr>
        <p:spPr>
          <a:xfrm>
            <a:off x="91340" y="4980923"/>
            <a:ext cx="4473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t>Available </a:t>
            </a:r>
          </a:p>
          <a:p>
            <a:pPr algn="ctr"/>
            <a:r>
              <a:rPr lang="en-US" sz="4000" dirty="0" smtClean="0"/>
              <a:t>Components</a:t>
            </a:r>
            <a:endParaRPr lang="en-US" sz="4000" dirty="0"/>
          </a:p>
        </p:txBody>
      </p:sp>
    </p:spTree>
    <p:extLst>
      <p:ext uri="{BB962C8B-B14F-4D97-AF65-F5344CB8AC3E}">
        <p14:creationId xmlns:p14="http://schemas.microsoft.com/office/powerpoint/2010/main" val="1770275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544</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Objectives</vt:lpstr>
      <vt:lpstr>Literature Survey</vt:lpstr>
      <vt:lpstr>BLDC Motor </vt:lpstr>
      <vt:lpstr>Block Diagram</vt:lpstr>
      <vt:lpstr>Commutation Sequence</vt:lpstr>
      <vt:lpstr>Methodology</vt:lpstr>
      <vt:lpstr>PCB</vt:lpstr>
      <vt:lpstr>Cost</vt:lpstr>
      <vt:lpstr>Timeline</vt:lpstr>
      <vt:lpstr>Bibliography</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Raghav Maheshwari (RBEI/ECU51-EC)</dc:creator>
  <cp:lastModifiedBy>Raghav Maheshwari</cp:lastModifiedBy>
  <cp:revision>60</cp:revision>
  <dcterms:created xsi:type="dcterms:W3CDTF">2018-03-21T05:44:23Z</dcterms:created>
  <dcterms:modified xsi:type="dcterms:W3CDTF">2018-04-11T01:39:38Z</dcterms:modified>
</cp:coreProperties>
</file>