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ithi\OneDrive\Desktop\employee%20performanc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performance.xlsx]Dashboard!Dashboard Pivot</c:name>
    <c:fmtId val="3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400" dirty="0">
                <a:solidFill>
                  <a:schemeClr val="tx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Company X Performance </a:t>
            </a:r>
            <a:r>
              <a:rPr lang="en-US" sz="2400" dirty="0" err="1">
                <a:solidFill>
                  <a:schemeClr val="tx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Evlauation</a:t>
            </a:r>
            <a:r>
              <a:rPr lang="en-US" sz="2400" dirty="0">
                <a:solidFill>
                  <a:schemeClr val="tx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Dashboard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Dashboard!$B$21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Dashboard!$A$22:$A$33</c:f>
              <c:multiLvlStrCache>
                <c:ptCount val="7"/>
                <c:lvl>
                  <c:pt idx="0">
                    <c:v>Carol Davis</c:v>
                  </c:pt>
                  <c:pt idx="1">
                    <c:v>David Brown</c:v>
                  </c:pt>
                  <c:pt idx="2">
                    <c:v>Bob Smith</c:v>
                  </c:pt>
                  <c:pt idx="3">
                    <c:v>Grace Lee</c:v>
                  </c:pt>
                  <c:pt idx="4">
                    <c:v>Alice Johnson</c:v>
                  </c:pt>
                  <c:pt idx="5">
                    <c:v>Emma Wilson</c:v>
                  </c:pt>
                  <c:pt idx="6">
                    <c:v>Frank Harris</c:v>
                  </c:pt>
                </c:lvl>
                <c:lvl>
                  <c:pt idx="0">
                    <c:v>HR</c:v>
                  </c:pt>
                  <c:pt idx="1">
                    <c:v>IT</c:v>
                  </c:pt>
                  <c:pt idx="2">
                    <c:v>Marketing</c:v>
                  </c:pt>
                  <c:pt idx="4">
                    <c:v>Sales</c:v>
                  </c:pt>
                </c:lvl>
              </c:multiLvlStrCache>
            </c:multiLvlStrRef>
          </c:cat>
          <c:val>
            <c:numRef>
              <c:f>Dashboard!$B$22:$B$33</c:f>
              <c:numCache>
                <c:formatCode>General</c:formatCode>
                <c:ptCount val="7"/>
                <c:pt idx="0">
                  <c:v>4.2</c:v>
                </c:pt>
                <c:pt idx="1">
                  <c:v>4.7</c:v>
                </c:pt>
                <c:pt idx="2">
                  <c:v>3.8</c:v>
                </c:pt>
                <c:pt idx="3">
                  <c:v>4</c:v>
                </c:pt>
                <c:pt idx="4">
                  <c:v>4.5</c:v>
                </c:pt>
                <c:pt idx="5">
                  <c:v>3.6</c:v>
                </c:pt>
                <c:pt idx="6">
                  <c:v>3.5</c:v>
                </c:pt>
              </c:numCache>
            </c:numRef>
          </c:val>
          <c:extLst>
            <c:ext xmlns:c16="http://schemas.microsoft.com/office/drawing/2014/chart" uri="{C3380CC4-5D6E-409C-BE32-E72D297353CC}">
              <c16:uniqueId val="{00000000-62FB-41B6-B5AE-7ED63D1682F9}"/>
            </c:ext>
          </c:extLst>
        </c:ser>
        <c:dLbls>
          <c:dLblPos val="inEnd"/>
          <c:showLegendKey val="0"/>
          <c:showVal val="1"/>
          <c:showCatName val="0"/>
          <c:showSerName val="0"/>
          <c:showPercent val="0"/>
          <c:showBubbleSize val="0"/>
        </c:dLbls>
        <c:gapWidth val="115"/>
        <c:overlap val="-20"/>
        <c:axId val="203348992"/>
        <c:axId val="203350784"/>
      </c:barChart>
      <c:catAx>
        <c:axId val="20334899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350784"/>
        <c:crosses val="autoZero"/>
        <c:auto val="1"/>
        <c:lblAlgn val="ctr"/>
        <c:lblOffset val="100"/>
        <c:noMultiLvlLbl val="0"/>
      </c:catAx>
      <c:valAx>
        <c:axId val="203350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348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4669998"/>
            <a:ext cx="1743312" cy="1328818"/>
          </a:xfrm>
          <a:prstGeom prst="rect">
            <a:avLst/>
          </a:prstGeom>
        </p:spPr>
      </p:pic>
      <p:grpSp>
        <p:nvGrpSpPr>
          <p:cNvPr id="2" name="object 2"/>
          <p:cNvGrpSpPr/>
          <p:nvPr/>
        </p:nvGrpSpPr>
        <p:grpSpPr>
          <a:xfrm>
            <a:off x="793053" y="75397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7" name="object 7"/>
          <p:cNvSpPr txBox="1">
            <a:spLocks noGrp="1"/>
          </p:cNvSpPr>
          <p:nvPr>
            <p:ph type="ctrTitle"/>
          </p:nvPr>
        </p:nvSpPr>
        <p:spPr>
          <a:xfrm>
            <a:off x="-466725" y="63132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05502" y="2895600"/>
            <a:ext cx="8610600" cy="2068651"/>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250" dirty="0">
                <a:latin typeface="Times New Roman" panose="02020603050405020304" pitchFamily="18" charset="0"/>
                <a:cs typeface="Times New Roman" panose="02020603050405020304" pitchFamily="18" charset="0"/>
              </a:rPr>
              <a:t>STUDENT NAME: </a:t>
            </a:r>
            <a:r>
              <a:rPr lang="en-US" sz="2400" dirty="0"/>
              <a:t>Raghav.MB</a:t>
            </a:r>
          </a:p>
          <a:p>
            <a:r>
              <a:rPr lang="en-US" sz="2250" dirty="0">
                <a:latin typeface="Times New Roman" panose="02020603050405020304" pitchFamily="18" charset="0"/>
                <a:cs typeface="Times New Roman" panose="02020603050405020304" pitchFamily="18" charset="0"/>
              </a:rPr>
              <a:t>REGISTER NO: 122201344</a:t>
            </a:r>
          </a:p>
          <a:p>
            <a:r>
              <a:rPr lang="en-US" sz="2250" dirty="0">
                <a:latin typeface="Times New Roman" panose="02020603050405020304" pitchFamily="18" charset="0"/>
                <a:cs typeface="Times New Roman" panose="02020603050405020304" pitchFamily="18" charset="0"/>
              </a:rPr>
              <a:t>DEPARTMENT: B.COM (CS) corporate secretaryship</a:t>
            </a:r>
          </a:p>
          <a:p>
            <a:r>
              <a:rPr lang="en-US" sz="2250" dirty="0">
                <a:latin typeface="Times New Roman" panose="02020603050405020304" pitchFamily="18" charset="0"/>
                <a:cs typeface="Times New Roman" panose="02020603050405020304" pitchFamily="18" charset="0"/>
              </a:rPr>
              <a:t>COLLEGE: AM JAIN COLLEGE</a:t>
            </a:r>
          </a:p>
          <a:p>
            <a:r>
              <a:rPr lang="en-US" sz="2400" dirty="0"/>
              <a:t>           </a:t>
            </a:r>
            <a:endParaRPr lang="en-IN" sz="24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355887"/>
            <a:ext cx="1248657" cy="10794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55" y="4656428"/>
            <a:ext cx="725364" cy="615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91600" y="26106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21891" y="402464"/>
            <a:ext cx="369709" cy="35953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485671" y="306785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152400" y="215425"/>
            <a:ext cx="99282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0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29000" y="2663997"/>
            <a:ext cx="96012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FD38D5D-1C38-1352-49D8-9D162881E3FE}"/>
              </a:ext>
            </a:extLst>
          </p:cNvPr>
          <p:cNvSpPr txBox="1"/>
          <p:nvPr/>
        </p:nvSpPr>
        <p:spPr>
          <a:xfrm>
            <a:off x="115529" y="1134637"/>
            <a:ext cx="9731017" cy="5355312"/>
          </a:xfrm>
          <a:prstGeom prst="rect">
            <a:avLst/>
          </a:prstGeom>
          <a:noFill/>
        </p:spPr>
        <p:txBody>
          <a:bodyPr wrap="square">
            <a:spAutoFit/>
          </a:bodyPr>
          <a:lstStyle/>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Holistic Employee Insights: </a:t>
            </a:r>
            <a:r>
              <a:rPr lang="en-US" b="0" i="0" dirty="0">
                <a:effectLst/>
                <a:latin typeface="Times New Roman" panose="02020603050405020304" pitchFamily="18" charset="0"/>
                <a:cs typeface="Times New Roman" panose="02020603050405020304" pitchFamily="18" charset="0"/>
              </a:rPr>
              <a:t>By analyzing a wide range of employee data, including demographics, performance ratings, and salary distributions, our solution provides a 360-degree view of the workforce. This enables HR to identify trends and disparities that may not be immediately visible.</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Equity and Fairness: </a:t>
            </a:r>
            <a:r>
              <a:rPr lang="en-US" b="0" i="0" dirty="0">
                <a:effectLst/>
                <a:latin typeface="Times New Roman" panose="02020603050405020304" pitchFamily="18" charset="0"/>
                <a:cs typeface="Times New Roman" panose="02020603050405020304" pitchFamily="18" charset="0"/>
              </a:rPr>
              <a:t>The solution emphasizes equitable compensation practices by uncovering salary disparities among employees with similar roles and performance levels. This focus on fairness not only boosts employee morale but also fosters a culture of trust within the organization.</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Performance Optimization: </a:t>
            </a:r>
            <a:r>
              <a:rPr lang="en-US" b="0" i="0" dirty="0">
                <a:effectLst/>
                <a:latin typeface="Times New Roman" panose="02020603050405020304" pitchFamily="18" charset="0"/>
                <a:cs typeface="Times New Roman" panose="02020603050405020304" pitchFamily="18" charset="0"/>
              </a:rPr>
              <a:t>Through detailed analysis of performance ratings, we help organizations identify high performers and areas needing improvement. This targeted approach allows for tailored development programs that enhance employee skills and drive overall performance.</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Data-Driven Decision Making: </a:t>
            </a:r>
            <a:r>
              <a:rPr lang="en-US" b="0" i="0" dirty="0">
                <a:effectLst/>
                <a:latin typeface="Times New Roman" panose="02020603050405020304" pitchFamily="18" charset="0"/>
                <a:cs typeface="Times New Roman" panose="02020603050405020304" pitchFamily="18" charset="0"/>
              </a:rPr>
              <a:t>Our solution empowers HR and management teams with actionable insights derived from data analysis. This enables informed decision-making regarding promotions, training needs, and workforce planning, ultimately leading to better organizational outcomes.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Enhanced Employee Engagement: </a:t>
            </a:r>
            <a:r>
              <a:rPr lang="en-US" b="0" i="0" dirty="0">
                <a:effectLst/>
                <a:latin typeface="Times New Roman" panose="02020603050405020304" pitchFamily="18" charset="0"/>
                <a:cs typeface="Times New Roman" panose="02020603050405020304" pitchFamily="18" charset="0"/>
              </a:rPr>
              <a:t>By addressing issues related to compensation and performance evaluations, our solution contributes to higher levels of employee satisfaction and retention. Engaged employees are more likely to be productive and committed to the organization’s goals.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Strategic Workforce Planning: </a:t>
            </a:r>
            <a:r>
              <a:rPr lang="en-US" b="0" i="0" dirty="0">
                <a:effectLst/>
                <a:latin typeface="Times New Roman" panose="02020603050405020304" pitchFamily="18" charset="0"/>
                <a:cs typeface="Times New Roman" panose="02020603050405020304" pitchFamily="18" charset="0"/>
              </a:rPr>
              <a:t>The insights gained from demographic trends and performance data support strategic planning initiatives, ensuring that the organization is well-prepared for future challenges and opportunities.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110412" y="20471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304800" y="230212"/>
            <a:ext cx="4365625" cy="667490"/>
          </a:xfrm>
          <a:prstGeom prst="rect">
            <a:avLst/>
          </a:prstGeom>
        </p:spPr>
        <p:txBody>
          <a:bodyPr vert="horz" wrap="square" lIns="0" tIns="13335" rIns="0" bIns="0" rtlCol="0">
            <a:spAutoFit/>
          </a:bodyPr>
          <a:lstStyle/>
          <a:p>
            <a:pPr marL="12700">
              <a:lnSpc>
                <a:spcPct val="100000"/>
              </a:lnSpc>
              <a:spcBef>
                <a:spcPts val="105"/>
              </a:spcBef>
            </a:pPr>
            <a:r>
              <a:rPr sz="425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25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25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25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25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25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25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6629400" y="2209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TextBox 6">
            <a:extLst>
              <a:ext uri="{FF2B5EF4-FFF2-40B4-BE49-F238E27FC236}">
                <a16:creationId xmlns:a16="http://schemas.microsoft.com/office/drawing/2014/main" id="{7C2F7581-7A08-6332-C31B-AD9DC1176B2F}"/>
              </a:ext>
            </a:extLst>
          </p:cNvPr>
          <p:cNvSpPr txBox="1"/>
          <p:nvPr/>
        </p:nvSpPr>
        <p:spPr>
          <a:xfrm>
            <a:off x="326922" y="982341"/>
            <a:ext cx="6988277" cy="5109091"/>
          </a:xfrm>
          <a:prstGeom prst="rect">
            <a:avLst/>
          </a:prstGeom>
          <a:noFill/>
        </p:spPr>
        <p:txBody>
          <a:bodyPr wrap="square">
            <a:spAutoFit/>
          </a:bodyPr>
          <a:lstStyle/>
          <a:p>
            <a:pPr algn="l"/>
            <a:r>
              <a:rPr lang="en-US" b="0" i="0" dirty="0">
                <a:effectLst/>
                <a:latin typeface="var(--font-fk-grotesk)"/>
              </a:rPr>
              <a:t> </a:t>
            </a:r>
            <a:r>
              <a:rPr lang="en-US" sz="2000" b="1" i="0" dirty="0">
                <a:effectLst/>
                <a:latin typeface="Times New Roman" panose="02020603050405020304" pitchFamily="18" charset="0"/>
                <a:cs typeface="Times New Roman" panose="02020603050405020304" pitchFamily="18" charset="0"/>
              </a:rPr>
              <a:t>Data Preparation</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Data Cleaning: </a:t>
            </a:r>
            <a:r>
              <a:rPr lang="en-US" b="0" i="0" dirty="0">
                <a:effectLst/>
                <a:latin typeface="Times New Roman" panose="02020603050405020304" pitchFamily="18" charset="0"/>
                <a:cs typeface="Times New Roman" panose="02020603050405020304" pitchFamily="18" charset="0"/>
              </a:rPr>
              <a:t>Ensure that the dataset is free from inconsistencies, missing values, and errors. This includes standardizing formats (e.g., salary as numerical values instead of strings) and handling any null entries appropriately.</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Feature Selection: </a:t>
            </a:r>
            <a:r>
              <a:rPr lang="en-US" b="0" i="0" dirty="0">
                <a:effectLst/>
                <a:latin typeface="Times New Roman" panose="02020603050405020304" pitchFamily="18" charset="0"/>
                <a:cs typeface="Times New Roman" panose="02020603050405020304" pitchFamily="18" charset="0"/>
              </a:rPr>
              <a:t>Identify which features (columns) are most relevant for the analysis. For example, gender, department, age, salary, and performance ratings may be critical for understanding compensation and performance trends.</a:t>
            </a:r>
          </a:p>
          <a:p>
            <a:pPr algn="l"/>
            <a:r>
              <a:rPr lang="en-US" b="1" i="0" dirty="0">
                <a:effectLst/>
                <a:latin typeface="Times New Roman" panose="02020603050405020304" pitchFamily="18" charset="0"/>
                <a:cs typeface="Times New Roman" panose="02020603050405020304" pitchFamily="18" charset="0"/>
              </a:rPr>
              <a:t>Exploratory Data Analysis (EDA)</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Descriptive Statistics: </a:t>
            </a:r>
            <a:r>
              <a:rPr lang="en-US" b="0" i="0" dirty="0">
                <a:effectLst/>
                <a:latin typeface="Times New Roman" panose="02020603050405020304" pitchFamily="18" charset="0"/>
                <a:cs typeface="Times New Roman" panose="02020603050405020304" pitchFamily="18" charset="0"/>
              </a:rPr>
              <a:t>Generate summary statistics to understand the distribution of salaries, ages, and performance ratings. This can help identify outliers and trends.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Visualizations: </a:t>
            </a:r>
            <a:r>
              <a:rPr lang="en-US" b="0" i="0" dirty="0">
                <a:effectLst/>
                <a:latin typeface="Times New Roman" panose="02020603050405020304" pitchFamily="18" charset="0"/>
                <a:cs typeface="Times New Roman" panose="02020603050405020304" pitchFamily="18" charset="0"/>
              </a:rPr>
              <a:t>Create visual representations (e.g., histograms, box plots, scatter plots) to explore relationships between different variables, such as the correlation between salary and performance ratings across departments.</a:t>
            </a:r>
          </a:p>
          <a:p>
            <a:pPr algn="l">
              <a:buFont typeface="Arial" panose="020B0604020202020204" pitchFamily="34" charset="0"/>
              <a:buChar char="•"/>
            </a:pPr>
            <a:endParaRPr lang="en-US" b="0" i="0" dirty="0">
              <a:effectLst/>
              <a:latin typeface="__fkGroteskNeue_598ab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29600" y="2819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2296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596312" y="3186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217641"/>
            <a:ext cx="3283268" cy="667490"/>
          </a:xfrm>
          <a:prstGeom prst="rect">
            <a:avLst/>
          </a:prstGeom>
        </p:spPr>
        <p:txBody>
          <a:bodyPr vert="horz" wrap="square" lIns="0" tIns="13335" rIns="0" bIns="0" rtlCol="0">
            <a:spAutoFit/>
          </a:bodyPr>
          <a:lstStyle/>
          <a:p>
            <a:pPr marL="12700">
              <a:lnSpc>
                <a:spcPct val="100000"/>
              </a:lnSpc>
              <a:spcBef>
                <a:spcPts val="105"/>
              </a:spcBef>
            </a:pPr>
            <a:r>
              <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4250"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4250"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TextBox 7">
            <a:extLst>
              <a:ext uri="{FF2B5EF4-FFF2-40B4-BE49-F238E27FC236}">
                <a16:creationId xmlns:a16="http://schemas.microsoft.com/office/drawing/2014/main" id="{1DE64EE9-71BE-43AD-0BD9-D05370EC0924}"/>
              </a:ext>
            </a:extLst>
          </p:cNvPr>
          <p:cNvSpPr txBox="1"/>
          <p:nvPr/>
        </p:nvSpPr>
        <p:spPr>
          <a:xfrm>
            <a:off x="152400" y="762000"/>
            <a:ext cx="8686800" cy="6186309"/>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Employee Demographics: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Total Employees: </a:t>
            </a:r>
            <a:r>
              <a:rPr lang="en-US" b="0" i="0" dirty="0">
                <a:effectLst/>
                <a:latin typeface="Times New Roman" panose="02020603050405020304" pitchFamily="18" charset="0"/>
                <a:cs typeface="Times New Roman" panose="02020603050405020304" pitchFamily="18" charset="0"/>
              </a:rPr>
              <a:t>200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Gender Distribution:Male: </a:t>
            </a:r>
            <a:r>
              <a:rPr lang="en-US" b="0" i="0" dirty="0">
                <a:effectLst/>
                <a:latin typeface="Times New Roman" panose="02020603050405020304" pitchFamily="18" charset="0"/>
                <a:cs typeface="Times New Roman" panose="02020603050405020304" pitchFamily="18" charset="0"/>
              </a:rPr>
              <a:t>100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Female: </a:t>
            </a:r>
            <a:r>
              <a:rPr lang="en-US" b="0" i="0" dirty="0">
                <a:effectLst/>
                <a:latin typeface="Times New Roman" panose="02020603050405020304" pitchFamily="18" charset="0"/>
                <a:cs typeface="Times New Roman" panose="02020603050405020304" pitchFamily="18" charset="0"/>
              </a:rPr>
              <a:t>100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Age: </a:t>
            </a:r>
            <a:r>
              <a:rPr lang="en-US" b="0" i="0" dirty="0">
                <a:effectLst/>
                <a:latin typeface="Times New Roman" panose="02020603050405020304" pitchFamily="18" charset="0"/>
                <a:cs typeface="Times New Roman" panose="02020603050405020304" pitchFamily="18" charset="0"/>
              </a:rPr>
              <a:t>30.52 years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Age Range: </a:t>
            </a:r>
            <a:r>
              <a:rPr lang="en-US" b="0" i="0" dirty="0">
                <a:effectLst/>
                <a:latin typeface="Times New Roman" panose="02020603050405020304" pitchFamily="18" charset="0"/>
                <a:cs typeface="Times New Roman" panose="02020603050405020304" pitchFamily="18" charset="0"/>
              </a:rPr>
              <a:t>Employees range from 19 to 46 years old.</a:t>
            </a:r>
          </a:p>
          <a:p>
            <a:pPr algn="l"/>
            <a:r>
              <a:rPr lang="en-US" b="0" i="0" dirty="0">
                <a:effectLst/>
                <a:latin typeface="Times New Roman" panose="02020603050405020304" pitchFamily="18" charset="0"/>
                <a:cs typeface="Times New Roman" panose="02020603050405020304" pitchFamily="18" charset="0"/>
              </a:rPr>
              <a:t>Performance Ratings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 Ratings Distribution:Above Average: </a:t>
            </a:r>
            <a:r>
              <a:rPr lang="en-US" b="0" i="0" dirty="0">
                <a:effectLst/>
                <a:latin typeface="Times New Roman" panose="02020603050405020304" pitchFamily="18" charset="0"/>
                <a:cs typeface="Times New Roman" panose="02020603050405020304" pitchFamily="18" charset="0"/>
              </a:rPr>
              <a:t>12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a:t>
            </a:r>
            <a:r>
              <a:rPr lang="en-US" b="0" i="0" dirty="0">
                <a:effectLst/>
                <a:latin typeface="Times New Roman" panose="02020603050405020304" pitchFamily="18" charset="0"/>
                <a:cs typeface="Times New Roman" panose="02020603050405020304" pitchFamily="18" charset="0"/>
              </a:rPr>
              <a:t>165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Poor: </a:t>
            </a:r>
            <a:r>
              <a:rPr lang="en-US" b="0" i="0" dirty="0">
                <a:effectLst/>
                <a:latin typeface="Times New Roman" panose="02020603050405020304" pitchFamily="18" charset="0"/>
                <a:cs typeface="Times New Roman" panose="02020603050405020304" pitchFamily="18" charset="0"/>
              </a:rPr>
              <a:t>17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Exceptional: </a:t>
            </a:r>
            <a:r>
              <a:rPr lang="en-US" b="0" i="0" dirty="0">
                <a:effectLst/>
                <a:latin typeface="Times New Roman" panose="02020603050405020304" pitchFamily="18" charset="0"/>
                <a:cs typeface="Times New Roman" panose="02020603050405020304" pitchFamily="18" charset="0"/>
              </a:rPr>
              <a:t>2 employees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Very Poor: </a:t>
            </a:r>
            <a:r>
              <a:rPr lang="en-US" b="0" i="0" dirty="0">
                <a:effectLst/>
                <a:latin typeface="Times New Roman" panose="02020603050405020304" pitchFamily="18" charset="0"/>
                <a:cs typeface="Times New Roman" panose="02020603050405020304" pitchFamily="18" charset="0"/>
              </a:rPr>
              <a:t>4 employees</a:t>
            </a:r>
          </a:p>
          <a:p>
            <a:r>
              <a:rPr lang="en-US" dirty="0">
                <a:effectLst/>
                <a:latin typeface="Times New Roman" panose="02020603050405020304" pitchFamily="18" charset="0"/>
                <a:cs typeface="Times New Roman" panose="02020603050405020304" pitchFamily="18" charset="0"/>
              </a:rPr>
              <a:t>The majority of employees are rated as "Average," indicating a potential need for a review of the performance evaluation process to better differentiate employee contributions.</a:t>
            </a:r>
            <a:endParaRPr lang="en-US" dirty="0">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rPr>
              <a:t>Salary Insights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Average Salary: </a:t>
            </a:r>
            <a:r>
              <a:rPr lang="en-US" b="0" i="0" dirty="0">
                <a:effectLst/>
                <a:latin typeface="Times New Roman" panose="02020603050405020304" pitchFamily="18" charset="0"/>
                <a:cs typeface="Times New Roman" panose="02020603050405020304" pitchFamily="18" charset="0"/>
              </a:rPr>
              <a:t>$77,472.10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Salary Range: </a:t>
            </a:r>
            <a:r>
              <a:rPr lang="en-US" b="0" i="0" dirty="0">
                <a:effectLst/>
                <a:latin typeface="Times New Roman" panose="02020603050405020304" pitchFamily="18" charset="0"/>
                <a:cs typeface="Times New Roman" panose="02020603050405020304" pitchFamily="18" charset="0"/>
              </a:rPr>
              <a:t>Salaries vary significantly, with the highest being $115,440 and the lowest at $36,040.</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These results highlight the need for strategic HR interventions focused on improving compensation equity, refining performance evaluation processes, and enhancing employee engagement to foster a more productive and satisfied workforce</a:t>
            </a:r>
          </a:p>
          <a:p>
            <a:endParaRPr lang="en-US" b="0" i="0" dirty="0">
              <a:effectLst/>
              <a:latin typeface="__fkGroteskNeue_598ab8"/>
            </a:endParaRPr>
          </a:p>
        </p:txBody>
      </p:sp>
      <p:pic>
        <p:nvPicPr>
          <p:cNvPr id="11" name="Graphic 10" descr="Presentation with pie chart with solid fill">
            <a:extLst>
              <a:ext uri="{FF2B5EF4-FFF2-40B4-BE49-F238E27FC236}">
                <a16:creationId xmlns:a16="http://schemas.microsoft.com/office/drawing/2014/main" id="{39F65403-1FA9-242E-989F-52D87FEDFA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6544" y="-63937"/>
            <a:ext cx="2585323" cy="25853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D3DF360-36DC-1AE0-1423-5036918A7C50}"/>
              </a:ext>
            </a:extLst>
          </p:cNvPr>
          <p:cNvGraphicFramePr>
            <a:graphicFrameLocks/>
          </p:cNvGraphicFramePr>
          <p:nvPr>
            <p:extLst>
              <p:ext uri="{D42A27DB-BD31-4B8C-83A1-F6EECF244321}">
                <p14:modId xmlns:p14="http://schemas.microsoft.com/office/powerpoint/2010/main" val="2705516012"/>
              </p:ext>
            </p:extLst>
          </p:nvPr>
        </p:nvGraphicFramePr>
        <p:xfrm>
          <a:off x="685800" y="838200"/>
          <a:ext cx="91440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620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304800"/>
            <a:ext cx="10681335" cy="654025"/>
          </a:xfrm>
        </p:spPr>
        <p:txBody>
          <a:bodyPr/>
          <a:lstStyle/>
          <a:p>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9473D0-C72E-4B64-A1F8-0D2754779055}"/>
              </a:ext>
            </a:extLst>
          </p:cNvPr>
          <p:cNvSpPr txBox="1"/>
          <p:nvPr/>
        </p:nvSpPr>
        <p:spPr>
          <a:xfrm>
            <a:off x="228600" y="963741"/>
            <a:ext cx="7924800" cy="5632311"/>
          </a:xfrm>
          <a:prstGeom prst="rect">
            <a:avLst/>
          </a:prstGeom>
          <a:noFill/>
        </p:spPr>
        <p:txBody>
          <a:bodyPr wrap="square">
            <a:spAutoFit/>
          </a:bodyPr>
          <a:lstStyle/>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Compensation Inequities: </a:t>
            </a:r>
            <a:r>
              <a:rPr lang="en-US" b="0" i="0" dirty="0">
                <a:effectLst/>
                <a:latin typeface="Times New Roman" panose="02020603050405020304" pitchFamily="18" charset="0"/>
                <a:cs typeface="Times New Roman" panose="02020603050405020304" pitchFamily="18" charset="0"/>
              </a:rPr>
              <a:t>Significant disparities in salaries among employees with similar roles and performance ratings have been identified. This indicates a need for a structured review of compensation practices to ensure fairness and equity across the organization.</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Performance Evaluation Concerns: </a:t>
            </a:r>
            <a:r>
              <a:rPr lang="en-US" b="0" i="0" dirty="0">
                <a:effectLst/>
                <a:latin typeface="Times New Roman" panose="02020603050405020304" pitchFamily="18" charset="0"/>
                <a:cs typeface="Times New Roman" panose="02020603050405020304" pitchFamily="18" charset="0"/>
              </a:rPr>
              <a:t>The performance ratings are predominantly categorized as "Average," suggesting that the current evaluation system may not effectively differentiate between varying levels of employee contributions. This highlights the need for a more nuanced performance management approach that recognizes and rewards high performers.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Diversity and Representation: </a:t>
            </a:r>
            <a:r>
              <a:rPr lang="en-US" b="0" i="0" dirty="0">
                <a:effectLst/>
                <a:latin typeface="Times New Roman" panose="02020603050405020304" pitchFamily="18" charset="0"/>
                <a:cs typeface="Times New Roman" panose="02020603050405020304" pitchFamily="18" charset="0"/>
              </a:rPr>
              <a:t>The dataset reflects a balanced gender representation and a diverse range of departments, indicating a varied workforce. This diversity can be leveraged to foster a more inclusive organizational culture.</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Employee Engagement and Retention: </a:t>
            </a:r>
            <a:r>
              <a:rPr lang="en-US" b="0" i="0" dirty="0">
                <a:effectLst/>
                <a:latin typeface="Times New Roman" panose="02020603050405020304" pitchFamily="18" charset="0"/>
                <a:cs typeface="Times New Roman" panose="02020603050405020304" pitchFamily="18" charset="0"/>
              </a:rPr>
              <a:t>Addressing the identified issues related to compensation and performance evaluations is crucial for enhancing employee satisfaction and retention. A more equitable and transparent workplace is likely to lead to higher morale and productivity.</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Strategic HR Interventions: </a:t>
            </a:r>
            <a:r>
              <a:rPr lang="en-US" b="0" i="0" dirty="0">
                <a:effectLst/>
                <a:latin typeface="Times New Roman" panose="02020603050405020304" pitchFamily="18" charset="0"/>
                <a:cs typeface="Times New Roman" panose="02020603050405020304" pitchFamily="18" charset="0"/>
              </a:rPr>
              <a:t>The insights gained from this analysis can inform strategic HR initiatives, including targeted training programs, career development opportunities, and improvements in performance management processes.</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5A012EDB-9945-F4B1-B347-1F1550636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697" y="2323929"/>
            <a:ext cx="2210141" cy="221014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243"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6708837" cy="678180"/>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8118" y="481991"/>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rPr>
              <a:t>A</a:t>
            </a:r>
            <a:r>
              <a:rPr spc="-5" dirty="0">
                <a:effectLst>
                  <a:outerShdw blurRad="50800" dist="38100" dir="2700000" algn="tl" rotWithShape="0">
                    <a:prstClr val="black">
                      <a:alpha val="40000"/>
                    </a:prstClr>
                  </a:outerShdw>
                </a:effectLst>
              </a:rPr>
              <a:t>G</a:t>
            </a:r>
            <a:r>
              <a:rPr spc="-35" dirty="0">
                <a:effectLst>
                  <a:outerShdw blurRad="50800" dist="38100" dir="2700000" algn="tl" rotWithShape="0">
                    <a:prstClr val="black">
                      <a:alpha val="40000"/>
                    </a:prstClr>
                  </a:outerShdw>
                </a:effectLst>
              </a:rPr>
              <a:t>E</a:t>
            </a:r>
            <a:r>
              <a:rPr spc="15" dirty="0">
                <a:effectLst>
                  <a:outerShdw blurRad="50800" dist="38100" dir="2700000" algn="tl" rotWithShape="0">
                    <a:prstClr val="black">
                      <a:alpha val="40000"/>
                    </a:prstClr>
                  </a:outerShdw>
                </a:effectLst>
              </a:rPr>
              <a:t>N</a:t>
            </a:r>
            <a:r>
              <a:rPr dirty="0">
                <a:effectLst>
                  <a:outerShdw blurRad="50800" dist="38100" dir="2700000" algn="tl" rotWithShape="0">
                    <a:prstClr val="black">
                      <a:alpha val="40000"/>
                    </a:prstClr>
                  </a:outerShdw>
                </a:effectLs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2090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F99947E3-7AA1-4A4C-776F-CEEB034D53E3}"/>
              </a:ext>
            </a:extLst>
          </p:cNvPr>
          <p:cNvPicPr>
            <a:picLocks noChangeAspect="1"/>
          </p:cNvPicPr>
          <p:nvPr/>
        </p:nvPicPr>
        <p:blipFill>
          <a:blip r:embed="rId5"/>
          <a:stretch>
            <a:fillRect/>
          </a:stretch>
        </p:blipFill>
        <p:spPr>
          <a:xfrm>
            <a:off x="7009347" y="2742052"/>
            <a:ext cx="1743607" cy="1335140"/>
          </a:xfrm>
          <a:prstGeom prst="rect">
            <a:avLst/>
          </a:prstGeom>
        </p:spPr>
      </p:pic>
      <p:pic>
        <p:nvPicPr>
          <p:cNvPr id="25" name="Picture 24" descr="A green and black diamond&#10;&#10;Description automatically generated">
            <a:extLst>
              <a:ext uri="{FF2B5EF4-FFF2-40B4-BE49-F238E27FC236}">
                <a16:creationId xmlns:a16="http://schemas.microsoft.com/office/drawing/2014/main" id="{3CCE0FD0-ADFC-A834-9129-09625FF95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8164" y="1702821"/>
            <a:ext cx="1668103" cy="14602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5237" y="25705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8200"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50800" dist="38100" dir="2700000" algn="tl" rotWithShape="0">
                    <a:prstClr val="black">
                      <a:alpha val="40000"/>
                    </a:prstClr>
                  </a:outerShdw>
                </a:effectLst>
              </a:rPr>
              <a:t>P</a:t>
            </a:r>
            <a:r>
              <a:rPr sz="4250" spc="15" dirty="0">
                <a:effectLst>
                  <a:outerShdw blurRad="50800" dist="38100" dir="2700000" algn="tl" rotWithShape="0">
                    <a:prstClr val="black">
                      <a:alpha val="40000"/>
                    </a:prstClr>
                  </a:outerShdw>
                </a:effectLst>
              </a:rPr>
              <a:t>ROB</a:t>
            </a:r>
            <a:r>
              <a:rPr sz="4250" spc="55" dirty="0">
                <a:effectLst>
                  <a:outerShdw blurRad="50800" dist="38100" dir="2700000" algn="tl" rotWithShape="0">
                    <a:prstClr val="black">
                      <a:alpha val="40000"/>
                    </a:prstClr>
                  </a:outerShdw>
                </a:effectLst>
              </a:rPr>
              <a:t>L</a:t>
            </a:r>
            <a:r>
              <a:rPr sz="4250" spc="-20" dirty="0">
                <a:effectLst>
                  <a:outerShdw blurRad="50800" dist="38100" dir="2700000" algn="tl" rotWithShape="0">
                    <a:prstClr val="black">
                      <a:alpha val="40000"/>
                    </a:prstClr>
                  </a:outerShdw>
                </a:effectLst>
              </a:rPr>
              <a:t>E</a:t>
            </a:r>
            <a:r>
              <a:rPr sz="4250" spc="20" dirty="0">
                <a:effectLst>
                  <a:outerShdw blurRad="50800" dist="38100" dir="2700000" algn="tl" rotWithShape="0">
                    <a:prstClr val="black">
                      <a:alpha val="40000"/>
                    </a:prstClr>
                  </a:outerShdw>
                </a:effectLst>
              </a:rPr>
              <a:t>M</a:t>
            </a:r>
            <a:r>
              <a:rPr sz="4250" dirty="0">
                <a:effectLst>
                  <a:outerShdw blurRad="50800" dist="38100" dir="2700000" algn="tl" rotWithShape="0">
                    <a:prstClr val="black">
                      <a:alpha val="40000"/>
                    </a:prstClr>
                  </a:outerShdw>
                </a:effectLst>
              </a:rPr>
              <a:t>	</a:t>
            </a:r>
            <a:r>
              <a:rPr sz="4250" spc="10" dirty="0">
                <a:effectLst>
                  <a:outerShdw blurRad="50800" dist="38100" dir="2700000" algn="tl" rotWithShape="0">
                    <a:prstClr val="black">
                      <a:alpha val="40000"/>
                    </a:prstClr>
                  </a:outerShdw>
                </a:effectLst>
              </a:rPr>
              <a:t>S</a:t>
            </a:r>
            <a:r>
              <a:rPr sz="4250" spc="-370" dirty="0">
                <a:effectLst>
                  <a:outerShdw blurRad="50800" dist="38100" dir="2700000" algn="tl" rotWithShape="0">
                    <a:prstClr val="black">
                      <a:alpha val="40000"/>
                    </a:prstClr>
                  </a:outerShdw>
                </a:effectLst>
              </a:rPr>
              <a:t>T</a:t>
            </a:r>
            <a:r>
              <a:rPr sz="4250" spc="-375" dirty="0">
                <a:effectLst>
                  <a:outerShdw blurRad="50800" dist="38100" dir="2700000" algn="tl" rotWithShape="0">
                    <a:prstClr val="black">
                      <a:alpha val="40000"/>
                    </a:prstClr>
                  </a:outerShdw>
                </a:effectLst>
              </a:rPr>
              <a:t>A</a:t>
            </a:r>
            <a:r>
              <a:rPr sz="4250" spc="15" dirty="0">
                <a:effectLst>
                  <a:outerShdw blurRad="50800" dist="38100" dir="2700000" algn="tl" rotWithShape="0">
                    <a:prstClr val="black">
                      <a:alpha val="40000"/>
                    </a:prstClr>
                  </a:outerShdw>
                </a:effectLst>
              </a:rPr>
              <a:t>T</a:t>
            </a:r>
            <a:r>
              <a:rPr sz="4250" spc="-10" dirty="0">
                <a:effectLst>
                  <a:outerShdw blurRad="50800" dist="38100" dir="2700000" algn="tl" rotWithShape="0">
                    <a:prstClr val="black">
                      <a:alpha val="40000"/>
                    </a:prstClr>
                  </a:outerShdw>
                </a:effectLst>
              </a:rPr>
              <a:t>E</a:t>
            </a:r>
            <a:r>
              <a:rPr sz="4250" spc="-20" dirty="0">
                <a:effectLst>
                  <a:outerShdw blurRad="50800" dist="38100" dir="2700000" algn="tl" rotWithShape="0">
                    <a:prstClr val="black">
                      <a:alpha val="40000"/>
                    </a:prstClr>
                  </a:outerShdw>
                </a:effectLst>
              </a:rPr>
              <a:t>ME</a:t>
            </a:r>
            <a:r>
              <a:rPr sz="4250" spc="10" dirty="0">
                <a:effectLst>
                  <a:outerShdw blurRad="50800" dist="38100" dir="2700000" algn="tl" rotWithShape="0">
                    <a:prstClr val="black">
                      <a:alpha val="40000"/>
                    </a:prstClr>
                  </a:outerShdw>
                </a:effectLst>
              </a:rPr>
              <a:t>NT</a:t>
            </a:r>
            <a:endParaRPr sz="4250" dirty="0">
              <a:effectLst>
                <a:outerShdw blurRad="50800" dist="38100" dir="2700000" algn="tl" rotWithShape="0">
                  <a:prstClr val="black">
                    <a:alpha val="40000"/>
                  </a:prst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52400" y="1219200"/>
            <a:ext cx="8001000" cy="5062924"/>
          </a:xfrm>
          <a:prstGeom prst="rect">
            <a:avLst/>
          </a:prstGeom>
        </p:spPr>
        <p:txBody>
          <a:bodyPr wrap="square">
            <a:spAutoFit/>
          </a:bodyPr>
          <a:lstStyle/>
          <a:p>
            <a:pPr marL="342900" indent="-342900">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Compensation Inequities: </a:t>
            </a:r>
            <a:r>
              <a:rPr lang="en-US" sz="1900" dirty="0">
                <a:latin typeface="Times New Roman" panose="02020603050405020304" pitchFamily="18" charset="0"/>
                <a:cs typeface="Times New Roman" panose="02020603050405020304" pitchFamily="18" charset="0"/>
              </a:rPr>
              <a:t>There are significant disparities in salaries among employees with similar roles and performance ratings, leading to perceptions of unfairness and dissatisfaction within the workforce.</a:t>
            </a:r>
          </a:p>
          <a:p>
            <a:pPr marL="342900" indent="-342900">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Inconsistent Performance Evaluations: </a:t>
            </a:r>
            <a:r>
              <a:rPr lang="en-US" sz="1900" dirty="0">
                <a:latin typeface="Times New Roman" panose="02020603050405020304" pitchFamily="18" charset="0"/>
                <a:cs typeface="Times New Roman" panose="02020603050405020304" pitchFamily="18" charset="0"/>
              </a:rPr>
              <a:t>The current performance rating system is heavily skewed towards "Average," with few employees rated as "Exceptional" or "Poor." This lack of differentiation can result in high-performing employees feeling undervalued and demotivated.</a:t>
            </a:r>
          </a:p>
          <a:p>
            <a:pPr marL="342900" indent="-342900">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Lack of Transparency: </a:t>
            </a:r>
            <a:r>
              <a:rPr lang="en-US" sz="1900" dirty="0">
                <a:latin typeface="Times New Roman" panose="02020603050405020304" pitchFamily="18" charset="0"/>
                <a:cs typeface="Times New Roman" panose="02020603050405020304" pitchFamily="18" charset="0"/>
              </a:rPr>
              <a:t>Employees lack clarity on how their performance ratings and compensation are determined, which can create distrust in HR practices and hinder employee engagement.</a:t>
            </a:r>
          </a:p>
          <a:p>
            <a:pPr marL="342900" indent="-342900">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Increased Turnover Risk: </a:t>
            </a:r>
            <a:r>
              <a:rPr lang="en-US" sz="1900" dirty="0">
                <a:latin typeface="Times New Roman" panose="02020603050405020304" pitchFamily="18" charset="0"/>
                <a:cs typeface="Times New Roman" panose="02020603050405020304" pitchFamily="18" charset="0"/>
              </a:rPr>
              <a:t>The combination of inequitable compensation, unclear performance evaluations, and limited career advancement opportunities raises the risk of turnover, particularly among high-performing individuals seeking better opportunities elsewhere.</a:t>
            </a:r>
          </a:p>
          <a:p>
            <a:pPr marL="342900" indent="-342900">
              <a:buFont typeface="Wingdings" panose="05000000000000000000" pitchFamily="2" charset="2"/>
              <a:buChar char="q"/>
            </a:pPr>
            <a:r>
              <a:rPr lang="en-US" sz="1900" b="1" dirty="0">
                <a:latin typeface="Times New Roman" panose="02020603050405020304" pitchFamily="18" charset="0"/>
                <a:cs typeface="Times New Roman" panose="02020603050405020304" pitchFamily="18" charset="0"/>
              </a:rPr>
              <a:t>Need for Data-Driven Solutions</a:t>
            </a:r>
            <a:r>
              <a:rPr lang="en-US" sz="1900" dirty="0">
                <a:latin typeface="Times New Roman" panose="02020603050405020304" pitchFamily="18" charset="0"/>
                <a:cs typeface="Times New Roman" panose="02020603050405020304" pitchFamily="18" charset="0"/>
              </a:rPr>
              <a:t>: There is an urgent need for a comprehensive analysis of employee data to identify trends and implement strategies that promote equity, transparency,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25412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4770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79184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lang="en-US"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1650742"/>
            <a:ext cx="7162800" cy="5016758"/>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Identify Compensation Disparities: </a:t>
            </a:r>
            <a:r>
              <a:rPr lang="en-US" sz="2000" dirty="0">
                <a:latin typeface="Times New Roman" panose="02020603050405020304" pitchFamily="18" charset="0"/>
                <a:cs typeface="Times New Roman" panose="02020603050405020304" pitchFamily="18" charset="0"/>
              </a:rPr>
              <a:t>The analysis aims to uncover any inequities in salary distribution among employees in similar roles and performance categories, ensuring fair compensation practices.</a:t>
            </a: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Evaluate Performance Ratings: </a:t>
            </a:r>
            <a:r>
              <a:rPr lang="en-US" sz="2000" dirty="0">
                <a:latin typeface="Times New Roman" panose="02020603050405020304" pitchFamily="18" charset="0"/>
                <a:cs typeface="Times New Roman" panose="02020603050405020304" pitchFamily="18" charset="0"/>
              </a:rPr>
              <a:t>By examining the performance ratings assigned to employees, the project seeks to assess the effectiveness of the current evaluation system and its impact on employee morale and motivation.</a:t>
            </a: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Understand Demographic Trends:</a:t>
            </a:r>
            <a:r>
              <a:rPr lang="en-US" sz="2000" dirty="0">
                <a:latin typeface="Times New Roman" panose="02020603050405020304" pitchFamily="18" charset="0"/>
                <a:cs typeface="Times New Roman" panose="02020603050405020304" pitchFamily="18" charset="0"/>
              </a:rPr>
              <a:t> The project will explore demographic data, including age and gender distributions, to gain insights into workforce diversity and its implications for organizational culture.</a:t>
            </a: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Enhance Employee Engagement:</a:t>
            </a:r>
            <a:r>
              <a:rPr lang="en-US" sz="2000" dirty="0">
                <a:latin typeface="Times New Roman" panose="02020603050405020304" pitchFamily="18" charset="0"/>
                <a:cs typeface="Times New Roman" panose="02020603050405020304" pitchFamily="18" charset="0"/>
              </a:rPr>
              <a:t> The findings will be used to develop strategies that improve employee satisfaction, retention, and overall engagement within the organization.</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9377362"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81000" y="1684685"/>
            <a:ext cx="6972822" cy="5016758"/>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Employee compensation: </a:t>
            </a:r>
            <a:r>
              <a:rPr lang="en-US" sz="2000" dirty="0">
                <a:latin typeface="Times New Roman" panose="02020603050405020304" pitchFamily="18" charset="0"/>
                <a:cs typeface="Times New Roman" panose="02020603050405020304" pitchFamily="18" charset="0"/>
              </a:rPr>
              <a:t>Analyzing salary levels across departments to identify potential areas for adjustment and ensure equitable compensation.</a:t>
            </a: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Performance management: </a:t>
            </a:r>
            <a:r>
              <a:rPr lang="en-US" sz="2000" dirty="0">
                <a:latin typeface="Times New Roman" panose="02020603050405020304" pitchFamily="18" charset="0"/>
                <a:cs typeface="Times New Roman" panose="02020603050405020304" pitchFamily="18" charset="0"/>
              </a:rPr>
              <a:t>Assessing the correlation between performance ratings and salary levels to identify high-performing employees and areas for improvement.</a:t>
            </a: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Workforce planning:</a:t>
            </a:r>
            <a:r>
              <a:rPr lang="en-US" sz="2000" dirty="0">
                <a:latin typeface="Times New Roman" panose="02020603050405020304" pitchFamily="18" charset="0"/>
                <a:cs typeface="Times New Roman" panose="02020603050405020304" pitchFamily="18" charset="0"/>
              </a:rPr>
              <a:t> Understanding demographic trends and department-specific data to make informed decisions about hiring, training, and development initiatives.</a:t>
            </a:r>
          </a:p>
          <a:p>
            <a:endParaRPr lang="en-US" sz="2000" dirty="0">
              <a:latin typeface="Times New Roman" panose="02020603050405020304" pitchFamily="18" charset="0"/>
              <a:cs typeface="Times New Roman" panose="02020603050405020304" pitchFamily="18" charset="0"/>
            </a:endParaRPr>
          </a:p>
          <a:p>
            <a:r>
              <a:rPr lang="en-US" sz="2000" dirty="0">
                <a:latin typeface="Bahnschrift SemiBold" panose="020B0502040204020203" pitchFamily="34" charset="0"/>
                <a:cs typeface="Times New Roman" panose="02020603050405020304" pitchFamily="18" charset="0"/>
              </a:rPr>
              <a:t>By leveraging the insights gained from this project, the HR department and management team can enhance employee satisfaction, retention, and overall organizational performance. The data-driven approach enables evidence-based decision-making to create a more effective and efficient workforce.</a:t>
            </a:r>
          </a:p>
        </p:txBody>
      </p:sp>
      <p:pic>
        <p:nvPicPr>
          <p:cNvPr id="9" name="Graphic 8" descr="Users with solid fill">
            <a:extLst>
              <a:ext uri="{FF2B5EF4-FFF2-40B4-BE49-F238E27FC236}">
                <a16:creationId xmlns:a16="http://schemas.microsoft.com/office/drawing/2014/main" id="{5F9233A7-CB6A-F4FA-DD96-22FBE33900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9036" y="2261024"/>
            <a:ext cx="2082375" cy="2082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382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119386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533400" y="1624597"/>
            <a:ext cx="6858000" cy="5078313"/>
          </a:xfrm>
          <a:prstGeom prst="rect">
            <a:avLst/>
          </a:prstGeom>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Data-Driven Insights: </a:t>
            </a:r>
            <a:r>
              <a:rPr lang="en-US" dirty="0">
                <a:latin typeface="Times New Roman" panose="02020603050405020304" pitchFamily="18" charset="0"/>
                <a:cs typeface="Times New Roman" panose="02020603050405020304" pitchFamily="18" charset="0"/>
              </a:rPr>
              <a:t>Our solution transforms raw employee data into actionable insights, enabling HR professionals to make informed decisions regarding compensation, promotions, and workforce planning.</a:t>
            </a: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Equity and Transparency: </a:t>
            </a:r>
            <a:r>
              <a:rPr lang="en-US" dirty="0">
                <a:latin typeface="Times New Roman" panose="02020603050405020304" pitchFamily="18" charset="0"/>
                <a:cs typeface="Times New Roman" panose="02020603050405020304" pitchFamily="18" charset="0"/>
              </a:rPr>
              <a:t>By analyzing salary disparities and performance ratings, we promote a fair and transparent workplace, addressing potential biases and ensuring equitable treatment of all employees.</a:t>
            </a: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Performance Optimization: </a:t>
            </a:r>
            <a:r>
              <a:rPr lang="en-US" dirty="0">
                <a:latin typeface="Times New Roman" panose="02020603050405020304" pitchFamily="18" charset="0"/>
                <a:cs typeface="Times New Roman" panose="02020603050405020304" pitchFamily="18" charset="0"/>
              </a:rPr>
              <a:t>The analysis helps identify high-performing employees and areas needing improvement, facilitating targeted training and development initiatives to boost overall performance.</a:t>
            </a: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Strategic Workforce Planning: </a:t>
            </a:r>
            <a:r>
              <a:rPr lang="en-US" dirty="0">
                <a:latin typeface="Times New Roman" panose="02020603050405020304" pitchFamily="18" charset="0"/>
                <a:cs typeface="Times New Roman" panose="02020603050405020304" pitchFamily="18" charset="0"/>
              </a:rPr>
              <a:t>Understanding demographic trends allows for better forecasting of hiring needs and succession planning, ensuring the organization is prepared for future challenges.</a:t>
            </a: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Enhanced Employee Satisfaction</a:t>
            </a:r>
            <a:r>
              <a:rPr lang="en-US" dirty="0">
                <a:latin typeface="Times New Roman" panose="02020603050405020304" pitchFamily="18" charset="0"/>
                <a:cs typeface="Times New Roman" panose="02020603050405020304" pitchFamily="18" charset="0"/>
              </a:rPr>
              <a:t>: By addressing compensation and performance issues, our solution contributes to higher employee morale and retention rates, fostering a more engaged workforce.</a:t>
            </a:r>
          </a:p>
        </p:txBody>
      </p:sp>
      <p:pic>
        <p:nvPicPr>
          <p:cNvPr id="2" name="Picture 1" descr="A black background with a black square">
            <a:extLst>
              <a:ext uri="{FF2B5EF4-FFF2-40B4-BE49-F238E27FC236}">
                <a16:creationId xmlns:a16="http://schemas.microsoft.com/office/drawing/2014/main" id="{82ECE458-9CFE-F513-A51C-C35DBC1D1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765" y="2438400"/>
            <a:ext cx="2666695" cy="2666695"/>
          </a:xfrm>
          <a:prstGeom prst="rect">
            <a:avLst/>
          </a:prstGeom>
          <a:solidFill>
            <a:schemeClr val="bg1"/>
          </a:solidFill>
          <a:ln>
            <a:solidFill>
              <a:schemeClr val="bg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37946C14-B80E-A17A-1681-6A295E128CA2}"/>
              </a:ext>
            </a:extLst>
          </p:cNvPr>
          <p:cNvSpPr txBox="1"/>
          <p:nvPr/>
        </p:nvSpPr>
        <p:spPr>
          <a:xfrm>
            <a:off x="609600" y="1371600"/>
            <a:ext cx="7696200" cy="5355312"/>
          </a:xfrm>
          <a:prstGeom prst="rect">
            <a:avLst/>
          </a:prstGeom>
          <a:noFill/>
        </p:spPr>
        <p:txBody>
          <a:bodyPr wrap="square">
            <a:spAutoFit/>
          </a:bodyPr>
          <a:lstStyle/>
          <a:p>
            <a:r>
              <a:rPr lang="en-US" i="0" dirty="0">
                <a:effectLst/>
                <a:latin typeface="ADLaM Display" panose="02010000000000000000" pitchFamily="2" charset="0"/>
                <a:ea typeface="ADLaM Display" panose="02010000000000000000" pitchFamily="2" charset="0"/>
                <a:cs typeface="ADLaM Display" panose="02010000000000000000" pitchFamily="2" charset="0"/>
              </a:rPr>
              <a:t>The dataset provides a detailed overview of employee information within the organization, including various attributes essential for analyzing workforce dynamics. Here’s a structured description based on the extracted data:</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Name:</a:t>
            </a:r>
            <a:r>
              <a:rPr lang="en-US" b="0" i="0" dirty="0">
                <a:effectLst/>
                <a:latin typeface="Times New Roman" panose="02020603050405020304" pitchFamily="18" charset="0"/>
                <a:cs typeface="Times New Roman" panose="02020603050405020304" pitchFamily="18" charset="0"/>
              </a:rPr>
              <a:t> The names of employees.</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Gender:</a:t>
            </a:r>
            <a:r>
              <a:rPr lang="en-US" b="0" i="0" dirty="0">
                <a:effectLst/>
                <a:latin typeface="Times New Roman" panose="02020603050405020304" pitchFamily="18" charset="0"/>
                <a:cs typeface="Times New Roman" panose="02020603050405020304" pitchFamily="18" charset="0"/>
              </a:rPr>
              <a:t> The gender of each employee (Male/Female).</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Department:</a:t>
            </a:r>
            <a:r>
              <a:rPr lang="en-US" b="0" i="0" dirty="0">
                <a:effectLst/>
                <a:latin typeface="Times New Roman" panose="02020603050405020304" pitchFamily="18" charset="0"/>
                <a:cs typeface="Times New Roman" panose="02020603050405020304" pitchFamily="18" charset="0"/>
              </a:rPr>
              <a:t> The department in which the employee works (e.g., Sales, Procurement, Finance, HR, Website).</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Age: </a:t>
            </a:r>
            <a:r>
              <a:rPr lang="en-US" b="0" i="0" dirty="0">
                <a:effectLst/>
                <a:latin typeface="Times New Roman" panose="02020603050405020304" pitchFamily="18" charset="0"/>
                <a:cs typeface="Times New Roman" panose="02020603050405020304" pitchFamily="18" charset="0"/>
              </a:rPr>
              <a:t>The age of the employee.</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Date Joined: </a:t>
            </a:r>
            <a:r>
              <a:rPr lang="en-US" b="0" i="0" dirty="0">
                <a:effectLst/>
                <a:latin typeface="Times New Roman" panose="02020603050405020304" pitchFamily="18" charset="0"/>
                <a:cs typeface="Times New Roman" panose="02020603050405020304" pitchFamily="18" charset="0"/>
              </a:rPr>
              <a:t>The date the employee joined the organization.</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Salary:</a:t>
            </a:r>
            <a:r>
              <a:rPr lang="en-US" b="0" i="0" dirty="0">
                <a:effectLst/>
                <a:latin typeface="Times New Roman" panose="02020603050405020304" pitchFamily="18" charset="0"/>
                <a:cs typeface="Times New Roman" panose="02020603050405020304" pitchFamily="18" charset="0"/>
              </a:rPr>
              <a:t> The annual salary of the employee.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Performance Rating: The performance rating assigned to each employee, categorized as: </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Above Average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Average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Poor</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Exceptional</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Very Poor</a:t>
            </a:r>
          </a:p>
          <a:p>
            <a:endParaRPr lang="en-IN" dirty="0">
              <a:latin typeface="Times New Roman" panose="02020603050405020304" pitchFamily="18" charset="0"/>
              <a:cs typeface="Times New Roman" panose="02020603050405020304" pitchFamily="18" charset="0"/>
            </a:endParaRPr>
          </a:p>
        </p:txBody>
      </p:sp>
      <p:pic>
        <p:nvPicPr>
          <p:cNvPr id="5" name="Picture 4" descr="A black background with a black square">
            <a:extLst>
              <a:ext uri="{FF2B5EF4-FFF2-40B4-BE49-F238E27FC236}">
                <a16:creationId xmlns:a16="http://schemas.microsoft.com/office/drawing/2014/main" id="{BA994FC7-6047-0712-7E99-4D716EB0FF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2438400"/>
            <a:ext cx="1590872" cy="19812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D4E98D-A8F4-3A58-4091-0F4E5B359AC4}"/>
              </a:ext>
            </a:extLst>
          </p:cNvPr>
          <p:cNvSpPr txBox="1"/>
          <p:nvPr/>
        </p:nvSpPr>
        <p:spPr>
          <a:xfrm>
            <a:off x="304800" y="152400"/>
            <a:ext cx="7086600" cy="6217087"/>
          </a:xfrm>
          <a:prstGeom prst="rect">
            <a:avLst/>
          </a:prstGeom>
          <a:noFill/>
        </p:spPr>
        <p:txBody>
          <a:bodyPr wrap="square">
            <a:spAutoFit/>
          </a:bodyPr>
          <a:lstStyle/>
          <a:p>
            <a:pPr algn="l"/>
            <a:r>
              <a:rPr lang="en-IN" sz="2800" b="1" i="0" dirty="0">
                <a:effectLst/>
                <a:latin typeface="Times New Roman" panose="02020603050405020304" pitchFamily="18" charset="0"/>
                <a:cs typeface="Times New Roman" panose="02020603050405020304" pitchFamily="18" charset="0"/>
              </a:rPr>
              <a:t>Sample Data Points:</a:t>
            </a:r>
          </a:p>
          <a:p>
            <a:pPr marL="285750" indent="-285750" algn="l">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Lindy Guillet: </a:t>
            </a:r>
            <a:r>
              <a:rPr lang="en-IN" b="0" i="0" dirty="0">
                <a:effectLst/>
                <a:latin typeface="Times New Roman" panose="02020603050405020304" pitchFamily="18" charset="0"/>
                <a:cs typeface="Times New Roman" panose="02020603050405020304" pitchFamily="18" charset="0"/>
              </a:rPr>
              <a:t>Male, Sales, Age: 22, Date Joined: 7-Sep-21, Salary: $112,780, Rating: Average</a:t>
            </a:r>
          </a:p>
          <a:p>
            <a:pPr marL="285750" indent="-285750" algn="l">
              <a:buFont typeface="Wingdings" panose="05000000000000000000" pitchFamily="2" charset="2"/>
              <a:buChar char="Ø"/>
            </a:pPr>
            <a:r>
              <a:rPr lang="en-IN" b="1" i="0" dirty="0">
                <a:latin typeface="Times New Roman" panose="02020603050405020304" pitchFamily="18" charset="0"/>
                <a:cs typeface="Times New Roman" panose="02020603050405020304" pitchFamily="18" charset="0"/>
              </a:rPr>
              <a:t>Ambros</a:t>
            </a:r>
            <a:r>
              <a:rPr lang="en-IN" b="1" i="0" dirty="0">
                <a:effectLst/>
                <a:latin typeface="Times New Roman" panose="02020603050405020304" pitchFamily="18" charset="0"/>
                <a:cs typeface="Times New Roman" panose="02020603050405020304" pitchFamily="18" charset="0"/>
              </a:rPr>
              <a:t> Murthwaite: </a:t>
            </a:r>
            <a:r>
              <a:rPr lang="en-IN" b="0" i="0" dirty="0">
                <a:effectLst/>
                <a:latin typeface="Times New Roman" panose="02020603050405020304" pitchFamily="18" charset="0"/>
                <a:cs typeface="Times New Roman" panose="02020603050405020304" pitchFamily="18" charset="0"/>
              </a:rPr>
              <a:t>Male, Procurement, Age: 46, Date Joined: </a:t>
            </a:r>
            <a:r>
              <a:rPr lang="en-IN" b="0" i="0" dirty="0">
                <a:latin typeface="Times New Roman" panose="02020603050405020304" pitchFamily="18" charset="0"/>
                <a:cs typeface="Times New Roman" panose="02020603050405020304" pitchFamily="18" charset="0"/>
              </a:rPr>
              <a:t>16-Jul-22</a:t>
            </a:r>
            <a:r>
              <a:rPr lang="en-IN" b="0" i="0" dirty="0">
                <a:effectLst/>
                <a:latin typeface="Times New Roman" panose="02020603050405020304" pitchFamily="18" charset="0"/>
                <a:cs typeface="Times New Roman" panose="02020603050405020304" pitchFamily="18" charset="0"/>
              </a:rPr>
              <a:t>, Salary: $70,610, Rating: Average</a:t>
            </a:r>
          </a:p>
          <a:p>
            <a:pPr marL="285750" indent="-285750" algn="l">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Tatum Hush: </a:t>
            </a:r>
            <a:r>
              <a:rPr lang="en-IN" b="0" i="0" dirty="0">
                <a:effectLst/>
                <a:latin typeface="Times New Roman" panose="02020603050405020304" pitchFamily="18" charset="0"/>
                <a:cs typeface="Times New Roman" panose="02020603050405020304" pitchFamily="18" charset="0"/>
              </a:rPr>
              <a:t>Female, Sales, Age: 28, Date Joined: 10-Jun-21, Salary: $53,240, Rating: Above Average</a:t>
            </a:r>
          </a:p>
          <a:p>
            <a:pPr marL="285750" indent="-285750" algn="l">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Benny Karolovsky: </a:t>
            </a:r>
            <a:r>
              <a:rPr lang="en-IN" b="0" i="0" dirty="0">
                <a:effectLst/>
                <a:latin typeface="Times New Roman" panose="02020603050405020304" pitchFamily="18" charset="0"/>
                <a:cs typeface="Times New Roman" panose="02020603050405020304" pitchFamily="18" charset="0"/>
              </a:rPr>
              <a:t>Male, Finance, Age: 37, Date Joined: 11-Nov-20, Salary: $115,440, Rating: Poor</a:t>
            </a:r>
          </a:p>
          <a:p>
            <a:pPr algn="l"/>
            <a:r>
              <a:rPr lang="en-US" sz="2800" b="1" i="0" dirty="0">
                <a:effectLst/>
                <a:latin typeface="Times New Roman" panose="02020603050405020304" pitchFamily="18" charset="0"/>
                <a:cs typeface="Times New Roman" panose="02020603050405020304" pitchFamily="18" charset="0"/>
              </a:rPr>
              <a:t>Insights:</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Diversity: </a:t>
            </a:r>
            <a:r>
              <a:rPr lang="en-US" b="0" i="0" dirty="0">
                <a:effectLst/>
                <a:latin typeface="Times New Roman" panose="02020603050405020304" pitchFamily="18" charset="0"/>
                <a:cs typeface="Times New Roman" panose="02020603050405020304" pitchFamily="18" charset="0"/>
              </a:rPr>
              <a:t>The dataset includes a balanced representation of genders and a variety of departments, indicating a diverse workforce.</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Performance Ratings: </a:t>
            </a:r>
            <a:r>
              <a:rPr lang="en-US" b="0" i="0" dirty="0">
                <a:effectLst/>
                <a:latin typeface="Times New Roman" panose="02020603050405020304" pitchFamily="18" charset="0"/>
                <a:cs typeface="Times New Roman" panose="02020603050405020304" pitchFamily="18" charset="0"/>
              </a:rPr>
              <a:t>The performance ratings are predominantly "Average," suggesting potential issues with the evaluation process or a lack of differentiation among employees.</a:t>
            </a:r>
          </a:p>
          <a:p>
            <a:pPr marL="285750" indent="-285750"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Salary Variability: </a:t>
            </a:r>
            <a:r>
              <a:rPr lang="en-US" b="0" i="0" dirty="0">
                <a:effectLst/>
                <a:latin typeface="Times New Roman" panose="02020603050405020304" pitchFamily="18" charset="0"/>
                <a:cs typeface="Times New Roman" panose="02020603050405020304" pitchFamily="18" charset="0"/>
              </a:rPr>
              <a:t>There are significant variations in salary across different departments and performance ratings, indicating areas for further analysis regarding equity and fairness.</a:t>
            </a: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This dataset serves as a valuable resource for conducting in-depth analyses to inform HR strategies, enhance employee satisfaction, and improve overall organizational effectiveness.</a:t>
            </a:r>
            <a:endParaRPr lang="en-IN" b="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EB5ABC-FDBE-F3B8-0DDF-66B7DF5AB37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159159"/>
            <a:ext cx="2819400" cy="2539682"/>
          </a:xfrm>
          <a:prstGeom prst="rect">
            <a:avLst/>
          </a:prstGeom>
        </p:spPr>
      </p:pic>
    </p:spTree>
    <p:extLst>
      <p:ext uri="{BB962C8B-B14F-4D97-AF65-F5344CB8AC3E}">
        <p14:creationId xmlns:p14="http://schemas.microsoft.com/office/powerpoint/2010/main" val="385201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1697</Words>
  <Application>Microsoft Office PowerPoint</Application>
  <PresentationFormat>Widescreen</PresentationFormat>
  <Paragraphs>116</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__fkGroteskNeue_598ab8</vt:lpstr>
      <vt:lpstr>ADLaM Display</vt:lpstr>
      <vt:lpstr>Arial</vt:lpstr>
      <vt:lpstr>Bahnschrift SemiBold</vt:lpstr>
      <vt:lpstr>Calibri</vt:lpstr>
      <vt:lpstr>Times New Roman</vt:lpstr>
      <vt:lpstr>Trebuchet MS</vt:lpstr>
      <vt:lpstr>var(--font-fk-grotesk)</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Kumar</cp:lastModifiedBy>
  <cp:revision>21</cp:revision>
  <dcterms:created xsi:type="dcterms:W3CDTF">2024-03-29T15:07:22Z</dcterms:created>
  <dcterms:modified xsi:type="dcterms:W3CDTF">2024-09-10T15:38:33Z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