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77" r:id="rId3"/>
    <p:sldId id="278" r:id="rId4"/>
    <p:sldId id="280" r:id="rId5"/>
    <p:sldId id="281" r:id="rId6"/>
    <p:sldId id="282" r:id="rId7"/>
    <p:sldId id="283" r:id="rId8"/>
    <p:sldId id="27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7FEC-CC2C-4D31-B562-58CA71BE36E5}" type="datetimeFigureOut">
              <a:rPr lang="en-IN" smtClean="0"/>
              <a:pPr/>
              <a:t>25-11-2020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5EA3A-4191-4E01-96BC-97B76B3D08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0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3968-295C-4E5C-B469-EBE1B875D833}" type="datetimeFigureOut">
              <a:rPr lang="en-IN" smtClean="0"/>
              <a:pPr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0A37-C8F1-475F-99FC-A63236FC6F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3968-295C-4E5C-B469-EBE1B875D833}" type="datetimeFigureOut">
              <a:rPr lang="en-IN" smtClean="0"/>
              <a:pPr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0A37-C8F1-475F-99FC-A63236FC6F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3968-295C-4E5C-B469-EBE1B875D833}" type="datetimeFigureOut">
              <a:rPr lang="en-IN" smtClean="0"/>
              <a:pPr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0A37-C8F1-475F-99FC-A63236FC6F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-BITS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Hyderabad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2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  <p:extLst>
      <p:ext uri="{BB962C8B-B14F-4D97-AF65-F5344CB8AC3E}">
        <p14:creationId xmlns:p14="http://schemas.microsoft.com/office/powerpoint/2010/main" val="135556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3968-295C-4E5C-B469-EBE1B875D833}" type="datetimeFigureOut">
              <a:rPr lang="en-IN" smtClean="0"/>
              <a:pPr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0A37-C8F1-475F-99FC-A63236FC6F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3968-295C-4E5C-B469-EBE1B875D833}" type="datetimeFigureOut">
              <a:rPr lang="en-IN" smtClean="0"/>
              <a:pPr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0A37-C8F1-475F-99FC-A63236FC6F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3968-295C-4E5C-B469-EBE1B875D833}" type="datetimeFigureOut">
              <a:rPr lang="en-IN" smtClean="0"/>
              <a:pPr/>
              <a:t>25-11-2020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0A37-C8F1-475F-99FC-A63236FC6F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3968-295C-4E5C-B469-EBE1B875D833}" type="datetimeFigureOut">
              <a:rPr lang="en-IN" smtClean="0"/>
              <a:pPr/>
              <a:t>25-11-2020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0A37-C8F1-475F-99FC-A63236FC6F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3968-295C-4E5C-B469-EBE1B875D833}" type="datetimeFigureOut">
              <a:rPr lang="en-IN" smtClean="0"/>
              <a:pPr/>
              <a:t>25-11-2020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0A37-C8F1-475F-99FC-A63236FC6F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3968-295C-4E5C-B469-EBE1B875D833}" type="datetimeFigureOut">
              <a:rPr lang="en-IN" smtClean="0"/>
              <a:pPr/>
              <a:t>25-11-2020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0A37-C8F1-475F-99FC-A63236FC6F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3968-295C-4E5C-B469-EBE1B875D833}" type="datetimeFigureOut">
              <a:rPr lang="en-IN" smtClean="0"/>
              <a:pPr/>
              <a:t>25-11-2020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0A37-C8F1-475F-99FC-A63236FC6F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3968-295C-4E5C-B469-EBE1B875D833}" type="datetimeFigureOut">
              <a:rPr lang="en-IN" smtClean="0"/>
              <a:pPr/>
              <a:t>25-11-2020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0A37-C8F1-475F-99FC-A63236FC6F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3968-295C-4E5C-B469-EBE1B875D833}" type="datetimeFigureOut">
              <a:rPr lang="en-IN" smtClean="0"/>
              <a:pPr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40A37-C8F1-475F-99FC-A63236FC6F8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63688" y="4293096"/>
            <a:ext cx="7380312" cy="152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latin typeface="Bookman Old Style" panose="02050604050505020204" pitchFamily="18" charset="0"/>
              </a:rPr>
              <a:t/>
            </a:r>
            <a:br>
              <a:rPr lang="en-US" sz="2800" dirty="0" smtClean="0">
                <a:latin typeface="Bookman Old Style" panose="02050604050505020204" pitchFamily="18" charset="0"/>
              </a:rPr>
            </a:br>
            <a:r>
              <a:rPr lang="en-US" sz="2000" dirty="0" smtClean="0">
                <a:latin typeface="Bookman Old Style" panose="02050604050505020204" pitchFamily="18" charset="0"/>
              </a:rPr>
              <a:t/>
            </a:r>
            <a:br>
              <a:rPr lang="en-US" sz="2000" dirty="0" smtClean="0">
                <a:latin typeface="Bookman Old Style" panose="02050604050505020204" pitchFamily="18" charset="0"/>
              </a:rPr>
            </a:br>
            <a:r>
              <a:rPr lang="en-US" sz="2000" dirty="0" smtClean="0">
                <a:solidFill>
                  <a:srgbClr val="92D050"/>
                </a:solidFill>
                <a:latin typeface="Bookman Old Style" panose="02050604050505020204" pitchFamily="18" charset="0"/>
              </a:rPr>
              <a:t>Name</a:t>
            </a:r>
            <a:r>
              <a:rPr lang="en-US" sz="2000" dirty="0" smtClean="0">
                <a:latin typeface="Bookman Old Style" panose="02050604050505020204" pitchFamily="18" charset="0"/>
              </a:rPr>
              <a:t> : Raghav Khanna; </a:t>
            </a:r>
            <a:r>
              <a:rPr lang="en-US" sz="2000" dirty="0" smtClean="0">
                <a:solidFill>
                  <a:srgbClr val="92D050"/>
                </a:solidFill>
                <a:latin typeface="Bookman Old Style" panose="02050604050505020204" pitchFamily="18" charset="0"/>
              </a:rPr>
              <a:t>ID Number </a:t>
            </a:r>
            <a:r>
              <a:rPr lang="en-US" sz="2000" dirty="0" smtClean="0">
                <a:latin typeface="Bookman Old Style" panose="02050604050505020204" pitchFamily="18" charset="0"/>
              </a:rPr>
              <a:t>: 2018B4A40914P </a:t>
            </a:r>
            <a:br>
              <a:rPr lang="en-US" sz="2000" dirty="0" smtClean="0">
                <a:latin typeface="Bookman Old Style" panose="02050604050505020204" pitchFamily="18" charset="0"/>
              </a:rPr>
            </a:br>
            <a:r>
              <a:rPr lang="en-IN" sz="2000" dirty="0" smtClean="0">
                <a:solidFill>
                  <a:srgbClr val="92D050"/>
                </a:solidFill>
                <a:latin typeface="Bookman Old Style" panose="02050604050505020204" pitchFamily="18" charset="0"/>
              </a:rPr>
              <a:t>Mentor: </a:t>
            </a:r>
            <a:r>
              <a:rPr lang="en-IN" sz="2000" dirty="0" smtClean="0">
                <a:latin typeface="Bookman Old Style" panose="02050604050505020204" pitchFamily="18" charset="0"/>
              </a:rPr>
              <a:t>Dr. Divyum Sharma, BITS Pilani</a:t>
            </a:r>
            <a:r>
              <a:rPr lang="en-IN" sz="1800" dirty="0" smtClean="0">
                <a:latin typeface="Bookman Old Style" panose="02050604050505020204" pitchFamily="18" charset="0"/>
              </a:rPr>
              <a:t/>
            </a:r>
            <a:br>
              <a:rPr lang="en-IN" sz="1800" dirty="0" smtClean="0">
                <a:latin typeface="Bookman Old Style" panose="02050604050505020204" pitchFamily="18" charset="0"/>
              </a:rPr>
            </a:br>
            <a:r>
              <a:rPr lang="en-US" sz="1800" dirty="0" smtClean="0">
                <a:latin typeface="Bookman Old Style" panose="02050604050505020204" pitchFamily="18" charset="0"/>
              </a:rPr>
              <a:t/>
            </a:r>
            <a:br>
              <a:rPr lang="en-US" sz="1800" dirty="0" smtClean="0">
                <a:latin typeface="Bookman Old Style" panose="02050604050505020204" pitchFamily="18" charset="0"/>
              </a:rPr>
            </a:b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07704" y="3429000"/>
            <a:ext cx="6768752" cy="14700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Introduction to p-adic numbers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733256"/>
            <a:ext cx="86764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/>
          <a:lstStyle/>
          <a:p>
            <a:r>
              <a:rPr lang="en-IN" dirty="0" smtClean="0"/>
              <a:t>Introduction to the project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1556792"/>
            <a:ext cx="842493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 mathematics, </a:t>
            </a:r>
            <a:r>
              <a:rPr lang="en-IN" b="1" dirty="0" smtClean="0"/>
              <a:t>the p-adic number system </a:t>
            </a:r>
            <a:r>
              <a:rPr lang="en-IN" dirty="0" smtClean="0"/>
              <a:t>for any prime number p extends the ordinary arithmetic of the rational numbers in a different way than what we are used to.</a:t>
            </a:r>
          </a:p>
          <a:p>
            <a:endParaRPr lang="en-IN" dirty="0" smtClean="0"/>
          </a:p>
          <a:p>
            <a:r>
              <a:rPr lang="en-IN" dirty="0" smtClean="0"/>
              <a:t>The extension is achieved by an </a:t>
            </a:r>
            <a:r>
              <a:rPr lang="en-IN" b="1" dirty="0" smtClean="0"/>
              <a:t>alternative interpretation of the concept of "closeness" or absolute value</a:t>
            </a:r>
            <a:r>
              <a:rPr lang="en-IN" dirty="0" smtClean="0"/>
              <a:t>. Till now, we have considered the concept of closeness to be a measure of </a:t>
            </a:r>
            <a:r>
              <a:rPr lang="en-IN" b="1" dirty="0" smtClean="0"/>
              <a:t>distance</a:t>
            </a:r>
            <a:r>
              <a:rPr lang="en-IN" dirty="0" smtClean="0"/>
              <a:t>, where distance between 2 points x and y is written as |x-y|.</a:t>
            </a:r>
          </a:p>
          <a:p>
            <a:endParaRPr lang="en-IN" dirty="0" smtClean="0"/>
          </a:p>
          <a:p>
            <a:r>
              <a:rPr lang="en-IN" dirty="0" smtClean="0"/>
              <a:t>But two p-adic numbers are considered to be close when their </a:t>
            </a:r>
            <a:r>
              <a:rPr lang="en-IN" b="1" dirty="0" smtClean="0"/>
              <a:t>difference is divisible by a high power of p: the higher the power, the closer they are</a:t>
            </a:r>
            <a:r>
              <a:rPr lang="en-IN" dirty="0" smtClean="0"/>
              <a:t>. This allows us to study various different concepts like the concept of congruences in a completely different manner than we did in the earlier Number Theory and Algebra 1 courses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b="1" dirty="0" smtClean="0"/>
              <a:t>Main focus of this presentation: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Cornerstone Theorems and Lemmas plus a basic outline of their proofs in the theory of p-</a:t>
            </a:r>
            <a:r>
              <a:rPr lang="en-IN" b="1" dirty="0" err="1" smtClean="0"/>
              <a:t>adic</a:t>
            </a:r>
            <a:r>
              <a:rPr lang="en-IN" b="1" dirty="0" smtClean="0"/>
              <a:t>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Important results and concepts which are relevant to my current year</a:t>
            </a:r>
            <a:endParaRPr lang="en-IN" b="1" dirty="0" smtClean="0"/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70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Ostrowski Theorem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04800" y="1484784"/>
            <a:ext cx="87316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Ostrowski Theorem</a:t>
            </a:r>
          </a:p>
          <a:p>
            <a:r>
              <a:rPr lang="en-IN" b="1" dirty="0" smtClean="0"/>
              <a:t>Every non-trivial absolute value on Q is equivalent to one of the absolute values | |</a:t>
            </a:r>
            <a:r>
              <a:rPr lang="en-IN" b="1" baseline="-25000" dirty="0" smtClean="0"/>
              <a:t>p</a:t>
            </a:r>
            <a:r>
              <a:rPr lang="en-IN" b="1" dirty="0" smtClean="0"/>
              <a:t>, where either p is a prime number or p = </a:t>
            </a:r>
            <a:r>
              <a:rPr lang="en-US" b="1" dirty="0" smtClean="0"/>
              <a:t>∞(usual absolute value)</a:t>
            </a:r>
            <a:r>
              <a:rPr lang="en-IN" b="1" dirty="0" smtClean="0"/>
              <a:t>. </a:t>
            </a:r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r>
              <a:rPr lang="en-IN" b="1" dirty="0" smtClean="0"/>
              <a:t>Outline of the Proof:</a:t>
            </a:r>
          </a:p>
          <a:p>
            <a:r>
              <a:rPr lang="en-IN" dirty="0" smtClean="0"/>
              <a:t>We basically show that when | | is Archimedean, it is equal to | |</a:t>
            </a:r>
            <a:r>
              <a:rPr lang="en-US" dirty="0" smtClean="0"/>
              <a:t>∞, while when | | is Non-Archimedean, it is equal to | |</a:t>
            </a:r>
            <a:r>
              <a:rPr lang="en-US" baseline="-25000" dirty="0" smtClean="0"/>
              <a:t>p</a:t>
            </a:r>
            <a:endParaRPr lang="en-IN" b="1" baseline="-25000" dirty="0" smtClean="0"/>
          </a:p>
          <a:p>
            <a:endParaRPr lang="en-IN" dirty="0" smtClean="0"/>
          </a:p>
          <a:p>
            <a:r>
              <a:rPr lang="en-IN" dirty="0" smtClean="0"/>
              <a:t>For the first part, we show that there exists some n </a:t>
            </a:r>
            <a:r>
              <a:rPr lang="en-IN" dirty="0"/>
              <a:t>∈ </a:t>
            </a:r>
            <a:r>
              <a:rPr lang="en-IN" dirty="0" smtClean="0"/>
              <a:t>Z(later extended to Q) such that</a:t>
            </a:r>
          </a:p>
          <a:p>
            <a:r>
              <a:rPr lang="en-IN" dirty="0" smtClean="0"/>
              <a:t>|n| = n</a:t>
            </a:r>
            <a:r>
              <a:rPr lang="el-GR" baseline="30000" dirty="0" smtClean="0"/>
              <a:t>α</a:t>
            </a:r>
            <a:r>
              <a:rPr lang="en-US" baseline="30000" dirty="0" smtClean="0"/>
              <a:t> </a:t>
            </a:r>
            <a:r>
              <a:rPr lang="en-US" dirty="0" smtClean="0"/>
              <a:t>where </a:t>
            </a:r>
            <a:r>
              <a:rPr lang="el-GR" dirty="0"/>
              <a:t>α</a:t>
            </a:r>
            <a:r>
              <a:rPr lang="en-US" dirty="0"/>
              <a:t> </a:t>
            </a:r>
            <a:r>
              <a:rPr lang="en-US" dirty="0" smtClean="0"/>
              <a:t>is a positive real number</a:t>
            </a:r>
            <a:endParaRPr lang="en-IN" b="1" baseline="30000" dirty="0" smtClean="0"/>
          </a:p>
          <a:p>
            <a:endParaRPr lang="en-IN" dirty="0" smtClean="0"/>
          </a:p>
          <a:p>
            <a:r>
              <a:rPr lang="en-IN" dirty="0" smtClean="0"/>
              <a:t>For the second part, we prime factorize </a:t>
            </a:r>
            <a:r>
              <a:rPr lang="en-IN" dirty="0"/>
              <a:t>n </a:t>
            </a:r>
            <a:r>
              <a:rPr lang="en-IN" dirty="0" smtClean="0"/>
              <a:t>and then we show that |</a:t>
            </a:r>
            <a:r>
              <a:rPr lang="en-IN" dirty="0"/>
              <a:t>p|&lt;1 for some prime p and |q|=1 for other primes q ≠</a:t>
            </a:r>
            <a:r>
              <a:rPr lang="en-IN" dirty="0" smtClean="0"/>
              <a:t>p which will mean that </a:t>
            </a:r>
            <a:r>
              <a:rPr lang="en-US" dirty="0"/>
              <a:t>when | | is Non-Archimedean, </a:t>
            </a:r>
            <a:r>
              <a:rPr lang="en-US" dirty="0" smtClean="0"/>
              <a:t>and hence </a:t>
            </a:r>
            <a:r>
              <a:rPr lang="en-US" dirty="0"/>
              <a:t>equal to | |</a:t>
            </a:r>
            <a:r>
              <a:rPr lang="en-US" baseline="-25000" dirty="0"/>
              <a:t>p</a:t>
            </a:r>
            <a:r>
              <a:rPr lang="en-US" dirty="0" smtClean="0"/>
              <a:t>.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78912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r>
              <a:rPr lang="en-US" sz="1800" b="1" dirty="0">
                <a:latin typeface="+mn-lt"/>
                <a:cs typeface="+mn-cs"/>
              </a:rPr>
              <a:t>Theorem: </a:t>
            </a:r>
            <a:r>
              <a:rPr lang="en-US" sz="1800" b="1" dirty="0" err="1">
                <a:latin typeface="+mn-lt"/>
                <a:cs typeface="+mn-cs"/>
              </a:rPr>
              <a:t>Q</a:t>
            </a:r>
            <a:r>
              <a:rPr lang="en-US" sz="1800" b="1" baseline="-25000" dirty="0" err="1">
                <a:latin typeface="+mn-lt"/>
                <a:cs typeface="+mn-cs"/>
              </a:rPr>
              <a:t>p</a:t>
            </a:r>
            <a:r>
              <a:rPr lang="en-US" sz="1800" b="1" dirty="0">
                <a:latin typeface="+mn-lt"/>
                <a:cs typeface="+mn-cs"/>
              </a:rPr>
              <a:t> is a totally disconnected </a:t>
            </a:r>
            <a:r>
              <a:rPr lang="en-US" sz="1800" b="1" dirty="0" err="1">
                <a:latin typeface="+mn-lt"/>
                <a:cs typeface="+mn-cs"/>
              </a:rPr>
              <a:t>Hausdorff</a:t>
            </a:r>
            <a:r>
              <a:rPr lang="en-US" sz="1800" b="1" dirty="0">
                <a:latin typeface="+mn-lt"/>
                <a:cs typeface="+mn-cs"/>
              </a:rPr>
              <a:t> Space</a:t>
            </a:r>
          </a:p>
          <a:p>
            <a:pPr marL="0"/>
            <a:endParaRPr lang="en-US" sz="1800" b="1" dirty="0">
              <a:latin typeface="+mn-lt"/>
              <a:cs typeface="+mn-cs"/>
            </a:endParaRPr>
          </a:p>
          <a:p>
            <a:pPr marL="0"/>
            <a:r>
              <a:rPr lang="en-US" sz="1800" b="1" dirty="0">
                <a:latin typeface="+mn-lt"/>
                <a:cs typeface="+mn-cs"/>
              </a:rPr>
              <a:t>Outline of the Proof:</a:t>
            </a:r>
          </a:p>
          <a:p>
            <a:pPr marL="0"/>
            <a:r>
              <a:rPr lang="en-US" sz="1800" b="1" dirty="0" smtClean="0">
                <a:latin typeface="+mn-lt"/>
                <a:cs typeface="+mn-cs"/>
              </a:rPr>
              <a:t>Totally </a:t>
            </a:r>
            <a:r>
              <a:rPr lang="en-US" sz="1800" b="1" dirty="0">
                <a:latin typeface="+mn-lt"/>
                <a:cs typeface="+mn-cs"/>
              </a:rPr>
              <a:t>Disconnected</a:t>
            </a:r>
            <a:r>
              <a:rPr lang="en-US" sz="1800" dirty="0">
                <a:latin typeface="+mn-lt"/>
                <a:cs typeface="+mn-cs"/>
              </a:rPr>
              <a:t>: We </a:t>
            </a:r>
            <a:r>
              <a:rPr lang="en-US" sz="1800" dirty="0">
                <a:latin typeface="+mn-lt"/>
                <a:cs typeface="+mn-cs"/>
              </a:rPr>
              <a:t>show that for an arbitrary </a:t>
            </a:r>
            <a:r>
              <a:rPr lang="en-US" sz="1800" dirty="0">
                <a:latin typeface="+mn-lt"/>
                <a:cs typeface="+mn-cs"/>
              </a:rPr>
              <a:t>element </a:t>
            </a:r>
            <a:r>
              <a:rPr lang="en-US" sz="1800" dirty="0" smtClean="0">
                <a:latin typeface="+mn-lt"/>
                <a:cs typeface="+mn-cs"/>
              </a:rPr>
              <a:t>a ∈ </a:t>
            </a:r>
            <a:r>
              <a:rPr lang="en-US" sz="1800" dirty="0" err="1" smtClean="0">
                <a:latin typeface="+mn-lt"/>
                <a:cs typeface="+mn-cs"/>
              </a:rPr>
              <a:t>Q</a:t>
            </a:r>
            <a:r>
              <a:rPr lang="en-US" sz="1800" baseline="-25000" dirty="0" err="1" smtClean="0">
                <a:latin typeface="+mn-lt"/>
                <a:cs typeface="+mn-cs"/>
              </a:rPr>
              <a:t>p</a:t>
            </a:r>
            <a:r>
              <a:rPr lang="en-US" sz="1800" dirty="0">
                <a:latin typeface="+mn-lt"/>
                <a:cs typeface="+mn-cs"/>
              </a:rPr>
              <a:t>, the </a:t>
            </a:r>
            <a:r>
              <a:rPr lang="en-US" sz="1800" dirty="0">
                <a:latin typeface="+mn-lt"/>
                <a:cs typeface="+mn-cs"/>
              </a:rPr>
              <a:t>connected </a:t>
            </a:r>
            <a:r>
              <a:rPr lang="en-US" sz="1800" dirty="0">
                <a:latin typeface="+mn-lt"/>
                <a:cs typeface="+mn-cs"/>
              </a:rPr>
              <a:t>component </a:t>
            </a:r>
            <a:r>
              <a:rPr lang="en-US" sz="1800" dirty="0" err="1">
                <a:latin typeface="+mn-lt"/>
                <a:cs typeface="+mn-cs"/>
              </a:rPr>
              <a:t>C</a:t>
            </a:r>
            <a:r>
              <a:rPr lang="en-US" sz="1800" baseline="-25000" dirty="0" err="1">
                <a:latin typeface="+mn-lt"/>
                <a:cs typeface="+mn-cs"/>
              </a:rPr>
              <a:t>a</a:t>
            </a:r>
            <a:r>
              <a:rPr lang="en-US" sz="1800" dirty="0">
                <a:latin typeface="+mn-lt"/>
                <a:cs typeface="+mn-cs"/>
              </a:rPr>
              <a:t> of a is </a:t>
            </a:r>
            <a:r>
              <a:rPr lang="en-US" sz="1800" dirty="0">
                <a:latin typeface="+mn-lt"/>
                <a:cs typeface="+mn-cs"/>
              </a:rPr>
              <a:t>equal </a:t>
            </a:r>
            <a:r>
              <a:rPr lang="en-US" sz="1800" dirty="0" smtClean="0">
                <a:latin typeface="+mn-lt"/>
                <a:cs typeface="+mn-cs"/>
              </a:rPr>
              <a:t>to </a:t>
            </a:r>
            <a:r>
              <a:rPr lang="en-US" sz="1800" dirty="0">
                <a:latin typeface="+mn-lt"/>
                <a:cs typeface="+mn-cs"/>
              </a:rPr>
              <a:t>{</a:t>
            </a:r>
            <a:r>
              <a:rPr lang="en-US" sz="1800" dirty="0">
                <a:latin typeface="+mn-lt"/>
                <a:cs typeface="+mn-cs"/>
              </a:rPr>
              <a:t>a</a:t>
            </a:r>
            <a:r>
              <a:rPr lang="en-US" sz="1800" dirty="0" smtClean="0">
                <a:latin typeface="+mn-lt"/>
                <a:cs typeface="+mn-cs"/>
              </a:rPr>
              <a:t>}</a:t>
            </a:r>
          </a:p>
          <a:p>
            <a:pPr marL="0"/>
            <a:endParaRPr lang="en-US" sz="1800" b="1" dirty="0" smtClean="0">
              <a:latin typeface="+mn-lt"/>
              <a:cs typeface="+mn-cs"/>
            </a:endParaRPr>
          </a:p>
          <a:p>
            <a:pPr marL="0"/>
            <a:r>
              <a:rPr lang="en-US" sz="1800" b="1" dirty="0" err="1" smtClean="0">
                <a:latin typeface="+mn-lt"/>
                <a:cs typeface="+mn-cs"/>
              </a:rPr>
              <a:t>Hausdorff</a:t>
            </a:r>
            <a:r>
              <a:rPr lang="en-US" sz="1800" dirty="0" smtClean="0">
                <a:latin typeface="+mn-lt"/>
                <a:cs typeface="+mn-cs"/>
              </a:rPr>
              <a:t>: We show that </a:t>
            </a:r>
            <a:r>
              <a:rPr lang="en-US" sz="1800" dirty="0" err="1" smtClean="0">
                <a:latin typeface="+mn-lt"/>
                <a:cs typeface="+mn-cs"/>
              </a:rPr>
              <a:t>Q</a:t>
            </a:r>
            <a:r>
              <a:rPr lang="en-US" sz="1800" baseline="-25000" dirty="0" err="1" smtClean="0">
                <a:latin typeface="+mn-lt"/>
                <a:cs typeface="+mn-cs"/>
              </a:rPr>
              <a:t>p</a:t>
            </a:r>
            <a:r>
              <a:rPr lang="en-US" sz="1800" dirty="0" smtClean="0">
                <a:latin typeface="+mn-lt"/>
                <a:cs typeface="+mn-cs"/>
              </a:rPr>
              <a:t> is a metric space, and since all metric spaces are </a:t>
            </a:r>
            <a:r>
              <a:rPr lang="en-US" sz="1800" dirty="0" err="1" smtClean="0">
                <a:latin typeface="+mn-lt"/>
                <a:cs typeface="+mn-cs"/>
              </a:rPr>
              <a:t>Hausdorff</a:t>
            </a:r>
            <a:r>
              <a:rPr lang="en-US" sz="1800" dirty="0" smtClean="0">
                <a:latin typeface="+mn-lt"/>
                <a:cs typeface="+mn-cs"/>
              </a:rPr>
              <a:t>, </a:t>
            </a:r>
            <a:r>
              <a:rPr lang="en-US" sz="1800" dirty="0" err="1" smtClean="0">
                <a:latin typeface="+mn-lt"/>
                <a:cs typeface="+mn-cs"/>
              </a:rPr>
              <a:t>Q</a:t>
            </a:r>
            <a:r>
              <a:rPr lang="en-US" sz="1800" baseline="-25000" dirty="0" err="1" smtClean="0">
                <a:latin typeface="+mn-lt"/>
                <a:cs typeface="+mn-cs"/>
              </a:rPr>
              <a:t>p</a:t>
            </a:r>
            <a:r>
              <a:rPr lang="en-US" sz="1800" dirty="0" smtClean="0">
                <a:latin typeface="+mn-lt"/>
                <a:cs typeface="+mn-cs"/>
              </a:rPr>
              <a:t> will be </a:t>
            </a:r>
            <a:r>
              <a:rPr lang="en-US" sz="1800" dirty="0" err="1" smtClean="0">
                <a:latin typeface="+mn-lt"/>
                <a:cs typeface="+mn-cs"/>
              </a:rPr>
              <a:t>Hausdorff</a:t>
            </a:r>
            <a:endParaRPr lang="en-US" sz="1800" dirty="0"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55432" cy="1143000"/>
          </a:xfrm>
        </p:spPr>
        <p:txBody>
          <a:bodyPr/>
          <a:lstStyle/>
          <a:p>
            <a:r>
              <a:rPr lang="en-IN" dirty="0" smtClean="0"/>
              <a:t>Exploring </a:t>
            </a:r>
            <a:r>
              <a:rPr lang="en-IN" dirty="0" err="1" smtClean="0"/>
              <a:t>Qp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8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7114" y="1556792"/>
            <a:ext cx="8229600" cy="4525963"/>
          </a:xfrm>
        </p:spPr>
        <p:txBody>
          <a:bodyPr>
            <a:normAutofit/>
          </a:bodyPr>
          <a:lstStyle/>
          <a:p>
            <a:pPr marL="0"/>
            <a:r>
              <a:rPr lang="en-IN" sz="1800" b="1" dirty="0" smtClean="0">
                <a:latin typeface="+mn-lt"/>
                <a:cs typeface="+mn-cs"/>
              </a:rPr>
              <a:t>Let </a:t>
            </a:r>
            <a:r>
              <a:rPr lang="en-IN" sz="1800" b="1" dirty="0">
                <a:latin typeface="+mn-lt"/>
                <a:cs typeface="+mn-cs"/>
              </a:rPr>
              <a:t>F(X) = a</a:t>
            </a:r>
            <a:r>
              <a:rPr lang="en-IN" sz="1800" b="1" baseline="-25000" dirty="0">
                <a:latin typeface="+mn-lt"/>
                <a:cs typeface="+mn-cs"/>
              </a:rPr>
              <a:t>0</a:t>
            </a:r>
            <a:r>
              <a:rPr lang="en-IN" sz="1800" b="1" dirty="0">
                <a:latin typeface="+mn-lt"/>
                <a:cs typeface="+mn-cs"/>
              </a:rPr>
              <a:t> +a</a:t>
            </a:r>
            <a:r>
              <a:rPr lang="en-IN" sz="1800" b="1" baseline="-25000" dirty="0">
                <a:latin typeface="+mn-lt"/>
                <a:cs typeface="+mn-cs"/>
              </a:rPr>
              <a:t>1</a:t>
            </a:r>
            <a:r>
              <a:rPr lang="en-IN" sz="1800" b="1" dirty="0">
                <a:latin typeface="+mn-lt"/>
                <a:cs typeface="+mn-cs"/>
              </a:rPr>
              <a:t>X +a</a:t>
            </a:r>
            <a:r>
              <a:rPr lang="en-IN" sz="1800" b="1" baseline="-25000" dirty="0">
                <a:latin typeface="+mn-lt"/>
                <a:cs typeface="+mn-cs"/>
              </a:rPr>
              <a:t>2</a:t>
            </a:r>
            <a:r>
              <a:rPr lang="en-IN" sz="1800" b="1" dirty="0">
                <a:latin typeface="+mn-lt"/>
                <a:cs typeface="+mn-cs"/>
              </a:rPr>
              <a:t>X</a:t>
            </a:r>
            <a:r>
              <a:rPr lang="en-IN" sz="1800" b="1" baseline="30000" dirty="0">
                <a:latin typeface="+mn-lt"/>
                <a:cs typeface="+mn-cs"/>
              </a:rPr>
              <a:t>2</a:t>
            </a:r>
            <a:r>
              <a:rPr lang="en-IN" sz="1800" b="1" dirty="0">
                <a:latin typeface="+mn-lt"/>
                <a:cs typeface="+mn-cs"/>
              </a:rPr>
              <a:t>+· · ·+ </a:t>
            </a:r>
            <a:r>
              <a:rPr lang="en-IN" sz="1800" b="1" dirty="0" err="1">
                <a:latin typeface="+mn-lt"/>
                <a:cs typeface="+mn-cs"/>
              </a:rPr>
              <a:t>a</a:t>
            </a:r>
            <a:r>
              <a:rPr lang="en-IN" sz="1800" b="1" baseline="-25000" dirty="0" err="1">
                <a:latin typeface="+mn-lt"/>
                <a:cs typeface="+mn-cs"/>
              </a:rPr>
              <a:t>n</a:t>
            </a:r>
            <a:r>
              <a:rPr lang="en-IN" sz="1800" b="1" dirty="0" err="1">
                <a:latin typeface="+mn-lt"/>
                <a:cs typeface="+mn-cs"/>
              </a:rPr>
              <a:t>X</a:t>
            </a:r>
            <a:r>
              <a:rPr lang="en-IN" sz="1800" b="1" baseline="30000" dirty="0" err="1">
                <a:latin typeface="+mn-lt"/>
                <a:cs typeface="+mn-cs"/>
              </a:rPr>
              <a:t>n</a:t>
            </a:r>
            <a:r>
              <a:rPr lang="en-IN" sz="1800" b="1" dirty="0">
                <a:latin typeface="+mn-lt"/>
                <a:cs typeface="+mn-cs"/>
              </a:rPr>
              <a:t> be a polynomial whose coefficients are in </a:t>
            </a:r>
            <a:r>
              <a:rPr lang="en-IN" sz="1800" b="1" dirty="0"/>
              <a:t>Z</a:t>
            </a:r>
            <a:r>
              <a:rPr lang="en-IN" sz="1800" b="1" baseline="-25000" dirty="0"/>
              <a:t>p</a:t>
            </a:r>
            <a:r>
              <a:rPr lang="en-IN" sz="1800" b="1" dirty="0" smtClean="0">
                <a:latin typeface="+mn-lt"/>
                <a:cs typeface="+mn-cs"/>
              </a:rPr>
              <a:t>. </a:t>
            </a:r>
            <a:r>
              <a:rPr lang="en-IN" sz="1800" b="1" dirty="0">
                <a:latin typeface="+mn-lt"/>
                <a:cs typeface="+mn-cs"/>
              </a:rPr>
              <a:t>Suppose that there exists a p-</a:t>
            </a:r>
            <a:r>
              <a:rPr lang="en-IN" sz="1800" b="1" dirty="0" err="1">
                <a:latin typeface="+mn-lt"/>
                <a:cs typeface="+mn-cs"/>
              </a:rPr>
              <a:t>adic</a:t>
            </a:r>
            <a:r>
              <a:rPr lang="en-IN" sz="1800" b="1" dirty="0">
                <a:latin typeface="+mn-lt"/>
                <a:cs typeface="+mn-cs"/>
              </a:rPr>
              <a:t> integer α</a:t>
            </a:r>
            <a:r>
              <a:rPr lang="en-IN" sz="1800" b="1" baseline="-25000" dirty="0">
                <a:latin typeface="+mn-lt"/>
                <a:cs typeface="+mn-cs"/>
              </a:rPr>
              <a:t>1</a:t>
            </a:r>
            <a:r>
              <a:rPr lang="en-IN" sz="1800" b="1" dirty="0">
                <a:latin typeface="+mn-lt"/>
                <a:cs typeface="+mn-cs"/>
              </a:rPr>
              <a:t> ∈ Z</a:t>
            </a:r>
            <a:r>
              <a:rPr lang="en-IN" sz="1800" b="1" baseline="-25000" dirty="0">
                <a:latin typeface="+mn-lt"/>
                <a:cs typeface="+mn-cs"/>
              </a:rPr>
              <a:t>p</a:t>
            </a:r>
            <a:r>
              <a:rPr lang="en-IN" sz="1800" b="1" dirty="0">
                <a:latin typeface="+mn-lt"/>
                <a:cs typeface="+mn-cs"/>
              </a:rPr>
              <a:t> such that |F(α</a:t>
            </a:r>
            <a:r>
              <a:rPr lang="en-IN" sz="1800" b="1" baseline="-25000" dirty="0">
                <a:latin typeface="+mn-lt"/>
                <a:cs typeface="+mn-cs"/>
              </a:rPr>
              <a:t>1</a:t>
            </a:r>
            <a:r>
              <a:rPr lang="en-IN" sz="1800" b="1" dirty="0">
                <a:latin typeface="+mn-lt"/>
                <a:cs typeface="+mn-cs"/>
              </a:rPr>
              <a:t>)| &lt; 1 and |F’(α</a:t>
            </a:r>
            <a:r>
              <a:rPr lang="en-IN" sz="1800" b="1" baseline="-25000" dirty="0">
                <a:latin typeface="+mn-lt"/>
                <a:cs typeface="+mn-cs"/>
              </a:rPr>
              <a:t>1</a:t>
            </a:r>
            <a:r>
              <a:rPr lang="en-IN" sz="1800" b="1" dirty="0">
                <a:latin typeface="+mn-lt"/>
                <a:cs typeface="+mn-cs"/>
              </a:rPr>
              <a:t>)| = 1. Setting, for each n ≥ 1,</a:t>
            </a:r>
            <a:endParaRPr lang="en-US" sz="1800" b="1" dirty="0">
              <a:latin typeface="+mn-lt"/>
              <a:cs typeface="+mn-cs"/>
            </a:endParaRPr>
          </a:p>
          <a:p>
            <a:pPr marL="0"/>
            <a:r>
              <a:rPr lang="en-IN" sz="1800" b="1" dirty="0">
                <a:latin typeface="+mn-lt"/>
                <a:cs typeface="+mn-cs"/>
              </a:rPr>
              <a:t>                α</a:t>
            </a:r>
            <a:r>
              <a:rPr lang="en-IN" sz="1800" b="1" baseline="-25000" dirty="0">
                <a:latin typeface="+mn-lt"/>
                <a:cs typeface="+mn-cs"/>
              </a:rPr>
              <a:t>n+1</a:t>
            </a:r>
            <a:r>
              <a:rPr lang="en-IN" sz="1800" b="1" dirty="0">
                <a:latin typeface="+mn-lt"/>
                <a:cs typeface="+mn-cs"/>
              </a:rPr>
              <a:t> = α</a:t>
            </a:r>
            <a:r>
              <a:rPr lang="en-IN" sz="1800" b="1" baseline="-25000" dirty="0">
                <a:latin typeface="+mn-lt"/>
                <a:cs typeface="+mn-cs"/>
              </a:rPr>
              <a:t>n</a:t>
            </a:r>
            <a:r>
              <a:rPr lang="en-IN" sz="1800" b="1" dirty="0">
                <a:latin typeface="+mn-lt"/>
                <a:cs typeface="+mn-cs"/>
              </a:rPr>
              <a:t> − F(α</a:t>
            </a:r>
            <a:r>
              <a:rPr lang="en-IN" sz="1800" b="1" baseline="-25000" dirty="0">
                <a:latin typeface="+mn-lt"/>
                <a:cs typeface="+mn-cs"/>
              </a:rPr>
              <a:t>n</a:t>
            </a:r>
            <a:r>
              <a:rPr lang="en-IN" sz="1800" b="1" dirty="0">
                <a:latin typeface="+mn-lt"/>
                <a:cs typeface="+mn-cs"/>
              </a:rPr>
              <a:t>) /F’(α</a:t>
            </a:r>
            <a:r>
              <a:rPr lang="en-IN" sz="1800" b="1" baseline="-25000" dirty="0">
                <a:latin typeface="+mn-lt"/>
                <a:cs typeface="+mn-cs"/>
              </a:rPr>
              <a:t>n</a:t>
            </a:r>
            <a:r>
              <a:rPr lang="en-IN" sz="1800" b="1" dirty="0">
                <a:latin typeface="+mn-lt"/>
                <a:cs typeface="+mn-cs"/>
              </a:rPr>
              <a:t>)</a:t>
            </a:r>
            <a:endParaRPr lang="en-US" sz="1800" b="1" dirty="0">
              <a:latin typeface="+mn-lt"/>
              <a:cs typeface="+mn-cs"/>
            </a:endParaRPr>
          </a:p>
          <a:p>
            <a:pPr marL="0"/>
            <a:r>
              <a:rPr lang="en-IN" sz="1800" b="1" dirty="0">
                <a:latin typeface="+mn-lt"/>
                <a:cs typeface="+mn-cs"/>
              </a:rPr>
              <a:t>defines a convergent sequence whose limit α ∈ Z</a:t>
            </a:r>
            <a:r>
              <a:rPr lang="en-IN" sz="1800" b="1" baseline="-25000" dirty="0">
                <a:latin typeface="+mn-lt"/>
                <a:cs typeface="+mn-cs"/>
              </a:rPr>
              <a:t>p</a:t>
            </a:r>
            <a:r>
              <a:rPr lang="en-IN" sz="1800" b="1" dirty="0">
                <a:latin typeface="+mn-lt"/>
                <a:cs typeface="+mn-cs"/>
              </a:rPr>
              <a:t> is the unique p-</a:t>
            </a:r>
            <a:r>
              <a:rPr lang="en-IN" sz="1800" b="1" dirty="0" err="1">
                <a:latin typeface="+mn-lt"/>
                <a:cs typeface="+mn-cs"/>
              </a:rPr>
              <a:t>adic</a:t>
            </a:r>
            <a:r>
              <a:rPr lang="en-IN" sz="1800" b="1" dirty="0">
                <a:latin typeface="+mn-lt"/>
                <a:cs typeface="+mn-cs"/>
              </a:rPr>
              <a:t> integer</a:t>
            </a:r>
            <a:endParaRPr lang="en-US" sz="1800" b="1" dirty="0">
              <a:latin typeface="+mn-lt"/>
              <a:cs typeface="+mn-cs"/>
            </a:endParaRPr>
          </a:p>
          <a:p>
            <a:pPr marL="0"/>
            <a:r>
              <a:rPr lang="en-IN" sz="1800" b="1" dirty="0">
                <a:latin typeface="+mn-lt"/>
                <a:cs typeface="+mn-cs"/>
              </a:rPr>
              <a:t>such that |α − α</a:t>
            </a:r>
            <a:r>
              <a:rPr lang="en-IN" sz="1800" b="1" baseline="-25000" dirty="0">
                <a:latin typeface="+mn-lt"/>
                <a:cs typeface="+mn-cs"/>
              </a:rPr>
              <a:t>1</a:t>
            </a:r>
            <a:r>
              <a:rPr lang="en-IN" sz="1800" b="1" dirty="0">
                <a:latin typeface="+mn-lt"/>
                <a:cs typeface="+mn-cs"/>
              </a:rPr>
              <a:t>| &lt; 1 and F(α) = 0.</a:t>
            </a:r>
            <a:endParaRPr lang="en-US" sz="1800" b="1" dirty="0">
              <a:latin typeface="+mn-lt"/>
              <a:cs typeface="+mn-cs"/>
            </a:endParaRPr>
          </a:p>
          <a:p>
            <a:endParaRPr lang="en-US" dirty="0" smtClean="0"/>
          </a:p>
          <a:p>
            <a:r>
              <a:rPr lang="en-US" sz="1800" b="1" dirty="0">
                <a:latin typeface="+mn-lt"/>
                <a:cs typeface="+mn-cs"/>
              </a:rPr>
              <a:t>Outline of the Proof:</a:t>
            </a:r>
          </a:p>
          <a:p>
            <a:r>
              <a:rPr lang="en-US" sz="1800" dirty="0">
                <a:latin typeface="+mn-lt"/>
                <a:cs typeface="+mn-cs"/>
              </a:rPr>
              <a:t>We use a method called Newton </a:t>
            </a:r>
            <a:r>
              <a:rPr lang="en-US" sz="1800" dirty="0" err="1">
                <a:latin typeface="+mn-lt"/>
                <a:cs typeface="+mn-cs"/>
              </a:rPr>
              <a:t>Raphson</a:t>
            </a:r>
            <a:r>
              <a:rPr lang="en-US" sz="1800" dirty="0">
                <a:latin typeface="+mn-lt"/>
                <a:cs typeface="+mn-cs"/>
              </a:rPr>
              <a:t> Method to construct a Cauchy sequence </a:t>
            </a:r>
            <a:r>
              <a:rPr lang="en-IN" sz="1800" dirty="0" smtClean="0">
                <a:latin typeface="+mn-lt"/>
                <a:cs typeface="+mn-cs"/>
              </a:rPr>
              <a:t>α</a:t>
            </a:r>
            <a:r>
              <a:rPr lang="en-IN" sz="1800" baseline="-25000" dirty="0" smtClean="0">
                <a:latin typeface="+mn-lt"/>
                <a:cs typeface="+mn-cs"/>
              </a:rPr>
              <a:t>1</a:t>
            </a:r>
            <a:r>
              <a:rPr lang="en-IN" sz="1800" dirty="0" smtClean="0">
                <a:latin typeface="+mn-lt"/>
                <a:cs typeface="+mn-cs"/>
              </a:rPr>
              <a:t>,</a:t>
            </a:r>
            <a:r>
              <a:rPr lang="en-IN" sz="1800" dirty="0">
                <a:latin typeface="+mn-lt"/>
                <a:cs typeface="+mn-cs"/>
              </a:rPr>
              <a:t> </a:t>
            </a:r>
            <a:endParaRPr lang="en-IN" sz="1800" dirty="0" smtClean="0">
              <a:latin typeface="+mn-lt"/>
              <a:cs typeface="+mn-cs"/>
            </a:endParaRPr>
          </a:p>
          <a:p>
            <a:r>
              <a:rPr lang="en-IN" sz="1800" dirty="0" smtClean="0">
                <a:latin typeface="+mn-lt"/>
                <a:cs typeface="+mn-cs"/>
              </a:rPr>
              <a:t>α</a:t>
            </a:r>
            <a:r>
              <a:rPr lang="en-IN" sz="1800" baseline="-25000" dirty="0" smtClean="0">
                <a:latin typeface="+mn-lt"/>
                <a:cs typeface="+mn-cs"/>
              </a:rPr>
              <a:t>2</a:t>
            </a:r>
            <a:r>
              <a:rPr lang="en-IN" sz="1800" dirty="0">
                <a:latin typeface="+mn-lt"/>
                <a:cs typeface="+mn-cs"/>
              </a:rPr>
              <a:t>… whose limit is α.</a:t>
            </a:r>
          </a:p>
          <a:p>
            <a:r>
              <a:rPr lang="en-IN" sz="1800" dirty="0">
                <a:latin typeface="+mn-lt"/>
                <a:cs typeface="+mn-cs"/>
              </a:rPr>
              <a:t>This method involves first finding an approximate solution and then using that </a:t>
            </a:r>
            <a:endParaRPr lang="en-IN" sz="1800" dirty="0" smtClean="0">
              <a:latin typeface="+mn-lt"/>
              <a:cs typeface="+mn-cs"/>
            </a:endParaRPr>
          </a:p>
          <a:p>
            <a:r>
              <a:rPr lang="en-IN" sz="1800" dirty="0" smtClean="0">
                <a:latin typeface="+mn-lt"/>
                <a:cs typeface="+mn-cs"/>
              </a:rPr>
              <a:t>approximation </a:t>
            </a:r>
            <a:r>
              <a:rPr lang="en-IN" sz="1800" dirty="0">
                <a:latin typeface="+mn-lt"/>
                <a:cs typeface="+mn-cs"/>
              </a:rPr>
              <a:t>to find a better solution. </a:t>
            </a:r>
            <a:endParaRPr lang="en-US" sz="1800" dirty="0"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Hensel’s</a:t>
            </a:r>
            <a:r>
              <a:rPr lang="en-US" dirty="0" smtClean="0"/>
              <a:t> 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7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1800" b="1" dirty="0" smtClean="0">
                    <a:latin typeface="+mn-lt"/>
                  </a:rPr>
                  <a:t>Let f(X</a:t>
                </a:r>
                <a:r>
                  <a:rPr lang="en-IN" sz="1800" b="1" dirty="0">
                    <a:latin typeface="+mn-lt"/>
                  </a:rPr>
                  <a:t>) = a</a:t>
                </a:r>
                <a:r>
                  <a:rPr lang="en-IN" sz="1800" b="1" baseline="-25000" dirty="0">
                    <a:latin typeface="+mn-lt"/>
                  </a:rPr>
                  <a:t>0</a:t>
                </a:r>
                <a:r>
                  <a:rPr lang="en-IN" sz="1800" b="1" dirty="0">
                    <a:latin typeface="+mn-lt"/>
                  </a:rPr>
                  <a:t> +a</a:t>
                </a:r>
                <a:r>
                  <a:rPr lang="en-IN" sz="1800" b="1" baseline="-25000" dirty="0">
                    <a:latin typeface="+mn-lt"/>
                  </a:rPr>
                  <a:t>1</a:t>
                </a:r>
                <a:r>
                  <a:rPr lang="en-IN" sz="1800" b="1" dirty="0">
                    <a:latin typeface="+mn-lt"/>
                  </a:rPr>
                  <a:t>X +a</a:t>
                </a:r>
                <a:r>
                  <a:rPr lang="en-IN" sz="1800" b="1" baseline="-25000" dirty="0">
                    <a:latin typeface="+mn-lt"/>
                  </a:rPr>
                  <a:t>2</a:t>
                </a:r>
                <a:r>
                  <a:rPr lang="en-IN" sz="1800" b="1" dirty="0">
                    <a:latin typeface="+mn-lt"/>
                  </a:rPr>
                  <a:t>X</a:t>
                </a:r>
                <a:r>
                  <a:rPr lang="en-IN" sz="1800" b="1" baseline="30000" dirty="0">
                    <a:latin typeface="+mn-lt"/>
                  </a:rPr>
                  <a:t>2</a:t>
                </a:r>
                <a:r>
                  <a:rPr lang="en-IN" sz="1800" b="1" dirty="0">
                    <a:latin typeface="+mn-lt"/>
                  </a:rPr>
                  <a:t>+· · ·+ </a:t>
                </a:r>
                <a:r>
                  <a:rPr lang="en-IN" sz="1800" b="1" dirty="0" err="1">
                    <a:latin typeface="+mn-lt"/>
                  </a:rPr>
                  <a:t>a</a:t>
                </a:r>
                <a:r>
                  <a:rPr lang="en-IN" sz="1800" b="1" baseline="-25000" dirty="0" err="1">
                    <a:latin typeface="+mn-lt"/>
                  </a:rPr>
                  <a:t>n</a:t>
                </a:r>
                <a:r>
                  <a:rPr lang="en-IN" sz="1800" b="1" dirty="0" err="1">
                    <a:latin typeface="+mn-lt"/>
                  </a:rPr>
                  <a:t>X</a:t>
                </a:r>
                <a:r>
                  <a:rPr lang="en-IN" sz="1800" b="1" baseline="30000" dirty="0" err="1">
                    <a:latin typeface="+mn-lt"/>
                  </a:rPr>
                  <a:t>n</a:t>
                </a:r>
                <a:r>
                  <a:rPr lang="en-IN" sz="1800" b="1" dirty="0">
                    <a:latin typeface="+mn-lt"/>
                  </a:rPr>
                  <a:t> </a:t>
                </a:r>
                <a:r>
                  <a:rPr lang="en-IN" sz="1800" b="1" dirty="0" smtClean="0">
                    <a:latin typeface="+mn-lt"/>
                  </a:rPr>
                  <a:t>be </a:t>
                </a:r>
                <a:r>
                  <a:rPr lang="en-IN" sz="1800" b="1" dirty="0">
                    <a:latin typeface="+mn-lt"/>
                  </a:rPr>
                  <a:t>a non-zero power series with coefficients in </a:t>
                </a:r>
                <a:r>
                  <a:rPr lang="en-IN" sz="1800" b="1" dirty="0" err="1">
                    <a:latin typeface="+mn-lt"/>
                  </a:rPr>
                  <a:t>Q</a:t>
                </a:r>
                <a:r>
                  <a:rPr lang="en-IN" sz="1800" b="1" baseline="-25000" dirty="0" err="1">
                    <a:latin typeface="+mn-lt"/>
                  </a:rPr>
                  <a:t>p</a:t>
                </a:r>
                <a:r>
                  <a:rPr lang="en-IN" sz="1800" b="1" dirty="0">
                    <a:latin typeface="+mn-lt"/>
                  </a:rPr>
                  <a:t>, </a:t>
                </a:r>
                <a:endParaRPr lang="en-IN" sz="1800" b="1" dirty="0" smtClean="0">
                  <a:latin typeface="+mn-lt"/>
                </a:endParaRPr>
              </a:p>
              <a:p>
                <a:r>
                  <a:rPr lang="en-IN" sz="1800" b="1" dirty="0" smtClean="0">
                    <a:latin typeface="+mn-lt"/>
                  </a:rPr>
                  <a:t>and </a:t>
                </a:r>
                <a:r>
                  <a:rPr lang="en-IN" sz="1800" b="1" dirty="0">
                    <a:latin typeface="+mn-lt"/>
                  </a:rPr>
                  <a:t>suppose that we have </a:t>
                </a:r>
                <a:r>
                  <a:rPr lang="en-IN" sz="1800" b="1" dirty="0" smtClean="0">
                    <a:latin typeface="+mn-lt"/>
                  </a:rPr>
                  <a:t>lim</a:t>
                </a:r>
                <a:r>
                  <a:rPr lang="en-IN" sz="1800" b="1" baseline="-25000" dirty="0" smtClean="0">
                    <a:latin typeface="+mn-lt"/>
                  </a:rPr>
                  <a:t>n</a:t>
                </a:r>
                <a:r>
                  <a:rPr lang="en-IN" sz="1800" b="1" baseline="-25000" dirty="0">
                    <a:latin typeface="+mn-lt"/>
                  </a:rPr>
                  <a:t>→∞</a:t>
                </a:r>
                <a:r>
                  <a:rPr lang="en-IN" sz="1800" b="1" dirty="0">
                    <a:latin typeface="+mn-lt"/>
                  </a:rPr>
                  <a:t> a</a:t>
                </a:r>
                <a:r>
                  <a:rPr lang="en-IN" sz="1800" b="1" baseline="-25000" dirty="0">
                    <a:latin typeface="+mn-lt"/>
                  </a:rPr>
                  <a:t>n</a:t>
                </a:r>
                <a:r>
                  <a:rPr lang="en-IN" sz="1800" b="1" dirty="0">
                    <a:latin typeface="+mn-lt"/>
                  </a:rPr>
                  <a:t> = 0, so that f(x) converges for all x ∈ Z</a:t>
                </a:r>
                <a:r>
                  <a:rPr lang="en-IN" sz="1800" b="1" baseline="-25000" dirty="0">
                    <a:latin typeface="+mn-lt"/>
                  </a:rPr>
                  <a:t>p</a:t>
                </a:r>
                <a:r>
                  <a:rPr lang="en-IN" sz="1800" b="1" dirty="0">
                    <a:latin typeface="+mn-lt"/>
                  </a:rPr>
                  <a:t>. Let N be </a:t>
                </a:r>
                <a:endParaRPr lang="en-IN" sz="1800" b="1" dirty="0" smtClean="0">
                  <a:latin typeface="+mn-lt"/>
                </a:endParaRPr>
              </a:p>
              <a:p>
                <a:r>
                  <a:rPr lang="en-IN" sz="1800" b="1" dirty="0" smtClean="0">
                    <a:latin typeface="+mn-lt"/>
                  </a:rPr>
                  <a:t>the </a:t>
                </a:r>
                <a:r>
                  <a:rPr lang="en-IN" sz="1800" b="1" dirty="0">
                    <a:latin typeface="+mn-lt"/>
                  </a:rPr>
                  <a:t>integer defined by the two </a:t>
                </a:r>
                <a:r>
                  <a:rPr lang="en-IN" sz="1800" b="1" dirty="0" smtClean="0">
                    <a:latin typeface="+mn-lt"/>
                  </a:rPr>
                  <a:t>conditions: </a:t>
                </a:r>
                <a:endParaRPr lang="en-US" sz="1800" b="1" dirty="0">
                  <a:latin typeface="+mn-lt"/>
                </a:endParaRPr>
              </a:p>
              <a:p>
                <a:r>
                  <a:rPr lang="en-IN" sz="1800" b="1" dirty="0">
                    <a:latin typeface="+mn-lt"/>
                  </a:rPr>
                  <a:t>|</a:t>
                </a:r>
                <a:r>
                  <a:rPr lang="en-IN" sz="1800" b="1" dirty="0" err="1">
                    <a:latin typeface="+mn-lt"/>
                  </a:rPr>
                  <a:t>a</a:t>
                </a:r>
                <a:r>
                  <a:rPr lang="en-IN" sz="1800" b="1" baseline="-25000" dirty="0" err="1">
                    <a:latin typeface="+mn-lt"/>
                  </a:rPr>
                  <a:t>N</a:t>
                </a:r>
                <a:r>
                  <a:rPr lang="en-IN" sz="1800" b="1" dirty="0">
                    <a:latin typeface="+mn-lt"/>
                  </a:rPr>
                  <a:t>| = </a:t>
                </a:r>
                <a:r>
                  <a:rPr lang="en-IN" sz="1800" b="1" dirty="0" err="1">
                    <a:latin typeface="+mn-lt"/>
                  </a:rPr>
                  <a:t>max</a:t>
                </a:r>
                <a:r>
                  <a:rPr lang="en-IN" sz="1800" b="1" baseline="-25000" dirty="0" err="1">
                    <a:latin typeface="+mn-lt"/>
                  </a:rPr>
                  <a:t>n</a:t>
                </a:r>
                <a:r>
                  <a:rPr lang="en-IN" sz="1800" b="1" dirty="0">
                    <a:latin typeface="+mn-lt"/>
                  </a:rPr>
                  <a:t> |a</a:t>
                </a:r>
                <a:r>
                  <a:rPr lang="en-IN" sz="1800" b="1" baseline="-25000" dirty="0">
                    <a:latin typeface="+mn-lt"/>
                  </a:rPr>
                  <a:t>n</a:t>
                </a:r>
                <a:r>
                  <a:rPr lang="en-IN" sz="1800" b="1" dirty="0">
                    <a:latin typeface="+mn-lt"/>
                  </a:rPr>
                  <a:t>|        and       |a</a:t>
                </a:r>
                <a:r>
                  <a:rPr lang="en-IN" sz="1800" b="1" baseline="-25000" dirty="0">
                    <a:latin typeface="+mn-lt"/>
                  </a:rPr>
                  <a:t>n</a:t>
                </a:r>
                <a:r>
                  <a:rPr lang="en-IN" sz="1800" b="1" dirty="0">
                    <a:latin typeface="+mn-lt"/>
                  </a:rPr>
                  <a:t>| &lt; |</a:t>
                </a:r>
                <a:r>
                  <a:rPr lang="en-IN" sz="1800" b="1" dirty="0" err="1">
                    <a:latin typeface="+mn-lt"/>
                  </a:rPr>
                  <a:t>a</a:t>
                </a:r>
                <a:r>
                  <a:rPr lang="en-IN" sz="1800" b="1" baseline="-25000" dirty="0" err="1">
                    <a:latin typeface="+mn-lt"/>
                  </a:rPr>
                  <a:t>N</a:t>
                </a:r>
                <a:r>
                  <a:rPr lang="en-IN" sz="1800" b="1" dirty="0">
                    <a:latin typeface="+mn-lt"/>
                  </a:rPr>
                  <a:t>| for n &gt; N.</a:t>
                </a:r>
                <a:endParaRPr lang="en-US" sz="1800" b="1" dirty="0">
                  <a:latin typeface="+mn-lt"/>
                </a:endParaRPr>
              </a:p>
              <a:p>
                <a:r>
                  <a:rPr lang="en-IN" sz="1800" b="1" dirty="0">
                    <a:latin typeface="+mn-lt"/>
                  </a:rPr>
                  <a:t>Then the function f : Z</a:t>
                </a:r>
                <a:r>
                  <a:rPr lang="en-IN" sz="1800" b="1" baseline="-25000" dirty="0">
                    <a:latin typeface="+mn-lt"/>
                  </a:rPr>
                  <a:t>p</a:t>
                </a:r>
                <a:r>
                  <a:rPr lang="en-IN" sz="1800" b="1" dirty="0">
                    <a:latin typeface="+mn-lt"/>
                  </a:rPr>
                  <a:t> → </a:t>
                </a:r>
                <a:r>
                  <a:rPr lang="en-IN" sz="1800" b="1" dirty="0" err="1">
                    <a:latin typeface="+mn-lt"/>
                  </a:rPr>
                  <a:t>Q</a:t>
                </a:r>
                <a:r>
                  <a:rPr lang="en-IN" sz="1800" b="1" baseline="-25000" dirty="0" err="1">
                    <a:latin typeface="+mn-lt"/>
                  </a:rPr>
                  <a:t>p</a:t>
                </a:r>
                <a:r>
                  <a:rPr lang="en-IN" sz="1800" b="1" dirty="0">
                    <a:latin typeface="+mn-lt"/>
                  </a:rPr>
                  <a:t> defined by x → f(x) has at most N zeros.</a:t>
                </a:r>
                <a:endParaRPr lang="en-US" sz="1800" b="1" dirty="0">
                  <a:latin typeface="+mn-lt"/>
                </a:endParaRPr>
              </a:p>
              <a:p>
                <a:endParaRPr lang="en-US" b="1" dirty="0" smtClean="0"/>
              </a:p>
              <a:p>
                <a:r>
                  <a:rPr lang="en-US" sz="1800" b="1" dirty="0">
                    <a:latin typeface="+mn-lt"/>
                    <a:cs typeface="+mn-cs"/>
                  </a:rPr>
                  <a:t>Outline of the Proof:</a:t>
                </a:r>
              </a:p>
              <a:p>
                <a:r>
                  <a:rPr lang="en-US" sz="1800" dirty="0">
                    <a:latin typeface="+mn-lt"/>
                    <a:cs typeface="+mn-cs"/>
                  </a:rPr>
                  <a:t>We use induction to prove the theorem, where in the induction step we try to show </a:t>
                </a:r>
                <a:endParaRPr lang="en-US" sz="1800" dirty="0" smtClean="0">
                  <a:latin typeface="+mn-lt"/>
                  <a:cs typeface="+mn-cs"/>
                </a:endParaRPr>
              </a:p>
              <a:p>
                <a:r>
                  <a:rPr lang="en-US" sz="1800" dirty="0" smtClean="0">
                    <a:latin typeface="+mn-lt"/>
                    <a:cs typeface="+mn-cs"/>
                  </a:rPr>
                  <a:t>that </a:t>
                </a:r>
                <a:r>
                  <a:rPr lang="en-US" sz="1800" dirty="0">
                    <a:latin typeface="+mn-lt"/>
                    <a:cs typeface="+mn-cs"/>
                  </a:rPr>
                  <a:t>there exists a function </a:t>
                </a:r>
                <a:r>
                  <a:rPr lang="en-US" sz="1800" dirty="0">
                    <a:latin typeface="+mn-lt"/>
                    <a:cs typeface="+mn-cs"/>
                  </a:rPr>
                  <a:t>g(X)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>
                            <a:latin typeface="+mn-lt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 b="0" i="1">
                            <a:latin typeface="+mn-lt"/>
                            <a:cs typeface="+mn-cs"/>
                          </a:rPr>
                          <m:t>f</m:t>
                        </m:r>
                        <m:r>
                          <a:rPr lang="en-US" sz="1800" b="0">
                            <a:latin typeface="+mn-lt"/>
                            <a:cs typeface="+mn-cs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 b="0" i="1">
                            <a:latin typeface="+mn-lt"/>
                            <a:cs typeface="+mn-cs"/>
                          </a:rPr>
                          <m:t>x</m:t>
                        </m:r>
                        <m:r>
                          <a:rPr lang="en-US" sz="1800" b="0">
                            <a:latin typeface="+mn-lt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800" b="0" i="1">
                            <a:latin typeface="+mn-lt"/>
                            <a:cs typeface="+mn-cs"/>
                          </a:rPr>
                          <m:t>x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lang="en-US" sz="1800" b="0">
                            <a:latin typeface="+mn-lt"/>
                            <a:cs typeface="+mn-cs"/>
                          </a:rPr>
                          <m:t>−</m:t>
                        </m:r>
                      </m:den>
                    </m:f>
                  </m:oMath>
                </a14:m>
                <a:r>
                  <a:rPr lang="el-GR" sz="1800" dirty="0">
                    <a:latin typeface="+mn-lt"/>
                    <a:cs typeface="+mn-cs"/>
                  </a:rPr>
                  <a:t> </a:t>
                </a:r>
                <a:r>
                  <a:rPr lang="el-GR" sz="1800" dirty="0" smtClean="0">
                    <a:latin typeface="+mn-lt"/>
                    <a:cs typeface="+mn-cs"/>
                  </a:rPr>
                  <a:t>α</a:t>
                </a:r>
                <a:r>
                  <a:rPr lang="en-US" sz="1800" dirty="0" smtClean="0">
                    <a:latin typeface="+mn-lt"/>
                    <a:cs typeface="+mn-cs"/>
                  </a:rPr>
                  <a:t> : </a:t>
                </a:r>
              </a:p>
              <a:p>
                <a:r>
                  <a:rPr lang="en-US" sz="1800" dirty="0" smtClean="0">
                    <a:latin typeface="+mn-lt"/>
                    <a:cs typeface="+mn-cs"/>
                  </a:rPr>
                  <a:t>where </a:t>
                </a:r>
                <a:r>
                  <a:rPr lang="el-GR" sz="1800" dirty="0">
                    <a:latin typeface="+mn-lt"/>
                    <a:cs typeface="+mn-cs"/>
                  </a:rPr>
                  <a:t>α</a:t>
                </a:r>
                <a:r>
                  <a:rPr lang="en-US" sz="1800" dirty="0">
                    <a:latin typeface="+mn-lt"/>
                    <a:cs typeface="+mn-cs"/>
                  </a:rPr>
                  <a:t> </a:t>
                </a:r>
                <a:r>
                  <a:rPr lang="en-IN" sz="1800" dirty="0">
                    <a:latin typeface="+mn-lt"/>
                    <a:cs typeface="+mn-cs"/>
                  </a:rPr>
                  <a:t>∈ </a:t>
                </a:r>
                <a:r>
                  <a:rPr lang="en-IN" sz="1800" dirty="0">
                    <a:latin typeface="+mn-lt"/>
                    <a:cs typeface="+mn-cs"/>
                  </a:rPr>
                  <a:t>Zp </a:t>
                </a:r>
                <a:r>
                  <a:rPr lang="en-US" sz="1800" dirty="0">
                    <a:latin typeface="+mn-lt"/>
                    <a:cs typeface="+mn-cs"/>
                  </a:rPr>
                  <a:t>Such that F(</a:t>
                </a:r>
                <a:r>
                  <a:rPr lang="el-GR" sz="1800" dirty="0">
                    <a:latin typeface="+mn-lt"/>
                    <a:cs typeface="+mn-cs"/>
                  </a:rPr>
                  <a:t>α</a:t>
                </a:r>
                <a:r>
                  <a:rPr lang="en-US" sz="1800" dirty="0">
                    <a:latin typeface="+mn-lt"/>
                    <a:cs typeface="+mn-cs"/>
                  </a:rPr>
                  <a:t>)=0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93" t="-673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Strassman’s</a:t>
            </a:r>
            <a:r>
              <a:rPr lang="en-US" dirty="0" smtClean="0"/>
              <a:t> Theorem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7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525963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  <a:cs typeface="+mn-cs"/>
              </a:rPr>
              <a:t>Let f(X) be </a:t>
            </a:r>
            <a:r>
              <a:rPr lang="en-US" sz="1800" b="1" dirty="0">
                <a:latin typeface="+mn-lt"/>
                <a:cs typeface="+mn-cs"/>
              </a:rPr>
              <a:t>a power series with coefficients in </a:t>
            </a:r>
            <a:r>
              <a:rPr lang="en-IN" sz="1800" b="1" dirty="0" err="1"/>
              <a:t>Q</a:t>
            </a:r>
            <a:r>
              <a:rPr lang="en-IN" sz="1800" b="1" baseline="-25000" dirty="0" err="1"/>
              <a:t>p</a:t>
            </a:r>
            <a:r>
              <a:rPr lang="en-IN" sz="1800" b="1" dirty="0"/>
              <a:t> </a:t>
            </a:r>
            <a:r>
              <a:rPr lang="en-US" sz="1800" b="1" dirty="0" smtClean="0">
                <a:latin typeface="+mn-lt"/>
                <a:cs typeface="+mn-cs"/>
              </a:rPr>
              <a:t>. </a:t>
            </a:r>
            <a:r>
              <a:rPr lang="en-US" sz="1800" b="1" dirty="0">
                <a:latin typeface="+mn-lt"/>
                <a:cs typeface="+mn-cs"/>
              </a:rPr>
              <a:t>If f(x) </a:t>
            </a:r>
            <a:r>
              <a:rPr lang="en-US" sz="1800" b="1" dirty="0" smtClean="0">
                <a:latin typeface="+mn-lt"/>
                <a:cs typeface="+mn-cs"/>
              </a:rPr>
              <a:t>converges </a:t>
            </a:r>
            <a:r>
              <a:rPr lang="en-US" sz="1800" b="1" dirty="0">
                <a:latin typeface="+mn-lt"/>
                <a:cs typeface="+mn-cs"/>
              </a:rPr>
              <a:t>when |x| ≤ r, then the function f : B(0, r) → </a:t>
            </a:r>
            <a:r>
              <a:rPr lang="en-IN" sz="1800" b="1" dirty="0" err="1"/>
              <a:t>Q</a:t>
            </a:r>
            <a:r>
              <a:rPr lang="en-IN" sz="1800" b="1" baseline="-25000" dirty="0" err="1"/>
              <a:t>p</a:t>
            </a:r>
            <a:r>
              <a:rPr lang="en-US" sz="1800" b="1" dirty="0" smtClean="0">
                <a:latin typeface="+mn-lt"/>
                <a:cs typeface="+mn-cs"/>
              </a:rPr>
              <a:t> defined </a:t>
            </a:r>
            <a:r>
              <a:rPr lang="en-US" sz="1800" b="1" dirty="0">
                <a:latin typeface="+mn-lt"/>
                <a:cs typeface="+mn-cs"/>
              </a:rPr>
              <a:t>by x→ f(x) is bounded and uniformly continuous. </a:t>
            </a:r>
            <a:endParaRPr lang="en-US" sz="1800" b="1" dirty="0" smtClean="0">
              <a:latin typeface="+mn-lt"/>
              <a:cs typeface="+mn-cs"/>
            </a:endParaRPr>
          </a:p>
          <a:p>
            <a:pPr lvl="0">
              <a:buFont typeface="Arial" panose="020B0604020202020204" pitchFamily="34" charset="0"/>
              <a:buChar char="•"/>
            </a:pPr>
            <a:endParaRPr lang="en-US" sz="1800" b="1" dirty="0">
              <a:latin typeface="+mn-lt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en-IN" sz="1800" b="1" dirty="0">
                <a:latin typeface="+mn-lt"/>
              </a:rPr>
              <a:t>For any prime p and any positive integer m not </a:t>
            </a:r>
            <a:r>
              <a:rPr lang="en-IN" sz="1800" b="1" dirty="0" smtClean="0">
                <a:latin typeface="+mn-lt"/>
              </a:rPr>
              <a:t>divisible by p, there exists a primitive m-</a:t>
            </a:r>
            <a:r>
              <a:rPr lang="en-IN" sz="1800" b="1" dirty="0" err="1" smtClean="0">
                <a:latin typeface="+mn-lt"/>
              </a:rPr>
              <a:t>th</a:t>
            </a:r>
            <a:r>
              <a:rPr lang="en-IN" sz="1800" b="1" dirty="0" smtClean="0">
                <a:latin typeface="+mn-lt"/>
              </a:rPr>
              <a:t> root of unity in </a:t>
            </a:r>
            <a:r>
              <a:rPr lang="en-IN" sz="1800" b="1" dirty="0" err="1" smtClean="0">
                <a:latin typeface="+mn-lt"/>
              </a:rPr>
              <a:t>Q</a:t>
            </a:r>
            <a:r>
              <a:rPr lang="en-IN" sz="1800" b="1" baseline="-25000" dirty="0" err="1" smtClean="0">
                <a:latin typeface="+mn-lt"/>
              </a:rPr>
              <a:t>p</a:t>
            </a:r>
            <a:r>
              <a:rPr lang="en-IN" sz="1800" b="1" dirty="0" smtClean="0">
                <a:latin typeface="+mn-lt"/>
              </a:rPr>
              <a:t> if and only if m divides p − 1. (proof from </a:t>
            </a:r>
            <a:r>
              <a:rPr lang="en-IN" sz="1800" b="1" dirty="0" err="1" smtClean="0">
                <a:latin typeface="+mn-lt"/>
              </a:rPr>
              <a:t>Hensel’s</a:t>
            </a:r>
            <a:r>
              <a:rPr lang="en-IN" sz="1800" b="1" dirty="0" smtClean="0">
                <a:latin typeface="+mn-lt"/>
              </a:rPr>
              <a:t> Lemma)</a:t>
            </a:r>
          </a:p>
          <a:p>
            <a:pPr>
              <a:buFont typeface="Arial" pitchFamily="34" charset="0"/>
              <a:buChar char="•"/>
            </a:pPr>
            <a:endParaRPr lang="en-IN" sz="1800" b="1" dirty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IN" sz="1800" b="1" dirty="0">
                <a:latin typeface="+mn-lt"/>
              </a:rPr>
              <a:t>Z</a:t>
            </a:r>
            <a:r>
              <a:rPr lang="en-IN" sz="1800" b="1" baseline="-25000" dirty="0">
                <a:latin typeface="+mn-lt"/>
              </a:rPr>
              <a:t>2</a:t>
            </a:r>
            <a:r>
              <a:rPr lang="en-IN" sz="1800" b="1" dirty="0">
                <a:latin typeface="+mn-lt"/>
              </a:rPr>
              <a:t> with the 2-adic norm is </a:t>
            </a:r>
            <a:r>
              <a:rPr lang="en-IN" sz="1800" b="1" dirty="0" err="1">
                <a:latin typeface="+mn-lt"/>
              </a:rPr>
              <a:t>homeomorphic</a:t>
            </a:r>
            <a:r>
              <a:rPr lang="en-IN" sz="1800" b="1" dirty="0">
                <a:latin typeface="+mn-lt"/>
              </a:rPr>
              <a:t> to the middle thirds Cantor set C with the norm it inherits from R</a:t>
            </a:r>
            <a:r>
              <a:rPr lang="en-IN" sz="1800" b="1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1800" dirty="0"/>
          </a:p>
          <a:p>
            <a:pPr>
              <a:buFont typeface="Arial" pitchFamily="34" charset="0"/>
              <a:buChar char="•"/>
            </a:pPr>
            <a:endParaRPr lang="en-IN" sz="1800" b="1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endParaRPr lang="en-IN" sz="1800" b="1" dirty="0">
              <a:latin typeface="+mn-lt"/>
            </a:endParaRPr>
          </a:p>
          <a:p>
            <a:pPr>
              <a:buFont typeface="Arial" pitchFamily="34" charset="0"/>
              <a:buChar char="•"/>
            </a:pPr>
            <a:endParaRPr lang="en-US" sz="1800" dirty="0">
              <a:latin typeface="+mn-lt"/>
            </a:endParaRPr>
          </a:p>
          <a:p>
            <a:pPr lvl="0">
              <a:buFont typeface="Arial" panose="020B0604020202020204" pitchFamily="34" charset="0"/>
              <a:buChar char="•"/>
            </a:pPr>
            <a:endParaRPr lang="en-US" sz="1800" b="1" dirty="0">
              <a:latin typeface="+mn-lt"/>
              <a:cs typeface="+mn-cs"/>
            </a:endParaRP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Other useful theorems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3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1403648" y="2924944"/>
            <a:ext cx="6324600" cy="1143000"/>
          </a:xfrm>
        </p:spPr>
        <p:txBody>
          <a:bodyPr>
            <a:normAutofit/>
          </a:bodyPr>
          <a:lstStyle/>
          <a:p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78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435</TotalTime>
  <Words>797</Words>
  <Application>Microsoft Office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Cambria Math</vt:lpstr>
      <vt:lpstr>Times New Roman</vt:lpstr>
      <vt:lpstr>Office Theme</vt:lpstr>
      <vt:lpstr>  Name : Raghav Khanna; ID Number : 2018B4A40914P  Mentor: Dr. Divyum Sharma, BITS Pilani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Sanjay</dc:creator>
  <cp:lastModifiedBy>ADMIN</cp:lastModifiedBy>
  <cp:revision>63</cp:revision>
  <dcterms:created xsi:type="dcterms:W3CDTF">2020-10-05T14:42:56Z</dcterms:created>
  <dcterms:modified xsi:type="dcterms:W3CDTF">2020-11-25T12:56:20Z</dcterms:modified>
</cp:coreProperties>
</file>