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0"/>
  </p:notesMasterIdLst>
  <p:sldIdLst>
    <p:sldId id="256" r:id="rId6"/>
    <p:sldId id="261" r:id="rId7"/>
    <p:sldId id="262" r:id="rId8"/>
    <p:sldId id="263" r:id="rId9"/>
    <p:sldId id="283" r:id="rId10"/>
    <p:sldId id="271" r:id="rId11"/>
    <p:sldId id="274" r:id="rId12"/>
    <p:sldId id="275" r:id="rId13"/>
    <p:sldId id="281" r:id="rId14"/>
    <p:sldId id="282" r:id="rId15"/>
    <p:sldId id="273" r:id="rId16"/>
    <p:sldId id="279" r:id="rId17"/>
    <p:sldId id="280" r:id="rId18"/>
    <p:sldId id="284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 autoAdjust="0"/>
    <p:restoredTop sz="94651" autoAdjust="0"/>
  </p:normalViewPr>
  <p:slideViewPr>
    <p:cSldViewPr snapToGrid="0" snapToObjects="1" showGuides="1">
      <p:cViewPr>
        <p:scale>
          <a:sx n="66" d="100"/>
          <a:sy n="66" d="100"/>
        </p:scale>
        <p:origin x="538" y="336"/>
      </p:cViewPr>
      <p:guideLst>
        <p:guide orient="horz" pos="26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195FF61-7FDF-4F4D-A3AE-3078F9B9BE1D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BA8455-071F-4048-9007-26D1A9312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Communication piece is hacked 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A4E8A-5713-4A07-812D-D14D991F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6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Presented by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DLogo_PMS 36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3" y="420688"/>
            <a:ext cx="1830324" cy="473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4512" y="2100385"/>
            <a:ext cx="7877333" cy="1778001"/>
          </a:xfrm>
        </p:spPr>
        <p:txBody>
          <a:bodyPr anchor="b"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TITLE LINE 1</a:t>
            </a:r>
            <a:br>
              <a:rPr lang="en-US" dirty="0" smtClean="0"/>
            </a:br>
            <a:r>
              <a:rPr lang="en-US" dirty="0" smtClean="0"/>
              <a:t>TITLE LINE 2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161712"/>
            <a:ext cx="7772400" cy="380983"/>
          </a:xfr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9291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THANK YOU FOR</a:t>
            </a:r>
            <a:br>
              <a:rPr lang="en-US" dirty="0" smtClean="0"/>
            </a:br>
            <a:r>
              <a:rPr lang="en-US" dirty="0" smtClean="0"/>
              <a:t>YOUR 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We’re pleased to take your questions...</a:t>
            </a:r>
          </a:p>
        </p:txBody>
      </p:sp>
    </p:spTree>
    <p:extLst>
      <p:ext uri="{BB962C8B-B14F-4D97-AF65-F5344CB8AC3E}">
        <p14:creationId xmlns:p14="http://schemas.microsoft.com/office/powerpoint/2010/main" val="22897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425" y="0"/>
            <a:ext cx="7985375" cy="1417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94" y="1600200"/>
            <a:ext cx="79756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8E574-3466-AB4B-829E-8E1A936BDA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-1"/>
            <a:ext cx="316177" cy="6858001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b="0" i="0" kern="1200">
          <a:solidFill>
            <a:srgbClr val="128BAD"/>
          </a:solidFill>
          <a:latin typeface="Calibri Light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None/>
        <a:defRPr sz="2400" b="0" i="0" kern="1200" baseline="0">
          <a:solidFill>
            <a:schemeClr val="tx1"/>
          </a:solidFill>
          <a:latin typeface="Calibri Light"/>
          <a:ea typeface="+mn-ea"/>
          <a:cs typeface="Calibri Light"/>
        </a:defRPr>
      </a:lvl1pPr>
      <a:lvl2pPr marL="576263" indent="-23495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200" b="0" i="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801688" indent="-225425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2000" b="0" i="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966788" indent="-165100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800" b="0" i="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1201738" indent="-176213" algn="l" defTabSz="457200" rtl="0" eaLnBrk="1" latinLnBrk="0" hangingPunct="1">
        <a:lnSpc>
          <a:spcPct val="80000"/>
        </a:lnSpc>
        <a:spcBef>
          <a:spcPct val="20000"/>
        </a:spcBef>
        <a:buSzPct val="100000"/>
        <a:buFontTx/>
        <a:buBlip>
          <a:blip r:embed="rId6"/>
        </a:buBlip>
        <a:defRPr sz="1600" b="0" i="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Mark Atkinson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3/13/18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934" y="172903"/>
            <a:ext cx="6635690" cy="168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5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128BAD"/>
                </a:solidFill>
              </a:rPr>
              <a:t>Customer Experience </a:t>
            </a:r>
            <a:br>
              <a:rPr lang="en-US" dirty="0" smtClean="0">
                <a:solidFill>
                  <a:srgbClr val="128BAD"/>
                </a:solidFill>
              </a:rPr>
            </a:br>
            <a:r>
              <a:rPr lang="en-US" dirty="0" smtClean="0">
                <a:solidFill>
                  <a:srgbClr val="128BAD"/>
                </a:solidFill>
              </a:rPr>
              <a:t>Test Automation</a:t>
            </a:r>
            <a:endParaRPr lang="en-US" dirty="0">
              <a:solidFill>
                <a:srgbClr val="128BAD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28934" y="1843475"/>
            <a:ext cx="5757866" cy="3471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Introduction</a:t>
            </a:r>
          </a:p>
          <a:p>
            <a:pPr algn="ctr"/>
            <a:r>
              <a:rPr lang="en-US" sz="2800" dirty="0" smtClean="0"/>
              <a:t>Purpose</a:t>
            </a:r>
          </a:p>
          <a:p>
            <a:pPr algn="ctr"/>
            <a:r>
              <a:rPr lang="en-US" sz="2800" dirty="0" smtClean="0"/>
              <a:t>Accomplishments / Evolution</a:t>
            </a:r>
          </a:p>
          <a:p>
            <a:pPr algn="ctr"/>
            <a:r>
              <a:rPr lang="en-US" sz="2800" dirty="0" smtClean="0"/>
              <a:t>Roll Out</a:t>
            </a:r>
          </a:p>
          <a:p>
            <a:pPr algn="ctr"/>
            <a:r>
              <a:rPr lang="en-US" sz="2800" dirty="0" smtClean="0"/>
              <a:t>How </a:t>
            </a:r>
            <a:r>
              <a:rPr lang="en-US" sz="2800" dirty="0" smtClean="0"/>
              <a:t>its built</a:t>
            </a:r>
          </a:p>
          <a:p>
            <a:pPr algn="ctr"/>
            <a:r>
              <a:rPr lang="en-US" sz="2800" dirty="0" smtClean="0"/>
              <a:t>Execution</a:t>
            </a:r>
          </a:p>
          <a:p>
            <a:pPr algn="ctr"/>
            <a:r>
              <a:rPr lang="en-US" sz="2800" dirty="0" smtClean="0"/>
              <a:t>Reporting</a:t>
            </a:r>
          </a:p>
          <a:p>
            <a:pPr algn="ctr"/>
            <a:r>
              <a:rPr lang="en-US" sz="2800" dirty="0" smtClean="0"/>
              <a:t>Future…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4" y="914094"/>
            <a:ext cx="3953962" cy="4351338"/>
          </a:xfrm>
        </p:spPr>
        <p:txBody>
          <a:bodyPr>
            <a:normAutofit/>
          </a:bodyPr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700" dirty="0"/>
              <a:t> </a:t>
            </a:r>
            <a:endParaRPr lang="en-US" sz="700" u="sng" dirty="0"/>
          </a:p>
          <a:p>
            <a:r>
              <a:rPr lang="en-US" b="1" dirty="0" smtClean="0"/>
              <a:t>High Level Product Specific: </a:t>
            </a:r>
          </a:p>
          <a:p>
            <a:r>
              <a:rPr lang="en-US" sz="500" dirty="0"/>
              <a:t> </a:t>
            </a:r>
            <a:r>
              <a:rPr lang="en-US" sz="500" dirty="0" smtClean="0"/>
              <a:t>      </a:t>
            </a:r>
            <a:endParaRPr lang="en-US" sz="500" dirty="0"/>
          </a:p>
          <a:p>
            <a:r>
              <a:rPr lang="en-US" sz="1800" dirty="0" smtClean="0"/>
              <a:t>       </a:t>
            </a:r>
            <a:r>
              <a:rPr lang="en-US" sz="1800" b="1" dirty="0" smtClean="0"/>
              <a:t>Go / No-go Product  </a:t>
            </a:r>
            <a:r>
              <a:rPr lang="en-US" sz="1800" b="1" dirty="0" smtClean="0"/>
              <a:t>Dashboard</a:t>
            </a:r>
          </a:p>
          <a:p>
            <a:r>
              <a:rPr lang="en-US" sz="1800" b="1" dirty="0" smtClean="0"/>
              <a:t>Direction I think we really need to go !</a:t>
            </a:r>
            <a:endParaRPr lang="en-US" sz="1800" b="1" dirty="0" smtClean="0"/>
          </a:p>
          <a:p>
            <a:r>
              <a:rPr lang="en-US" sz="800" dirty="0" smtClean="0"/>
              <a:t>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In Design Mode.  </a:t>
            </a:r>
          </a:p>
          <a:p>
            <a:pPr marL="341313" lvl="1" indent="0">
              <a:buNone/>
            </a:pPr>
            <a:r>
              <a:rPr lang="en-US" b="1" dirty="0" smtClean="0"/>
              <a:t>Provides: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Development Managers</a:t>
            </a:r>
          </a:p>
          <a:p>
            <a:pPr marL="909638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Product Managers </a:t>
            </a:r>
          </a:p>
          <a:p>
            <a:pPr marL="566738" lvl="2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b="1" dirty="0" smtClean="0"/>
              <a:t>A quick look at the current health and capability to ship the product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19" y="864704"/>
            <a:ext cx="4675481" cy="5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137" y="115744"/>
            <a:ext cx="4322618" cy="957682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HOW IT’S BUILT</a:t>
            </a:r>
            <a:endParaRPr lang="en-US" dirty="0"/>
          </a:p>
        </p:txBody>
      </p:sp>
      <p:pic>
        <p:nvPicPr>
          <p:cNvPr id="10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3" y="1912517"/>
            <a:ext cx="4809637" cy="394427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2424" y="944881"/>
            <a:ext cx="8855786" cy="60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algn="ctr"/>
            <a:r>
              <a:rPr lang="en-US" sz="3100" b="1" dirty="0" err="1">
                <a:solidFill>
                  <a:schemeClr val="tx1"/>
                </a:solidFill>
              </a:rPr>
              <a:t>Git</a:t>
            </a:r>
            <a:r>
              <a:rPr lang="en-US" sz="3100" b="1" dirty="0">
                <a:solidFill>
                  <a:schemeClr val="tx1"/>
                </a:solidFill>
              </a:rPr>
              <a:t> </a:t>
            </a:r>
            <a:r>
              <a:rPr lang="en-US" sz="3100" b="1" dirty="0" smtClean="0">
                <a:solidFill>
                  <a:schemeClr val="tx1"/>
                </a:solidFill>
              </a:rPr>
              <a:t>Repo     Node.js     Protractor     JavaScript   Jenkins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2424" y="1337774"/>
            <a:ext cx="4162416" cy="517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 smtClean="0"/>
              <a:t>       </a:t>
            </a:r>
          </a:p>
          <a:p>
            <a:pPr algn="ctr"/>
            <a:r>
              <a:rPr lang="en-US" dirty="0" smtClean="0"/>
              <a:t>Framework is Class</a:t>
            </a:r>
          </a:p>
          <a:p>
            <a:pPr algn="ctr"/>
            <a:r>
              <a:rPr lang="en-US" dirty="0" smtClean="0"/>
              <a:t>Object based</a:t>
            </a:r>
          </a:p>
          <a:p>
            <a:r>
              <a:rPr lang="en-US" sz="1600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>
              <a:lnSpc>
                <a:spcPct val="100000"/>
              </a:lnSpc>
              <a:spcBef>
                <a:spcPts val="0"/>
              </a:spcBef>
            </a:pPr>
            <a:r>
              <a:rPr lang="en-US" sz="900" dirty="0" smtClean="0"/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9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872" y="143451"/>
            <a:ext cx="3041073" cy="1325563"/>
          </a:xfrm>
        </p:spPr>
        <p:txBody>
          <a:bodyPr anchor="t"/>
          <a:lstStyle/>
          <a:p>
            <a:pPr algn="ctr"/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886968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Refactor mid </a:t>
            </a:r>
            <a:r>
              <a:rPr lang="en-US" sz="2000" dirty="0"/>
              <a:t>layer commonality.  Move commonality to the bottom Layer. </a:t>
            </a:r>
          </a:p>
          <a:p>
            <a:pPr marL="919163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smaller the mid layer, the easier to add new capability ( new applications )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Additional Application Coverage</a:t>
            </a:r>
          </a:p>
          <a:p>
            <a:pPr marL="8620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Support should be capable in ~10 working Days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Headless  : Trying to overcome CPU and Memory consumption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Mobile </a:t>
            </a:r>
            <a:r>
              <a:rPr lang="en-US" sz="2000" dirty="0" smtClean="0"/>
              <a:t>devices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957542"/>
            <a:ext cx="7973645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Market Place  :  </a:t>
            </a:r>
            <a:r>
              <a:rPr lang="en-US" sz="2800" dirty="0" smtClean="0"/>
              <a:t>Provider Directory :    Other Apps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latin typeface="Bauhaus 93" panose="04030905020B02020C02" pitchFamily="82" charset="0"/>
              </a:rPr>
              <a:t>  </a:t>
            </a:r>
            <a:r>
              <a:rPr lang="en-US" sz="2800" dirty="0" smtClean="0"/>
              <a:t>                                 Microservice APIs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302959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8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9" y="1151423"/>
            <a:ext cx="2882096" cy="2367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    </a:t>
            </a:r>
            <a:r>
              <a:rPr lang="en-US" sz="1600" b="1" dirty="0" smtClean="0"/>
              <a:t>Seconds</a:t>
            </a:r>
          </a:p>
          <a:p>
            <a:r>
              <a:rPr lang="en-US" dirty="0" smtClean="0"/>
              <a:t>Small	5		%30</a:t>
            </a:r>
          </a:p>
          <a:p>
            <a:endParaRPr lang="en-US" dirty="0"/>
          </a:p>
          <a:p>
            <a:r>
              <a:rPr lang="en-US" dirty="0" smtClean="0"/>
              <a:t>Med	15		%50</a:t>
            </a:r>
          </a:p>
          <a:p>
            <a:endParaRPr lang="en-US" dirty="0"/>
          </a:p>
          <a:p>
            <a:r>
              <a:rPr lang="en-US" dirty="0" smtClean="0"/>
              <a:t>Large	30		%20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7968" y="1518739"/>
            <a:ext cx="3579470" cy="279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 </a:t>
            </a:r>
            <a:r>
              <a:rPr lang="en-US" sz="3300" dirty="0" smtClean="0"/>
              <a:t>PPO		   HMO</a:t>
            </a:r>
          </a:p>
          <a:p>
            <a:pPr marL="731838" lvl="3" indent="0">
              <a:buNone/>
            </a:pPr>
            <a:r>
              <a:rPr lang="en-US" sz="2200" dirty="0" smtClean="0"/>
              <a:t>  			      </a:t>
            </a:r>
            <a:r>
              <a:rPr lang="en-US" sz="3000" dirty="0" smtClean="0"/>
              <a:t>PPO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 </a:t>
            </a:r>
          </a:p>
          <a:p>
            <a:pPr marL="731838" lvl="3" indent="0">
              <a:buNone/>
            </a:pPr>
            <a:r>
              <a:rPr lang="en-US" sz="2200" dirty="0" smtClean="0"/>
              <a:t>One                </a:t>
            </a:r>
            <a:r>
              <a:rPr lang="en-US" sz="2200" dirty="0" err="1" smtClean="0"/>
              <a:t>One</a:t>
            </a:r>
            <a:endParaRPr lang="en-US" sz="2200" dirty="0"/>
          </a:p>
          <a:p>
            <a:pPr marL="731838" lvl="3" indent="0">
              <a:buNone/>
            </a:pPr>
            <a:r>
              <a:rPr lang="en-US" sz="2200" dirty="0"/>
              <a:t>State              </a:t>
            </a:r>
            <a:r>
              <a:rPr lang="en-US" sz="2200" dirty="0" err="1" smtClean="0"/>
              <a:t>State</a:t>
            </a:r>
            <a:endParaRPr lang="en-US" sz="2200" dirty="0" smtClean="0"/>
          </a:p>
          <a:p>
            <a:pPr marL="731838" lvl="3" indent="0">
              <a:buNone/>
            </a:pPr>
            <a:endParaRPr lang="en-US" sz="2200" dirty="0" smtClean="0"/>
          </a:p>
          <a:p>
            <a:pPr marL="341313" lvl="1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507" y="1367573"/>
            <a:ext cx="11575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284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438" y="1367573"/>
            <a:ext cx="0" cy="2891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185" y="4445450"/>
            <a:ext cx="3969152" cy="9561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AARP 600 TC          1800 TC </a:t>
            </a:r>
          </a:p>
          <a:p>
            <a:r>
              <a:rPr lang="en-US" sz="2200" dirty="0" smtClean="0"/>
              <a:t>AARP + DIR             3600 TC</a:t>
            </a:r>
          </a:p>
          <a:p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97689" y="4587882"/>
            <a:ext cx="3171463" cy="4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785" y="4591419"/>
            <a:ext cx="533400" cy="1504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32728" y="5355988"/>
            <a:ext cx="2882096" cy="150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</a:t>
            </a:r>
          </a:p>
          <a:p>
            <a:r>
              <a:rPr lang="en-US" dirty="0" smtClean="0"/>
              <a:t>20 States</a:t>
            </a:r>
          </a:p>
          <a:p>
            <a:r>
              <a:rPr lang="en-US" dirty="0" smtClean="0"/>
              <a:t>7 HMO &amp; PPO</a:t>
            </a:r>
          </a:p>
          <a:p>
            <a:r>
              <a:rPr lang="en-US" dirty="0" smtClean="0"/>
              <a:t>13 PPO only</a:t>
            </a:r>
            <a:endParaRPr lang="en-US" dirty="0"/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7715" y="48103"/>
            <a:ext cx="313005" cy="28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4217" y="233162"/>
            <a:ext cx="7973645" cy="611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en-US" sz="3600" dirty="0" smtClean="0"/>
              <a:t>Appendix: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08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299"/>
            <a:ext cx="8769927" cy="13335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    CXTA  - </a:t>
            </a:r>
            <a:r>
              <a:rPr lang="en-US" sz="3000" b="1" dirty="0"/>
              <a:t>Customer Experience Test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8295" y="1512208"/>
            <a:ext cx="8994913" cy="399784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The Test Automation frame work leverages available open source technology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Node, Protractor, JavaScript, Jenkins</a:t>
            </a:r>
          </a:p>
          <a:p>
            <a:pPr marL="919163" lvl="1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</a:rPr>
              <a:t>CXTA validates </a:t>
            </a:r>
            <a:r>
              <a:rPr lang="en-US" sz="2000" b="1" dirty="0" smtClean="0"/>
              <a:t>product quality, usability and performance </a:t>
            </a:r>
            <a:r>
              <a:rPr lang="en-US" sz="2000" b="1" dirty="0" smtClean="0">
                <a:effectLst/>
              </a:rPr>
              <a:t>of CX Web Applications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	</a:t>
            </a: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  <a:effectLst/>
              </a:rPr>
              <a:t>Perf Quall: short test completion time, Usability: easy test authoring, Prod Qual:  Pass rate</a:t>
            </a: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00" dirty="0" smtClean="0">
              <a:effectLst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validates </a:t>
            </a:r>
            <a:r>
              <a:rPr lang="en-US" sz="2000" b="1" dirty="0" smtClean="0">
                <a:effectLst/>
              </a:rPr>
              <a:t>core functional APIs( micro service API )</a:t>
            </a:r>
          </a:p>
          <a:p>
            <a:pPr marL="741363" lvl="3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	Broker Value, aarp member #, PCP, CMS….. All supported by Microservice Information</a:t>
            </a:r>
            <a:endParaRPr lang="en-US" sz="1000" dirty="0" smtClean="0"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/>
              <a:t>The following provides an </a:t>
            </a:r>
            <a:r>
              <a:rPr lang="en-US" sz="2000" b="1" dirty="0" smtClean="0">
                <a:effectLst/>
              </a:rPr>
              <a:t>explanation of CXTA, our purpose, technologies, philosophies, process, and our evolutionary plans for 2018.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2460" y="-49098"/>
            <a:ext cx="6329449" cy="122576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900" dirty="0"/>
              <a:t>PURPOSE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/>
              <a:t>Operational  &amp; Functional Process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173" y="1622560"/>
            <a:ext cx="8657483" cy="47625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My Team develops and delivered an automated </a:t>
            </a:r>
            <a:r>
              <a:rPr lang="en-US" sz="2000" b="1" dirty="0"/>
              <a:t>testing frame </a:t>
            </a:r>
            <a:r>
              <a:rPr lang="en-US" sz="2000" b="1" dirty="0" smtClean="0"/>
              <a:t>work for Delta Dental technology teams ( CX, … )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Fairly new thinking :  Testing PD and Micro services I realized this was more than just CX shop &amp; buy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</a:t>
            </a:r>
            <a:r>
              <a:rPr lang="en-US" sz="2000" b="1" dirty="0"/>
              <a:t>with a developmental philosophy that enables seasoned development engineers to create test scripts to validate their own </a:t>
            </a:r>
            <a:r>
              <a:rPr lang="en-US" sz="2000" b="1" dirty="0" smtClean="0"/>
              <a:t>work</a:t>
            </a:r>
          </a:p>
          <a:p>
            <a:pPr marL="576263" lvl="2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WE Designed mid Layer to off load manual steps:   Tons of  Code Level Documentation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Design the Framework with enough power and flexibility to meet </a:t>
            </a:r>
            <a:r>
              <a:rPr lang="en-US" sz="2000" b="1" dirty="0"/>
              <a:t>current and future </a:t>
            </a:r>
            <a:r>
              <a:rPr lang="en-US" sz="2000" b="1" dirty="0" smtClean="0"/>
              <a:t>needs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Framework allows execution of multiple browsers simultaneous parallelism.     Open Source allows us to code throughout entire stack top to bottom.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Continue iterating on Framework functional improvement</a:t>
            </a:r>
          </a:p>
          <a:p>
            <a:pPr lvl="1" indent="0">
              <a:buNone/>
            </a:pPr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Continuous improvement refactoring the mid layer:  smaller mid layer  supports more apps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8173" y="126668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Our Purpose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5" y="1192693"/>
            <a:ext cx="8865705" cy="240335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CXTA and the CX Market Place Development Team have matured. </a:t>
            </a:r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are able to do more and deliver to a greater audience. </a:t>
            </a:r>
            <a:r>
              <a:rPr lang="en-US" sz="1800" b="1" dirty="0" smtClean="0"/>
              <a:t> 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To </a:t>
            </a:r>
            <a:r>
              <a:rPr lang="en-US" sz="2000" b="1" dirty="0" smtClean="0"/>
              <a:t>scale as projected </a:t>
            </a:r>
            <a:endParaRPr lang="en-US" sz="2000" b="1" dirty="0" smtClean="0"/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</a:t>
            </a:r>
            <a:r>
              <a:rPr lang="en-US" sz="1600" b="1" dirty="0" smtClean="0"/>
              <a:t>have to change how we develop </a:t>
            </a:r>
            <a:r>
              <a:rPr lang="en-US" sz="1600" b="1" dirty="0" smtClean="0"/>
              <a:t>tests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600" b="1" dirty="0" smtClean="0"/>
              <a:t>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roll out   :    page Integration test    :      Industry practice </a:t>
            </a:r>
          </a:p>
          <a:p>
            <a:pPr marL="919163" lvl="1" indent="-3429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/>
              <a:t>we </a:t>
            </a:r>
            <a:r>
              <a:rPr lang="en-US" sz="1600" b="1" dirty="0" smtClean="0"/>
              <a:t>have changed how we select &amp; control </a:t>
            </a:r>
            <a:r>
              <a:rPr lang="en-US" sz="1600" b="1" dirty="0" smtClean="0"/>
              <a:t>execution  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now in Scaling </a:t>
            </a:r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Mode </a:t>
            </a:r>
            <a:r>
              <a:rPr lang="en-US" sz="1000" b="1" dirty="0" smtClean="0">
                <a:solidFill>
                  <a:schemeClr val="bg1">
                    <a:lumMod val="65000"/>
                  </a:schemeClr>
                </a:solidFill>
              </a:rPr>
              <a:t>:  groups of states &amp; Fcns  are named phases</a:t>
            </a:r>
          </a:p>
          <a:p>
            <a:pPr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2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en-US" sz="700" b="1" dirty="0" smtClean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Massive </a:t>
            </a:r>
            <a:r>
              <a:rPr lang="en-US" sz="2000" b="1" dirty="0" smtClean="0"/>
              <a:t>reduction in the number of hours  Manual VS Automated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800" dirty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919163" lvl="1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3917778"/>
            <a:ext cx="6006486" cy="1320798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" y="5387527"/>
            <a:ext cx="6006486" cy="13289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9022" y="4049537"/>
            <a:ext cx="140053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67958" y="5448487"/>
            <a:ext cx="15973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!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3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5229" y="37104"/>
            <a:ext cx="5454335" cy="115558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/>
              <a:t>ACCOMPLISHMENTS </a:t>
            </a:r>
            <a:r>
              <a:rPr lang="en-US" dirty="0"/>
              <a:t>/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8296" y="1192693"/>
            <a:ext cx="8865704" cy="56653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Dev staff productivity and confidence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Development frequently comes to CXTA for confidence vote on the product.  </a:t>
            </a:r>
          </a:p>
          <a:p>
            <a:pPr marL="919163" lvl="1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/>
              <a:t>Always able to provide within hours a report on product viability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</a:t>
            </a:r>
            <a:endParaRPr lang="en-US" sz="1800" dirty="0"/>
          </a:p>
          <a:p>
            <a:pPr marL="342900" indent="-342900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Agile Team operation : Bug fix resolution cycle!</a:t>
            </a:r>
          </a:p>
          <a:p>
            <a:pPr marL="919163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 smtClean="0"/>
              <a:t>Short turn around on discover, fix , re test cycle</a:t>
            </a:r>
          </a:p>
          <a:p>
            <a:pPr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dirty="0" smtClean="0"/>
              <a:t>              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-US" sz="1600" b="1" dirty="0" smtClean="0"/>
              <a:t> So,   Next step is ……..   </a:t>
            </a:r>
            <a:endParaRPr lang="en-US" sz="1600" b="1" dirty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 smtClean="0"/>
          </a:p>
          <a:p>
            <a:pPr>
              <a:lnSpc>
                <a:spcPct val="135000"/>
              </a:lnSpc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31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09384" y="128455"/>
            <a:ext cx="5765489" cy="651510"/>
          </a:xfrm>
        </p:spPr>
        <p:txBody>
          <a:bodyPr anchor="t">
            <a:noAutofit/>
          </a:bodyPr>
          <a:lstStyle/>
          <a:p>
            <a:pPr algn="ctr"/>
            <a:r>
              <a:rPr lang="en-US" dirty="0" smtClean="0"/>
              <a:t>ROLL OUT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110" y="1795828"/>
            <a:ext cx="8822133" cy="22376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CXTA </a:t>
            </a:r>
            <a:r>
              <a:rPr lang="en-US" sz="2000" b="1" dirty="0" smtClean="0"/>
              <a:t>rolling </a:t>
            </a:r>
            <a:r>
              <a:rPr lang="en-US" sz="2000" b="1" dirty="0"/>
              <a:t>out </a:t>
            </a:r>
            <a:r>
              <a:rPr lang="en-US" sz="2000" b="1" dirty="0" smtClean="0"/>
              <a:t>first public release of Test </a:t>
            </a:r>
            <a:r>
              <a:rPr lang="en-US" sz="2000" b="1" dirty="0"/>
              <a:t>Automation Framework </a:t>
            </a:r>
            <a:endParaRPr lang="en-US" sz="20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Development staff </a:t>
            </a:r>
            <a:r>
              <a:rPr lang="en-US" sz="2000" b="1" dirty="0" smtClean="0"/>
              <a:t>will </a:t>
            </a:r>
            <a:r>
              <a:rPr lang="en-US" sz="2000" b="1" dirty="0" smtClean="0"/>
              <a:t>write </a:t>
            </a:r>
            <a:r>
              <a:rPr lang="en-US" sz="2000" b="1" dirty="0"/>
              <a:t>test automation scripts </a:t>
            </a:r>
            <a:r>
              <a:rPr lang="en-US" sz="2000" b="1" dirty="0" smtClean="0"/>
              <a:t>supporting their work</a:t>
            </a:r>
            <a:endParaRPr lang="en-US" sz="2000" b="1" dirty="0"/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This </a:t>
            </a:r>
            <a:r>
              <a:rPr lang="en-US" sz="1400" b="1" dirty="0" smtClean="0"/>
              <a:t>scripting </a:t>
            </a:r>
            <a:r>
              <a:rPr lang="en-US" sz="1400" b="1" dirty="0"/>
              <a:t>will be page specific feature level integration </a:t>
            </a:r>
            <a:r>
              <a:rPr lang="en-US" sz="1400" b="1" dirty="0" smtClean="0"/>
              <a:t>tests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/>
              <a:t>REST API test scripting  covers all basic use and edge case work</a:t>
            </a:r>
            <a:endParaRPr lang="en-US" sz="1400" b="1" dirty="0" smtClean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CXTA team continues with Use Case End </a:t>
            </a:r>
            <a:r>
              <a:rPr lang="en-US" sz="2000" b="1" dirty="0"/>
              <a:t>to End test automation </a:t>
            </a:r>
            <a:endParaRPr lang="en-US" sz="2000" b="1" dirty="0" smtClean="0"/>
          </a:p>
          <a:p>
            <a:pPr lvl="1" indent="0">
              <a:lnSpc>
                <a:spcPct val="125000"/>
              </a:lnSpc>
              <a:buNone/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Inclusion of development staff in the automation development process we align our teams much like the rest of the </a:t>
            </a:r>
            <a:r>
              <a:rPr lang="en-US" sz="1000" b="1" dirty="0" smtClean="0">
                <a:solidFill>
                  <a:schemeClr val="bg1">
                    <a:lumMod val="95000"/>
                  </a:schemeClr>
                </a:solidFill>
              </a:rPr>
              <a:t>industry</a:t>
            </a:r>
          </a:p>
          <a:p>
            <a:pPr lvl="1" indent="0">
              <a:lnSpc>
                <a:spcPct val="125000"/>
              </a:lnSpc>
              <a:buNone/>
            </a:pPr>
            <a:endParaRPr lang="en-US" sz="900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2110" y="4135120"/>
            <a:ext cx="4127330" cy="17764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CXTA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Refactoring the Mid Layer is key to adding more product under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53" y="4135120"/>
            <a:ext cx="3613376" cy="26231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009384" y="5454376"/>
            <a:ext cx="3940769" cy="457200"/>
          </a:xfrm>
          <a:prstGeom prst="rightArrow">
            <a:avLst>
              <a:gd name="adj1" fmla="val 45556"/>
              <a:gd name="adj2" fmla="val 1388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513" y="124691"/>
            <a:ext cx="5240047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EXECUTION 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4" y="1837658"/>
            <a:ext cx="8567504" cy="50014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Two primary modes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Schedule Based : Covers Regression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MOT - </a:t>
            </a:r>
            <a:r>
              <a:rPr lang="en-US" sz="1200" b="1" dirty="0" err="1" smtClean="0"/>
              <a:t>Cron</a:t>
            </a:r>
            <a:endParaRPr lang="en-US" sz="1200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 Demand : Covers all developer build initiated </a:t>
            </a:r>
            <a:r>
              <a:rPr lang="en-US" sz="1800" b="1" dirty="0" smtClean="0"/>
              <a:t>testing  </a:t>
            </a:r>
            <a:r>
              <a:rPr lang="en-US" sz="1200" b="1" dirty="0" smtClean="0"/>
              <a:t>DIT - Jenkins</a:t>
            </a:r>
            <a:endParaRPr lang="en-US" sz="1200" b="1" dirty="0"/>
          </a:p>
          <a:p>
            <a:pPr marL="457206" lvl="1" indent="0">
              <a:lnSpc>
                <a:spcPct val="110000"/>
              </a:lnSpc>
              <a:buNone/>
            </a:pPr>
            <a:r>
              <a:rPr lang="en-US" sz="1600" b="1" dirty="0" smtClean="0"/>
              <a:t>                  </a:t>
            </a:r>
            <a:endParaRPr lang="en-US" sz="1400" b="1" dirty="0"/>
          </a:p>
          <a:p>
            <a:r>
              <a:rPr lang="en-US" sz="2000" b="1" dirty="0"/>
              <a:t>Configuration controlled </a:t>
            </a:r>
            <a:r>
              <a:rPr lang="en-US" sz="2000" b="1" dirty="0" smtClean="0"/>
              <a:t>testing:  </a:t>
            </a:r>
            <a:r>
              <a:rPr lang="en-US" sz="2000" b="1" u="sng" dirty="0" smtClean="0"/>
              <a:t>Biggest Evolutionary Advance</a:t>
            </a:r>
            <a:endParaRPr lang="en-US" sz="2000" b="1" u="sng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Evolutionary change in configuration </a:t>
            </a:r>
            <a:r>
              <a:rPr lang="en-US" sz="1800" b="1" dirty="0" smtClean="0"/>
              <a:t>approach </a:t>
            </a:r>
            <a:r>
              <a:rPr lang="en-US" sz="1800" b="1" dirty="0"/>
              <a:t>moves </a:t>
            </a:r>
            <a:r>
              <a:rPr lang="en-US" sz="1800" b="1" dirty="0" smtClean="0"/>
              <a:t>control </a:t>
            </a:r>
            <a:r>
              <a:rPr lang="en-US" sz="1800" b="1" dirty="0"/>
              <a:t>of what product and state being tested out of the </a:t>
            </a:r>
            <a:r>
              <a:rPr lang="en-US" sz="1800" b="1" dirty="0" smtClean="0"/>
              <a:t>test script </a:t>
            </a:r>
            <a:r>
              <a:rPr lang="en-US" sz="1800" b="1" dirty="0"/>
              <a:t>and </a:t>
            </a:r>
            <a:r>
              <a:rPr lang="en-US" sz="1800" b="1" dirty="0" smtClean="0"/>
              <a:t>into </a:t>
            </a:r>
            <a:r>
              <a:rPr lang="en-US" sz="1800" b="1" dirty="0"/>
              <a:t>Framework </a:t>
            </a:r>
            <a:r>
              <a:rPr lang="en-US" sz="1800" b="1" dirty="0" smtClean="0"/>
              <a:t>Configuration</a:t>
            </a:r>
            <a:endParaRPr lang="en-US" sz="1800" b="1" dirty="0"/>
          </a:p>
          <a:p>
            <a:endParaRPr lang="en-US" b="1" dirty="0"/>
          </a:p>
          <a:p>
            <a:r>
              <a:rPr lang="en-US" sz="2000" b="1" dirty="0" smtClean="0"/>
              <a:t>All testing regardless of mode is </a:t>
            </a:r>
            <a:r>
              <a:rPr lang="en-US" sz="2000" b="1" u="sng" dirty="0" smtClean="0"/>
              <a:t>configurable</a:t>
            </a:r>
            <a:r>
              <a:rPr lang="en-US" sz="2000" b="1" dirty="0" smtClean="0"/>
              <a:t> prior to run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Developers use configuration to focus testing on development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Gives CXTA ability to test on same deployed code w/out stepping on Dev</a:t>
            </a:r>
          </a:p>
          <a:p>
            <a:pPr marL="457206" lvl="1" indent="0">
              <a:buNone/>
            </a:pPr>
            <a:r>
              <a:rPr 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90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91"/>
            <a:ext cx="3849789" cy="2804461"/>
          </a:xfrm>
        </p:spPr>
        <p:txBody>
          <a:bodyPr>
            <a:normAutofit/>
          </a:bodyPr>
          <a:lstStyle/>
          <a:p>
            <a:r>
              <a:rPr lang="en-US" u="sng" dirty="0" smtClean="0"/>
              <a:t>Three levels </a:t>
            </a:r>
            <a:r>
              <a:rPr lang="en-US" u="sng" dirty="0"/>
              <a:t>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400" dirty="0" smtClean="0"/>
              <a:t>    </a:t>
            </a:r>
            <a:endParaRPr lang="en-US" sz="400" dirty="0"/>
          </a:p>
          <a:p>
            <a:r>
              <a:rPr lang="en-US" b="1" dirty="0" smtClean="0"/>
              <a:t>Hyper granular</a:t>
            </a:r>
            <a:r>
              <a:rPr lang="en-US" dirty="0" smtClean="0"/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Primary for debugging.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Covers every Assert or comparison in 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Debugging and Framework Development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4" y="942849"/>
            <a:ext cx="4620610" cy="574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3" y="4023360"/>
            <a:ext cx="4285060" cy="28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67" y="129597"/>
            <a:ext cx="5101934" cy="1325563"/>
          </a:xfrm>
        </p:spPr>
        <p:txBody>
          <a:bodyPr anchor="t"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43" y="914087"/>
            <a:ext cx="4860517" cy="2337113"/>
          </a:xfrm>
        </p:spPr>
        <p:txBody>
          <a:bodyPr/>
          <a:lstStyle/>
          <a:p>
            <a:r>
              <a:rPr lang="en-US" u="sng" dirty="0"/>
              <a:t>Three levels of </a:t>
            </a:r>
            <a:r>
              <a:rPr lang="en-US" u="sng" dirty="0" smtClean="0"/>
              <a:t>reporting</a:t>
            </a:r>
          </a:p>
          <a:p>
            <a:pPr>
              <a:spcBef>
                <a:spcPts val="0"/>
              </a:spcBef>
            </a:pPr>
            <a:r>
              <a:rPr lang="en-US" sz="800" dirty="0"/>
              <a:t> </a:t>
            </a:r>
            <a:endParaRPr lang="en-US" u="sng" dirty="0"/>
          </a:p>
          <a:p>
            <a:pPr indent="-234950"/>
            <a:r>
              <a:rPr lang="en-US" b="1" dirty="0" smtClean="0"/>
              <a:t>Test Run Specific</a:t>
            </a:r>
            <a:r>
              <a:rPr lang="en-US" dirty="0" smtClean="0"/>
              <a:t>:  </a:t>
            </a:r>
          </a:p>
          <a:p>
            <a:pPr indent="-234950"/>
            <a:r>
              <a:rPr lang="en-US" dirty="0" smtClean="0"/>
              <a:t>Test Function Pass / Fail </a:t>
            </a:r>
          </a:p>
          <a:p>
            <a:pPr marL="68421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 Standard test run encompassing test specific data and testRun specifics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27" y="832327"/>
            <a:ext cx="3599233" cy="6025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" y="3429000"/>
            <a:ext cx="508254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421C3DE11F24489C3C49A9442BEF44" ma:contentTypeVersion="0" ma:contentTypeDescription="Create a new document." ma:contentTypeScope="" ma:versionID="03fa29219166c606cfec6c1a2cbf2ee4">
  <xsd:schema xmlns:xsd="http://www.w3.org/2001/XMLSchema" xmlns:xs="http://www.w3.org/2001/XMLSchema" xmlns:p="http://schemas.microsoft.com/office/2006/metadata/properties" xmlns:ns2="a9328eaf-6333-4034-a7ce-997665b5f80d" targetNamespace="http://schemas.microsoft.com/office/2006/metadata/properties" ma:root="true" ma:fieldsID="40f1611e01294dd1c52f51bc3dec7bd7" ns2:_="">
    <xsd:import namespace="a9328eaf-6333-4034-a7ce-997665b5f8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28eaf-6333-4034-a7ce-997665b5f8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328eaf-6333-4034-a7ce-997665b5f80d">6AH7XJTKT27D-494-2</_dlc_DocId>
    <_dlc_DocIdUrl xmlns="a9328eaf-6333-4034-a7ce-997665b5f80d">
      <Url>http://itportal/sites/PMD/presentations/_layouts/DocIdRedir.aspx?ID=6AH7XJTKT27D-494-2</Url>
      <Description>6AH7XJTKT27D-494-2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52003-E8CD-4DF2-932F-2EC7EF4DD67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F7533AB-0193-4AEC-8EC4-E6A274EB1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28eaf-6333-4034-a7ce-997665b5f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B4CF60-C0DC-4692-912B-881AF8D8CFF5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a9328eaf-6333-4034-a7ce-997665b5f80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E9FEC3C6-DD16-422A-B8AE-8B104F632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5099</TotalTime>
  <Words>685</Words>
  <Application>Microsoft Office PowerPoint</Application>
  <PresentationFormat>On-screen Show (4:3)</PresentationFormat>
  <Paragraphs>155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CXTA  - Customer Experience Test Automation</vt:lpstr>
      <vt:lpstr>PURPOSE Operational  &amp; Functional Process </vt:lpstr>
      <vt:lpstr>ACCOMPLISHMENTS / EVOLUTION</vt:lpstr>
      <vt:lpstr>ACCOMPLISHMENTS / EVOLUTION</vt:lpstr>
      <vt:lpstr>ROLL OUT</vt:lpstr>
      <vt:lpstr>EXECUTION  </vt:lpstr>
      <vt:lpstr>REPORTING</vt:lpstr>
      <vt:lpstr>REPORTING</vt:lpstr>
      <vt:lpstr>REPORTING</vt:lpstr>
      <vt:lpstr>HOW IT’S BUILT</vt:lpstr>
      <vt:lpstr>FUTURE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117</cp:revision>
  <cp:lastPrinted>2018-03-12T21:48:31Z</cp:lastPrinted>
  <dcterms:created xsi:type="dcterms:W3CDTF">2018-02-03T01:05:09Z</dcterms:created>
  <dcterms:modified xsi:type="dcterms:W3CDTF">2018-03-14T00:18:16Z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</Properties>
</file>