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61" r:id="rId3"/>
    <p:sldId id="262" r:id="rId4"/>
    <p:sldId id="263" r:id="rId5"/>
    <p:sldId id="283" r:id="rId6"/>
    <p:sldId id="273" r:id="rId7"/>
    <p:sldId id="287" r:id="rId8"/>
    <p:sldId id="285" r:id="rId9"/>
    <p:sldId id="280" r:id="rId10"/>
    <p:sldId id="275" r:id="rId11"/>
    <p:sldId id="281" r:id="rId12"/>
    <p:sldId id="282" r:id="rId13"/>
    <p:sldId id="279" r:id="rId14"/>
    <p:sldId id="271" r:id="rId15"/>
    <p:sldId id="286" r:id="rId16"/>
    <p:sldId id="274" r:id="rId17"/>
    <p:sldId id="288" r:id="rId18"/>
    <p:sldId id="284" r:id="rId19"/>
  </p:sldIdLst>
  <p:sldSz cx="9144000" cy="6858000" type="screen4x3"/>
  <p:notesSz cx="7010400" cy="92964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  <p:clrMru>
    <a:srgbClr val="C0C0C0"/>
    <a:srgbClr val="003366"/>
    <a:srgbClr val="CC0000"/>
    <a:srgbClr val="D81632"/>
    <a:srgbClr val="128BAD"/>
    <a:srgbClr val="16789D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677" autoAdjust="0"/>
    <p:restoredTop sz="94651" autoAdjust="0"/>
  </p:normalViewPr>
  <p:slideViewPr>
    <p:cSldViewPr snapToGrid="0" snapToObjects="1">
      <p:cViewPr varScale="1">
        <p:scale>
          <a:sx n="86" d="100"/>
          <a:sy n="86" d="100"/>
        </p:scale>
        <p:origin x="-936" y="-84"/>
      </p:cViewPr>
      <p:guideLst>
        <p:guide orient="horz" pos="262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>
        <p:scale>
          <a:sx n="150" d="100"/>
          <a:sy n="150" d="100"/>
        </p:scale>
        <p:origin x="1074" y="-1146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296A2737-3E21-4BC9-A306-7499E165A9A9}" type="datetimeFigureOut">
              <a:rPr lang="en-US"/>
              <a:pPr>
                <a:defRPr/>
              </a:pPr>
              <a:t>4/17/2018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7A28B5A-382F-4EA8-BD28-49D83C2681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9219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BAB982A-551B-44A9-AA85-FA1C4026229F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1267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9CA4D86-9ECA-4493-8E2C-0E55AA3AB102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331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741F209-2C17-4111-B063-30B949873B3A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DDLogo_PMS 361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935038" y="420688"/>
            <a:ext cx="1830387" cy="474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4513" y="3878386"/>
            <a:ext cx="7772400" cy="371229"/>
          </a:xfrm>
        </p:spPr>
        <p:txBody>
          <a:bodyPr anchor="b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7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20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4512" y="2100385"/>
            <a:ext cx="7877333" cy="1778001"/>
          </a:xfrm>
        </p:spPr>
        <p:txBody>
          <a:bodyPr>
            <a:normAutofit/>
          </a:bodyPr>
          <a:lstStyle>
            <a:lvl1pPr algn="l">
              <a:lnSpc>
                <a:spcPct val="70000"/>
              </a:lnSpc>
              <a:defRPr sz="5000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914400" y="4161712"/>
            <a:ext cx="7772400" cy="380983"/>
          </a:xfrm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4B49B4-C45E-408E-86FB-1073DA093A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3154" y="274638"/>
            <a:ext cx="7973645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0483" y="1600200"/>
            <a:ext cx="7976316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3FE265-3AC8-4596-B00F-6776C79DF3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1425" y="302846"/>
            <a:ext cx="7985375" cy="3156561"/>
          </a:xfrm>
        </p:spPr>
        <p:txBody>
          <a:bodyPr/>
          <a:lstStyle>
            <a:lvl1pPr>
              <a:lnSpc>
                <a:spcPct val="60000"/>
              </a:lnSpc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701675" y="3379673"/>
            <a:ext cx="7985125" cy="1309688"/>
          </a:xfrm>
        </p:spPr>
        <p:txBody>
          <a:bodyPr/>
          <a:lstStyle>
            <a:lvl1pPr>
              <a:lnSpc>
                <a:spcPct val="60000"/>
              </a:lnSpc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136995-DEAA-41BE-9D17-C2C7B4E065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240CA0-2B23-43AA-8CC6-B45C15ECF8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701675" y="0"/>
            <a:ext cx="7985125" cy="1417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11200" y="1600200"/>
            <a:ext cx="7975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text</a:t>
            </a:r>
          </a:p>
          <a:p>
            <a:pPr lvl="1"/>
            <a:r>
              <a:rPr lang="en-US" smtClean="0"/>
              <a:t>First level</a:t>
            </a:r>
          </a:p>
          <a:p>
            <a:pPr lvl="2"/>
            <a:r>
              <a:rPr lang="en-US" smtClean="0"/>
              <a:t>Second level</a:t>
            </a:r>
          </a:p>
          <a:p>
            <a:pPr lvl="3"/>
            <a:r>
              <a:rPr lang="en-US" smtClean="0"/>
              <a:t>Third level</a:t>
            </a:r>
          </a:p>
          <a:p>
            <a:pPr lvl="4"/>
            <a:r>
              <a:rPr lang="en-US" smtClean="0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727976D-9333-434F-8A16-69F12111A8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315913" cy="6858000"/>
          </a:xfrm>
          <a:prstGeom prst="rect">
            <a:avLst/>
          </a:prstGeom>
          <a:solidFill>
            <a:srgbClr val="3A923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0" r:id="rId2"/>
    <p:sldLayoutId id="2147483651" r:id="rId3"/>
    <p:sldLayoutId id="2147483652" r:id="rId4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5000" kern="1200">
          <a:solidFill>
            <a:srgbClr val="128BAD"/>
          </a:solidFill>
          <a:latin typeface="Calibri Light"/>
          <a:ea typeface="Calibri Light" pitchFamily="34" charset="0"/>
          <a:cs typeface="Calibri Light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5000">
          <a:solidFill>
            <a:srgbClr val="128BAD"/>
          </a:solidFill>
          <a:latin typeface="Calibri Light" pitchFamily="34" charset="0"/>
          <a:ea typeface="Calibri Light" pitchFamily="34" charset="0"/>
          <a:cs typeface="Calibri Light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5000">
          <a:solidFill>
            <a:srgbClr val="128BAD"/>
          </a:solidFill>
          <a:latin typeface="Calibri Light" pitchFamily="34" charset="0"/>
          <a:ea typeface="Calibri Light" pitchFamily="34" charset="0"/>
          <a:cs typeface="Calibri Light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5000">
          <a:solidFill>
            <a:srgbClr val="128BAD"/>
          </a:solidFill>
          <a:latin typeface="Calibri Light" pitchFamily="34" charset="0"/>
          <a:ea typeface="Calibri Light" pitchFamily="34" charset="0"/>
          <a:cs typeface="Calibri Light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5000">
          <a:solidFill>
            <a:srgbClr val="128BAD"/>
          </a:solidFill>
          <a:latin typeface="Calibri Light" pitchFamily="34" charset="0"/>
          <a:ea typeface="Calibri Light" pitchFamily="34" charset="0"/>
          <a:cs typeface="Calibri Light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5000">
          <a:solidFill>
            <a:srgbClr val="128BAD"/>
          </a:solidFill>
          <a:latin typeface="Calibri Light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5000">
          <a:solidFill>
            <a:srgbClr val="128BAD"/>
          </a:solidFill>
          <a:latin typeface="Calibri Light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5000">
          <a:solidFill>
            <a:srgbClr val="128BAD"/>
          </a:solidFill>
          <a:latin typeface="Calibri Light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5000">
          <a:solidFill>
            <a:srgbClr val="128BAD"/>
          </a:solidFill>
          <a:latin typeface="Calibri Light" pitchFamily="34" charset="0"/>
        </a:defRPr>
      </a:lvl9pPr>
    </p:titleStyle>
    <p:bodyStyle>
      <a:lvl1pPr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SzPct val="100000"/>
        <a:defRPr sz="2400" kern="1200">
          <a:solidFill>
            <a:schemeClr val="tx1"/>
          </a:solidFill>
          <a:latin typeface="Calibri Light"/>
          <a:ea typeface="Calibri Light" pitchFamily="34" charset="0"/>
          <a:cs typeface="Calibri Light"/>
        </a:defRPr>
      </a:lvl1pPr>
      <a:lvl2pPr marL="576263" indent="-234950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SzPct val="100000"/>
        <a:buBlip>
          <a:blip r:embed="rId6"/>
        </a:buBlip>
        <a:defRPr sz="2200" kern="1200">
          <a:solidFill>
            <a:schemeClr val="tx1"/>
          </a:solidFill>
          <a:latin typeface="Calibri Light"/>
          <a:ea typeface="Calibri Light" pitchFamily="34" charset="0"/>
          <a:cs typeface="Calibri Light"/>
        </a:defRPr>
      </a:lvl2pPr>
      <a:lvl3pPr marL="801688" indent="-225425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SzPct val="100000"/>
        <a:buBlip>
          <a:blip r:embed="rId6"/>
        </a:buBlip>
        <a:defRPr sz="2000" kern="1200">
          <a:solidFill>
            <a:schemeClr val="tx1"/>
          </a:solidFill>
          <a:latin typeface="Calibri Light"/>
          <a:ea typeface="Calibri Light" pitchFamily="34" charset="0"/>
          <a:cs typeface="Calibri Light"/>
        </a:defRPr>
      </a:lvl3pPr>
      <a:lvl4pPr marL="966788" indent="-165100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SzPct val="100000"/>
        <a:buBlip>
          <a:blip r:embed="rId6"/>
        </a:buBlip>
        <a:defRPr kern="1200">
          <a:solidFill>
            <a:schemeClr val="tx1"/>
          </a:solidFill>
          <a:latin typeface="Calibri Light"/>
          <a:ea typeface="Calibri Light" pitchFamily="34" charset="0"/>
          <a:cs typeface="Calibri Light"/>
        </a:defRPr>
      </a:lvl4pPr>
      <a:lvl5pPr marL="1201738" indent="-176213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SzPct val="100000"/>
        <a:buBlip>
          <a:blip r:embed="rId6"/>
        </a:buBlip>
        <a:defRPr sz="1600" kern="1200">
          <a:solidFill>
            <a:schemeClr val="tx1"/>
          </a:solidFill>
          <a:latin typeface="Calibri Light"/>
          <a:ea typeface="Calibri Light" pitchFamily="34" charset="0"/>
          <a:cs typeface="Calibri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Subtitle 1"/>
          <p:cNvSpPr>
            <a:spLocks noGrp="1"/>
          </p:cNvSpPr>
          <p:nvPr>
            <p:ph type="subTitle" idx="1"/>
          </p:nvPr>
        </p:nvSpPr>
        <p:spPr>
          <a:xfrm>
            <a:off x="935038" y="3878263"/>
            <a:ext cx="7772400" cy="371475"/>
          </a:xfrm>
        </p:spPr>
        <p:txBody>
          <a:bodyPr/>
          <a:lstStyle/>
          <a:p>
            <a:pPr fontAlgn="base">
              <a:spcAft>
                <a:spcPct val="0"/>
              </a:spcAft>
            </a:pPr>
            <a:r>
              <a:rPr lang="en-US" smtClean="0">
                <a:latin typeface="Calibri Light" pitchFamily="34" charset="0"/>
                <a:cs typeface="Calibri Light" pitchFamily="34" charset="0"/>
              </a:rPr>
              <a:t>Mark Atkinson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914400" y="4162425"/>
            <a:ext cx="7772400" cy="381000"/>
          </a:xfrm>
        </p:spPr>
        <p:txBody>
          <a:bodyPr rtlCol="0">
            <a:normAutofit lnSpcReduction="10000"/>
          </a:bodyPr>
          <a:lstStyle/>
          <a:p>
            <a:pPr>
              <a:defRPr/>
            </a:pPr>
            <a:r>
              <a:rPr lang="en-US" dirty="0" smtClean="0">
                <a:ea typeface="+mn-ea"/>
              </a:rPr>
              <a:t>4/4/18</a:t>
            </a:r>
            <a:endParaRPr lang="en-US" dirty="0">
              <a:ea typeface="+mn-ea"/>
            </a:endParaRPr>
          </a:p>
        </p:txBody>
      </p:sp>
      <p:sp>
        <p:nvSpPr>
          <p:cNvPr id="7171" name="Title 1"/>
          <p:cNvSpPr txBox="1">
            <a:spLocks/>
          </p:cNvSpPr>
          <p:nvPr/>
        </p:nvSpPr>
        <p:spPr bwMode="auto">
          <a:xfrm>
            <a:off x="3284538" y="436563"/>
            <a:ext cx="5295900" cy="2306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defTabSz="685800">
              <a:lnSpc>
                <a:spcPct val="85000"/>
              </a:lnSpc>
            </a:pPr>
            <a:r>
              <a:rPr lang="en-US" sz="5000">
                <a:solidFill>
                  <a:srgbClr val="128BAD"/>
                </a:solidFill>
                <a:latin typeface="Calibri" pitchFamily="34" charset="0"/>
              </a:rPr>
              <a:t>Test Automation Framework for </a:t>
            </a:r>
          </a:p>
          <a:p>
            <a:pPr defTabSz="685800">
              <a:lnSpc>
                <a:spcPct val="85000"/>
              </a:lnSpc>
            </a:pPr>
            <a:r>
              <a:rPr lang="en-US" sz="5000">
                <a:solidFill>
                  <a:srgbClr val="128BAD"/>
                </a:solidFill>
                <a:latin typeface="Calibri" pitchFamily="34" charset="0"/>
              </a:rPr>
              <a:t>NextGen Platform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>
          <a:xfrm>
            <a:off x="1641475" y="130175"/>
            <a:ext cx="5102225" cy="1325563"/>
          </a:xfrm>
        </p:spPr>
        <p:txBody>
          <a:bodyPr anchor="t"/>
          <a:lstStyle/>
          <a:p>
            <a:pPr algn="ctr" eaLnBrk="1" hangingPunct="1"/>
            <a:r>
              <a:rPr lang="en-US" smtClean="0">
                <a:latin typeface="Calibri Light" pitchFamily="34" charset="0"/>
                <a:cs typeface="Calibri Light" pitchFamily="34" charset="0"/>
              </a:rPr>
              <a:t>REPORTING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3388" y="914400"/>
            <a:ext cx="3849687" cy="2803525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u="sng" dirty="0" smtClean="0">
                <a:ea typeface="+mn-ea"/>
              </a:rPr>
              <a:t>Three levels </a:t>
            </a:r>
            <a:r>
              <a:rPr lang="en-US" u="sng" dirty="0">
                <a:ea typeface="+mn-ea"/>
              </a:rPr>
              <a:t>of </a:t>
            </a:r>
            <a:r>
              <a:rPr lang="en-US" u="sng" dirty="0" smtClean="0">
                <a:ea typeface="+mn-ea"/>
              </a:rPr>
              <a:t>reporting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" dirty="0" smtClean="0">
                <a:ea typeface="+mn-ea"/>
              </a:rPr>
              <a:t>    </a:t>
            </a:r>
            <a:endParaRPr lang="en-US" sz="400" dirty="0">
              <a:ea typeface="+mn-ea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smtClean="0">
                <a:ea typeface="+mn-ea"/>
              </a:rPr>
              <a:t>Hyper granular</a:t>
            </a:r>
            <a:r>
              <a:rPr lang="en-US" dirty="0" smtClean="0">
                <a:ea typeface="+mn-ea"/>
              </a:rPr>
              <a:t>:  </a:t>
            </a:r>
          </a:p>
          <a:p>
            <a:pPr marL="342900" indent="-342900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ea typeface="+mn-ea"/>
              </a:rPr>
              <a:t>Primary for debugging.</a:t>
            </a:r>
          </a:p>
          <a:p>
            <a:pPr marL="342900" indent="-342900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ea typeface="+mn-ea"/>
              </a:rPr>
              <a:t>Covers every Assert or comparison in Framework</a:t>
            </a:r>
          </a:p>
          <a:p>
            <a:pPr lvl="1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ea typeface="+mn-ea"/>
              </a:rPr>
              <a:t>Debugging and Framework Development tool</a:t>
            </a:r>
          </a:p>
        </p:txBody>
      </p:sp>
      <p:pic>
        <p:nvPicPr>
          <p:cNvPr id="19459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84688" y="942975"/>
            <a:ext cx="4621212" cy="5745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0" name="Picture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0200" y="4022725"/>
            <a:ext cx="4284663" cy="2808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>
          <a:xfrm>
            <a:off x="1641475" y="130175"/>
            <a:ext cx="5102225" cy="1325563"/>
          </a:xfrm>
        </p:spPr>
        <p:txBody>
          <a:bodyPr anchor="t"/>
          <a:lstStyle/>
          <a:p>
            <a:pPr algn="ctr" eaLnBrk="1" hangingPunct="1"/>
            <a:r>
              <a:rPr lang="en-US" smtClean="0">
                <a:latin typeface="Calibri Light" pitchFamily="34" charset="0"/>
                <a:cs typeface="Calibri Light" pitchFamily="34" charset="0"/>
              </a:rPr>
              <a:t>REPORTING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3388" y="914400"/>
            <a:ext cx="4859337" cy="23368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u="sng" dirty="0">
                <a:ea typeface="+mn-ea"/>
              </a:rPr>
              <a:t>Three levels of </a:t>
            </a:r>
            <a:r>
              <a:rPr lang="en-US" u="sng" dirty="0" smtClean="0">
                <a:ea typeface="+mn-ea"/>
              </a:rPr>
              <a:t>reporting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ea typeface="+mn-ea"/>
              </a:rPr>
              <a:t> </a:t>
            </a:r>
            <a:endParaRPr lang="en-US" u="sng" dirty="0">
              <a:ea typeface="+mn-ea"/>
            </a:endParaRPr>
          </a:p>
          <a:p>
            <a:pPr indent="-234950" eaLnBrk="1" fontAlgn="auto" hangingPunct="1">
              <a:spcAft>
                <a:spcPts val="0"/>
              </a:spcAft>
              <a:defRPr/>
            </a:pPr>
            <a:r>
              <a:rPr lang="en-US" b="1" dirty="0" smtClean="0">
                <a:ea typeface="+mn-ea"/>
              </a:rPr>
              <a:t>Test Run Specific</a:t>
            </a:r>
            <a:r>
              <a:rPr lang="en-US" dirty="0" smtClean="0">
                <a:ea typeface="+mn-ea"/>
              </a:rPr>
              <a:t>:  </a:t>
            </a:r>
          </a:p>
          <a:p>
            <a:pPr indent="-234950" eaLnBrk="1" fontAlgn="auto" hangingPunct="1">
              <a:spcAft>
                <a:spcPts val="0"/>
              </a:spcAft>
              <a:defRPr/>
            </a:pPr>
            <a:r>
              <a:rPr lang="en-US" dirty="0" smtClean="0">
                <a:ea typeface="+mn-ea"/>
              </a:rPr>
              <a:t>Test Function Pass / Fail </a:t>
            </a:r>
          </a:p>
          <a:p>
            <a:pPr marL="684213" lvl="1" indent="-342900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ea typeface="+mn-ea"/>
              </a:rPr>
              <a:t>Current Standard test run encompassing test specific data and testRun specifics</a:t>
            </a:r>
          </a:p>
        </p:txBody>
      </p:sp>
      <p:pic>
        <p:nvPicPr>
          <p:cNvPr id="20483" name="Picture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29250" y="831850"/>
            <a:ext cx="3598863" cy="602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4" name="Picture 5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2263" y="3429000"/>
            <a:ext cx="5081587" cy="2811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>
          <a:xfrm>
            <a:off x="1641475" y="130175"/>
            <a:ext cx="5102225" cy="1325563"/>
          </a:xfrm>
        </p:spPr>
        <p:txBody>
          <a:bodyPr anchor="t"/>
          <a:lstStyle/>
          <a:p>
            <a:pPr algn="ctr" eaLnBrk="1" hangingPunct="1"/>
            <a:r>
              <a:rPr lang="en-US" smtClean="0">
                <a:latin typeface="Calibri Light" pitchFamily="34" charset="0"/>
                <a:cs typeface="Calibri Light" pitchFamily="34" charset="0"/>
              </a:rPr>
              <a:t>REPORTING</a:t>
            </a:r>
          </a:p>
        </p:txBody>
      </p:sp>
      <p:sp>
        <p:nvSpPr>
          <p:cNvPr id="21506" name="Content Placeholder 2"/>
          <p:cNvSpPr>
            <a:spLocks noGrp="1"/>
          </p:cNvSpPr>
          <p:nvPr>
            <p:ph idx="1"/>
          </p:nvPr>
        </p:nvSpPr>
        <p:spPr>
          <a:xfrm>
            <a:off x="433388" y="914400"/>
            <a:ext cx="4035425" cy="5365750"/>
          </a:xfrm>
        </p:spPr>
        <p:txBody>
          <a:bodyPr/>
          <a:lstStyle/>
          <a:p>
            <a:pPr eaLnBrk="1" hangingPunct="1">
              <a:lnSpc>
                <a:spcPct val="70000"/>
              </a:lnSpc>
            </a:pPr>
            <a:r>
              <a:rPr lang="en-US" u="sng" smtClean="0">
                <a:latin typeface="Calibri Light" pitchFamily="34" charset="0"/>
                <a:cs typeface="Calibri Light" pitchFamily="34" charset="0"/>
              </a:rPr>
              <a:t>Three levels of reporting</a:t>
            </a:r>
          </a:p>
          <a:p>
            <a:pPr eaLnBrk="1" hangingPunct="1">
              <a:lnSpc>
                <a:spcPct val="70000"/>
              </a:lnSpc>
              <a:spcBef>
                <a:spcPct val="0"/>
              </a:spcBef>
            </a:pPr>
            <a:r>
              <a:rPr lang="en-US" sz="700" smtClean="0">
                <a:latin typeface="Calibri Light" pitchFamily="34" charset="0"/>
                <a:cs typeface="Calibri Light" pitchFamily="34" charset="0"/>
              </a:rPr>
              <a:t> </a:t>
            </a:r>
            <a:endParaRPr lang="en-US" sz="700" u="sng" smtClean="0">
              <a:latin typeface="Calibri Light" pitchFamily="34" charset="0"/>
              <a:cs typeface="Calibri Light" pitchFamily="34" charset="0"/>
            </a:endParaRPr>
          </a:p>
          <a:p>
            <a:pPr eaLnBrk="1" hangingPunct="1">
              <a:lnSpc>
                <a:spcPct val="70000"/>
              </a:lnSpc>
            </a:pPr>
            <a:endParaRPr lang="en-US" b="1" smtClean="0">
              <a:latin typeface="Calibri Light" pitchFamily="34" charset="0"/>
              <a:cs typeface="Calibri Light" pitchFamily="34" charset="0"/>
            </a:endParaRPr>
          </a:p>
          <a:p>
            <a:pPr eaLnBrk="1" hangingPunct="1">
              <a:lnSpc>
                <a:spcPct val="70000"/>
              </a:lnSpc>
            </a:pPr>
            <a:r>
              <a:rPr lang="en-US" sz="2500" b="1" u="sng" smtClean="0">
                <a:latin typeface="Calibri Light" pitchFamily="34" charset="0"/>
                <a:cs typeface="Calibri Light" pitchFamily="34" charset="0"/>
              </a:rPr>
              <a:t>ASPIRATIONAL PRESENTATION</a:t>
            </a:r>
          </a:p>
          <a:p>
            <a:pPr eaLnBrk="1" hangingPunct="1">
              <a:lnSpc>
                <a:spcPct val="70000"/>
              </a:lnSpc>
            </a:pPr>
            <a:endParaRPr lang="en-US" sz="2500" b="1" smtClean="0">
              <a:latin typeface="Calibri Light" pitchFamily="34" charset="0"/>
              <a:cs typeface="Calibri Light" pitchFamily="34" charset="0"/>
            </a:endParaRPr>
          </a:p>
          <a:p>
            <a:pPr eaLnBrk="1" hangingPunct="1">
              <a:lnSpc>
                <a:spcPct val="85000"/>
              </a:lnSpc>
            </a:pPr>
            <a:r>
              <a:rPr lang="en-US" b="1" smtClean="0">
                <a:latin typeface="Calibri Light" pitchFamily="34" charset="0"/>
                <a:cs typeface="Calibri Light" pitchFamily="34" charset="0"/>
              </a:rPr>
              <a:t>High Level Dashboard</a:t>
            </a:r>
          </a:p>
          <a:p>
            <a:pPr eaLnBrk="1" hangingPunct="1">
              <a:lnSpc>
                <a:spcPct val="85000"/>
              </a:lnSpc>
            </a:pPr>
            <a:r>
              <a:rPr lang="en-US" b="1" smtClean="0">
                <a:latin typeface="Calibri Light" pitchFamily="34" charset="0"/>
                <a:cs typeface="Calibri Light" pitchFamily="34" charset="0"/>
              </a:rPr>
              <a:t>Product Specific: </a:t>
            </a:r>
          </a:p>
          <a:p>
            <a:pPr eaLnBrk="1" hangingPunct="1">
              <a:lnSpc>
                <a:spcPct val="85000"/>
              </a:lnSpc>
            </a:pPr>
            <a:r>
              <a:rPr lang="en-US" sz="500" smtClean="0">
                <a:latin typeface="Calibri Light" pitchFamily="34" charset="0"/>
                <a:cs typeface="Calibri Light" pitchFamily="34" charset="0"/>
              </a:rPr>
              <a:t>       </a:t>
            </a:r>
          </a:p>
          <a:p>
            <a:pPr eaLnBrk="1" hangingPunct="1">
              <a:lnSpc>
                <a:spcPct val="85000"/>
              </a:lnSpc>
            </a:pPr>
            <a:r>
              <a:rPr lang="en-US" sz="1800" smtClean="0">
                <a:latin typeface="Calibri Light" pitchFamily="34" charset="0"/>
                <a:cs typeface="Calibri Light" pitchFamily="34" charset="0"/>
              </a:rPr>
              <a:t>       </a:t>
            </a:r>
            <a:r>
              <a:rPr lang="en-US" sz="1800" b="1" smtClean="0">
                <a:latin typeface="Calibri Light" pitchFamily="34" charset="0"/>
                <a:cs typeface="Calibri Light" pitchFamily="34" charset="0"/>
              </a:rPr>
              <a:t>Go / No-go Product  Dashboard</a:t>
            </a:r>
          </a:p>
          <a:p>
            <a:pPr eaLnBrk="1" hangingPunct="1">
              <a:lnSpc>
                <a:spcPct val="70000"/>
              </a:lnSpc>
            </a:pPr>
            <a:endParaRPr lang="en-US" sz="1800" b="1" smtClean="0">
              <a:latin typeface="Calibri Light" pitchFamily="34" charset="0"/>
              <a:cs typeface="Calibri Light" pitchFamily="34" charset="0"/>
            </a:endParaRPr>
          </a:p>
          <a:p>
            <a:pPr eaLnBrk="1" hangingPunct="1">
              <a:lnSpc>
                <a:spcPct val="70000"/>
              </a:lnSpc>
            </a:pPr>
            <a:r>
              <a:rPr lang="en-US" sz="800" smtClean="0">
                <a:latin typeface="Calibri Light" pitchFamily="34" charset="0"/>
                <a:cs typeface="Calibri Light" pitchFamily="34" charset="0"/>
              </a:rPr>
              <a:t>            </a:t>
            </a:r>
          </a:p>
          <a:p>
            <a:pPr eaLnBrk="1" hangingPunct="1">
              <a:lnSpc>
                <a:spcPct val="70000"/>
              </a:lnSpc>
            </a:pPr>
            <a:r>
              <a:rPr lang="en-US" b="1" smtClean="0">
                <a:latin typeface="Calibri Light" pitchFamily="34" charset="0"/>
                <a:cs typeface="Calibri Light" pitchFamily="34" charset="0"/>
              </a:rPr>
              <a:t>Provides:</a:t>
            </a:r>
          </a:p>
          <a:p>
            <a:pPr eaLnBrk="1" hangingPunct="1">
              <a:lnSpc>
                <a:spcPct val="105000"/>
              </a:lnSpc>
              <a:buFontTx/>
              <a:buChar char="•"/>
            </a:pPr>
            <a:r>
              <a:rPr lang="en-US" b="1" smtClean="0">
                <a:latin typeface="Calibri Light" pitchFamily="34" charset="0"/>
                <a:cs typeface="Calibri Light" pitchFamily="34" charset="0"/>
              </a:rPr>
              <a:t>Development Managers &amp;</a:t>
            </a:r>
          </a:p>
          <a:p>
            <a:pPr eaLnBrk="1" hangingPunct="1">
              <a:lnSpc>
                <a:spcPct val="105000"/>
              </a:lnSpc>
              <a:buFontTx/>
              <a:buChar char="•"/>
            </a:pPr>
            <a:r>
              <a:rPr lang="en-US" b="1" smtClean="0">
                <a:latin typeface="Calibri Light" pitchFamily="34" charset="0"/>
                <a:cs typeface="Calibri Light" pitchFamily="34" charset="0"/>
              </a:rPr>
              <a:t>Product Managers A quick look at the current health and capability to ship the product </a:t>
            </a:r>
          </a:p>
        </p:txBody>
      </p:sp>
      <p:pic>
        <p:nvPicPr>
          <p:cNvPr id="21507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68813" y="865188"/>
            <a:ext cx="4675187" cy="5992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>
          <a:xfrm>
            <a:off x="3346450" y="142875"/>
            <a:ext cx="3040063" cy="1325563"/>
          </a:xfrm>
        </p:spPr>
        <p:txBody>
          <a:bodyPr anchor="t"/>
          <a:lstStyle/>
          <a:p>
            <a:pPr algn="ctr" eaLnBrk="1" hangingPunct="1"/>
            <a:r>
              <a:rPr lang="en-US" smtClean="0">
                <a:latin typeface="Calibri Light" pitchFamily="34" charset="0"/>
                <a:cs typeface="Calibri Light" pitchFamily="34" charset="0"/>
              </a:rPr>
              <a:t>FUTURE</a:t>
            </a:r>
          </a:p>
        </p:txBody>
      </p:sp>
      <p:sp>
        <p:nvSpPr>
          <p:cNvPr id="22530" name="Content Placeholder 2"/>
          <p:cNvSpPr>
            <a:spLocks noGrp="1"/>
          </p:cNvSpPr>
          <p:nvPr>
            <p:ph idx="1"/>
          </p:nvPr>
        </p:nvSpPr>
        <p:spPr>
          <a:xfrm>
            <a:off x="274638" y="1825625"/>
            <a:ext cx="8869362" cy="4351338"/>
          </a:xfrm>
        </p:spPr>
        <p:txBody>
          <a:bodyPr/>
          <a:lstStyle/>
          <a:p>
            <a:pPr marL="342900" indent="-342900" eaLnBrk="1" hangingPunct="1">
              <a:buFontTx/>
              <a:buChar char="•"/>
            </a:pPr>
            <a:r>
              <a:rPr lang="en-US" sz="2000" smtClean="0">
                <a:latin typeface="Calibri Light" pitchFamily="34" charset="0"/>
                <a:cs typeface="Calibri Light" pitchFamily="34" charset="0"/>
              </a:rPr>
              <a:t>Roll Out Framework to Development </a:t>
            </a:r>
          </a:p>
          <a:p>
            <a:pPr marL="919163" lvl="1" indent="-342900" eaLnBrk="1" hangingPunct="1">
              <a:buFontTx/>
              <a:buNone/>
            </a:pPr>
            <a:r>
              <a:rPr lang="en-US" sz="2000" smtClean="0">
                <a:latin typeface="Calibri Light" pitchFamily="34" charset="0"/>
                <a:cs typeface="Calibri Light" pitchFamily="34" charset="0"/>
              </a:rPr>
              <a:t>Refactor Object layer commonality.  </a:t>
            </a:r>
          </a:p>
          <a:p>
            <a:pPr marL="919163" lvl="1" indent="-342900" eaLnBrk="1" hangingPunct="1">
              <a:buFontTx/>
              <a:buNone/>
            </a:pPr>
            <a:r>
              <a:rPr lang="en-US" sz="2000" smtClean="0">
                <a:latin typeface="Calibri Light" pitchFamily="34" charset="0"/>
                <a:cs typeface="Calibri Light" pitchFamily="34" charset="0"/>
              </a:rPr>
              <a:t>Move commonality to the Base Layer. </a:t>
            </a:r>
          </a:p>
          <a:p>
            <a:pPr marL="1143000" lvl="2" indent="-228600" eaLnBrk="1" hangingPunct="1">
              <a:buFontTx/>
              <a:buChar char="•"/>
            </a:pPr>
            <a:r>
              <a:rPr lang="en-US" sz="1600" smtClean="0">
                <a:latin typeface="Calibri Light" pitchFamily="34" charset="0"/>
                <a:cs typeface="Calibri Light" pitchFamily="34" charset="0"/>
              </a:rPr>
              <a:t>The smaller the object layer, the easier to add new capability ( new applications )</a:t>
            </a:r>
            <a:endParaRPr lang="en-US" sz="1800" smtClean="0">
              <a:latin typeface="Calibri Light" pitchFamily="34" charset="0"/>
              <a:cs typeface="Calibri Light" pitchFamily="34" charset="0"/>
            </a:endParaRPr>
          </a:p>
          <a:p>
            <a:pPr marL="919163" lvl="1" indent="-342900" eaLnBrk="1" hangingPunct="1">
              <a:buFontTx/>
              <a:buNone/>
            </a:pPr>
            <a:r>
              <a:rPr lang="en-US" sz="2000" smtClean="0">
                <a:latin typeface="Calibri Light" pitchFamily="34" charset="0"/>
                <a:cs typeface="Calibri Light" pitchFamily="34" charset="0"/>
              </a:rPr>
              <a:t>Improve top of Object layer making more uniform</a:t>
            </a:r>
          </a:p>
          <a:p>
            <a:pPr marL="1143000" lvl="2" indent="-228600" eaLnBrk="1" hangingPunct="1">
              <a:buFontTx/>
              <a:buChar char="•"/>
            </a:pPr>
            <a:r>
              <a:rPr lang="en-US" sz="1600" smtClean="0">
                <a:latin typeface="Calibri Light" pitchFamily="34" charset="0"/>
                <a:cs typeface="Calibri Light" pitchFamily="34" charset="0"/>
              </a:rPr>
              <a:t>The smoother the top of the object layer, the easier to write test cases</a:t>
            </a:r>
          </a:p>
          <a:p>
            <a:pPr marL="919163" lvl="1" indent="-342900" eaLnBrk="1" hangingPunct="1"/>
            <a:endParaRPr lang="en-US" sz="1800" smtClean="0">
              <a:latin typeface="Calibri Light" pitchFamily="34" charset="0"/>
              <a:cs typeface="Calibri Light" pitchFamily="34" charset="0"/>
            </a:endParaRPr>
          </a:p>
          <a:p>
            <a:pPr marL="919163" lvl="1" indent="-342900" eaLnBrk="1" hangingPunct="1">
              <a:buFontTx/>
              <a:buNone/>
            </a:pPr>
            <a:r>
              <a:rPr lang="en-US" sz="1800" smtClean="0">
                <a:latin typeface="Calibri Light" pitchFamily="34" charset="0"/>
                <a:cs typeface="Calibri Light" pitchFamily="34" charset="0"/>
              </a:rPr>
              <a:t>Decouple function calls in the upper layer from in the bottom layer and below </a:t>
            </a:r>
          </a:p>
          <a:p>
            <a:pPr marL="1143000" lvl="2" indent="-228600" eaLnBrk="1" hangingPunct="1">
              <a:buFontTx/>
              <a:buChar char="•"/>
            </a:pPr>
            <a:r>
              <a:rPr lang="en-US" sz="1600" smtClean="0">
                <a:latin typeface="Calibri Light" pitchFamily="34" charset="0"/>
                <a:cs typeface="Calibri Light" pitchFamily="34" charset="0"/>
              </a:rPr>
              <a:t>Keep calls to Protractor in the mid Layer ( page Objects )</a:t>
            </a:r>
          </a:p>
          <a:p>
            <a:pPr marL="1143000" lvl="2" indent="-228600" eaLnBrk="1" hangingPunct="1">
              <a:buFontTx/>
              <a:buChar char="•"/>
            </a:pPr>
            <a:r>
              <a:rPr lang="en-US" sz="1600" smtClean="0">
                <a:latin typeface="Calibri Light" pitchFamily="34" charset="0"/>
                <a:cs typeface="Calibri Light" pitchFamily="34" charset="0"/>
              </a:rPr>
              <a:t>Work in localized well isolated areas.  Keep the churn away from the dev engineers</a:t>
            </a:r>
          </a:p>
          <a:p>
            <a:pPr marL="342900" indent="-342900" eaLnBrk="1" hangingPunct="1"/>
            <a:r>
              <a:rPr lang="en-US" sz="800" smtClean="0">
                <a:latin typeface="Calibri Light" pitchFamily="34" charset="0"/>
                <a:cs typeface="Calibri Light" pitchFamily="34" charset="0"/>
              </a:rPr>
              <a:t>  </a:t>
            </a:r>
          </a:p>
          <a:p>
            <a:pPr marL="342900" indent="-342900" eaLnBrk="1" hangingPunct="1">
              <a:buFontTx/>
              <a:buChar char="•"/>
            </a:pPr>
            <a:r>
              <a:rPr lang="en-US" sz="2000" smtClean="0">
                <a:latin typeface="Calibri Light" pitchFamily="34" charset="0"/>
                <a:cs typeface="Calibri Light" pitchFamily="34" charset="0"/>
              </a:rPr>
              <a:t>Ability to spin up new application</a:t>
            </a:r>
          </a:p>
          <a:p>
            <a:pPr marL="919163" lvl="1" indent="-342900" eaLnBrk="1" hangingPunct="1"/>
            <a:r>
              <a:rPr lang="en-US" sz="1600" smtClean="0">
                <a:latin typeface="Calibri Light" pitchFamily="34" charset="0"/>
                <a:cs typeface="Calibri Light" pitchFamily="34" charset="0"/>
              </a:rPr>
              <a:t>Adding support for new applications can be accomplished in ~10 working Days</a:t>
            </a:r>
          </a:p>
          <a:p>
            <a:pPr marL="342900" indent="-342900" eaLnBrk="1" hangingPunct="1"/>
            <a:r>
              <a:rPr lang="en-US" sz="800" smtClean="0">
                <a:latin typeface="Calibri Light" pitchFamily="34" charset="0"/>
                <a:cs typeface="Calibri Light" pitchFamily="34" charset="0"/>
              </a:rPr>
              <a:t>          </a:t>
            </a:r>
          </a:p>
          <a:p>
            <a:pPr marL="342900" indent="-342900" eaLnBrk="1" hangingPunct="1">
              <a:buFontTx/>
              <a:buChar char="•"/>
            </a:pPr>
            <a:r>
              <a:rPr lang="en-US" sz="2000" smtClean="0">
                <a:latin typeface="Calibri Light" pitchFamily="34" charset="0"/>
                <a:cs typeface="Calibri Light" pitchFamily="34" charset="0"/>
              </a:rPr>
              <a:t>Improved Reporting,  add a dashboard, provide stasistics</a:t>
            </a:r>
          </a:p>
          <a:p>
            <a:pPr marL="342900" indent="-342900" eaLnBrk="1" hangingPunct="1"/>
            <a:r>
              <a:rPr lang="en-US" sz="800" smtClean="0">
                <a:latin typeface="Calibri Light" pitchFamily="34" charset="0"/>
                <a:cs typeface="Calibri Light" pitchFamily="34" charset="0"/>
              </a:rPr>
              <a:t>          </a:t>
            </a:r>
          </a:p>
          <a:p>
            <a:pPr marL="342900" indent="-342900" eaLnBrk="1" hangingPunct="1">
              <a:buFontTx/>
              <a:buChar char="•"/>
            </a:pPr>
            <a:r>
              <a:rPr lang="en-US" sz="2000" smtClean="0">
                <a:latin typeface="Calibri Light" pitchFamily="34" charset="0"/>
                <a:cs typeface="Calibri Light" pitchFamily="34" charset="0"/>
              </a:rPr>
              <a:t>Test Headless  : Trying to overcome CPU and Memory consumption</a:t>
            </a:r>
          </a:p>
          <a:p>
            <a:pPr marL="342900" indent="-342900" eaLnBrk="1" hangingPunct="1"/>
            <a:r>
              <a:rPr lang="en-US" sz="800" smtClean="0">
                <a:latin typeface="Calibri Light" pitchFamily="34" charset="0"/>
                <a:cs typeface="Calibri Light" pitchFamily="34" charset="0"/>
              </a:rPr>
              <a:t>    </a:t>
            </a:r>
          </a:p>
          <a:p>
            <a:pPr marL="342900" indent="-342900" eaLnBrk="1" hangingPunct="1">
              <a:buFontTx/>
              <a:buChar char="•"/>
            </a:pPr>
            <a:r>
              <a:rPr lang="en-US" sz="2000" smtClean="0">
                <a:latin typeface="Calibri Light" pitchFamily="34" charset="0"/>
                <a:cs typeface="Calibri Light" pitchFamily="34" charset="0"/>
              </a:rPr>
              <a:t>Mobile devices</a:t>
            </a:r>
          </a:p>
          <a:p>
            <a:pPr marL="342900" indent="-342900" eaLnBrk="1" hangingPunct="1"/>
            <a:endParaRPr lang="en-US" sz="2000" smtClean="0">
              <a:latin typeface="Calibri Light" pitchFamily="34" charset="0"/>
              <a:cs typeface="Calibri Ligh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>
          <a:xfrm>
            <a:off x="1009650" y="128588"/>
            <a:ext cx="5765800" cy="650875"/>
          </a:xfrm>
        </p:spPr>
        <p:txBody>
          <a:bodyPr anchor="t"/>
          <a:lstStyle/>
          <a:p>
            <a:pPr algn="ctr" eaLnBrk="1" hangingPunct="1"/>
            <a:r>
              <a:rPr lang="en-US" smtClean="0">
                <a:latin typeface="Calibri Light" pitchFamily="34" charset="0"/>
                <a:cs typeface="Calibri Light" pitchFamily="34" charset="0"/>
              </a:rPr>
              <a:t>ROLL OUT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82575" y="1795463"/>
            <a:ext cx="8821738" cy="2014537"/>
          </a:xfrm>
        </p:spPr>
        <p:txBody>
          <a:bodyPr rtlCol="0">
            <a:normAutofit/>
          </a:bodyPr>
          <a:lstStyle/>
          <a:p>
            <a:pPr marL="342900" indent="-342900" eaLnBrk="1" fontAlgn="auto" hangingPunct="1">
              <a:lnSpc>
                <a:spcPct val="125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000" b="1" dirty="0"/>
              <a:t>NGTA </a:t>
            </a:r>
            <a:r>
              <a:rPr lang="en-US" sz="2000" b="1" dirty="0">
                <a:ea typeface="+mn-ea"/>
              </a:rPr>
              <a:t> </a:t>
            </a:r>
            <a:r>
              <a:rPr lang="en-US" sz="2000" b="1" dirty="0" smtClean="0">
                <a:ea typeface="+mn-ea"/>
              </a:rPr>
              <a:t>rolling </a:t>
            </a:r>
            <a:r>
              <a:rPr lang="en-US" sz="2000" b="1" dirty="0">
                <a:ea typeface="+mn-ea"/>
              </a:rPr>
              <a:t>out </a:t>
            </a:r>
            <a:r>
              <a:rPr lang="en-US" sz="2000" b="1" dirty="0" smtClean="0">
                <a:ea typeface="+mn-ea"/>
              </a:rPr>
              <a:t>first public release of Test </a:t>
            </a:r>
            <a:r>
              <a:rPr lang="en-US" sz="2000" b="1" dirty="0">
                <a:ea typeface="+mn-ea"/>
              </a:rPr>
              <a:t>Automation Framework </a:t>
            </a:r>
            <a:endParaRPr lang="en-US" sz="2000" b="1" dirty="0" smtClean="0">
              <a:ea typeface="+mn-ea"/>
            </a:endParaRPr>
          </a:p>
          <a:p>
            <a:pPr marL="342900" indent="-342900" eaLnBrk="1" fontAlgn="auto" hangingPunct="1">
              <a:lnSpc>
                <a:spcPct val="125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000" b="1" dirty="0" smtClean="0">
                <a:ea typeface="+mn-ea"/>
              </a:rPr>
              <a:t>Development staff will write </a:t>
            </a:r>
            <a:r>
              <a:rPr lang="en-US" sz="2000" b="1" dirty="0">
                <a:ea typeface="+mn-ea"/>
              </a:rPr>
              <a:t>test automation scripts </a:t>
            </a:r>
            <a:r>
              <a:rPr lang="en-US" sz="2000" b="1" dirty="0" smtClean="0">
                <a:ea typeface="+mn-ea"/>
              </a:rPr>
              <a:t>supporting their work</a:t>
            </a:r>
            <a:endParaRPr lang="en-US" sz="2000" b="1" dirty="0">
              <a:ea typeface="+mn-ea"/>
            </a:endParaRPr>
          </a:p>
          <a:p>
            <a:pPr marL="919163" lvl="1" indent="-342900" eaLnBrk="1" fontAlgn="auto" hangingPunct="1">
              <a:lnSpc>
                <a:spcPct val="125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400" b="1" dirty="0" smtClean="0">
                <a:ea typeface="+mn-ea"/>
              </a:rPr>
              <a:t>This scripting </a:t>
            </a:r>
            <a:r>
              <a:rPr lang="en-US" sz="1400" b="1" dirty="0">
                <a:ea typeface="+mn-ea"/>
              </a:rPr>
              <a:t>will be page specific feature level integration </a:t>
            </a:r>
            <a:r>
              <a:rPr lang="en-US" sz="1400" b="1" dirty="0" smtClean="0">
                <a:ea typeface="+mn-ea"/>
              </a:rPr>
              <a:t>tests</a:t>
            </a:r>
          </a:p>
          <a:p>
            <a:pPr marL="919163" lvl="1" indent="-342900" eaLnBrk="1" fontAlgn="auto" hangingPunct="1">
              <a:lnSpc>
                <a:spcPct val="125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400" b="1" dirty="0" smtClean="0">
                <a:ea typeface="+mn-ea"/>
              </a:rPr>
              <a:t>REST API test scripting  covers all basic use and edge case work</a:t>
            </a:r>
          </a:p>
          <a:p>
            <a:pPr marL="342900" indent="-342900" eaLnBrk="1" fontAlgn="auto" hangingPunct="1">
              <a:lnSpc>
                <a:spcPct val="125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000" b="1" dirty="0"/>
              <a:t>NGTA </a:t>
            </a:r>
            <a:r>
              <a:rPr lang="en-US" sz="2000" b="1" dirty="0" smtClean="0">
                <a:ea typeface="+mn-ea"/>
              </a:rPr>
              <a:t>team continues with Use Case End </a:t>
            </a:r>
            <a:r>
              <a:rPr lang="en-US" sz="2000" b="1" dirty="0">
                <a:ea typeface="+mn-ea"/>
              </a:rPr>
              <a:t>to End test automation </a:t>
            </a:r>
            <a:endParaRPr lang="en-US" sz="2000" b="1" dirty="0" smtClean="0">
              <a:ea typeface="+mn-ea"/>
            </a:endParaRPr>
          </a:p>
          <a:p>
            <a:pPr lvl="1" indent="0" eaLnBrk="1" fontAlgn="auto" hangingPunct="1">
              <a:lnSpc>
                <a:spcPct val="125000"/>
              </a:lnSpc>
              <a:spcAft>
                <a:spcPts val="0"/>
              </a:spcAft>
              <a:buFontTx/>
              <a:buNone/>
              <a:defRPr/>
            </a:pPr>
            <a:endParaRPr lang="en-US" sz="900" b="1" dirty="0" smtClean="0">
              <a:ea typeface="+mn-ea"/>
            </a:endParaRPr>
          </a:p>
        </p:txBody>
      </p:sp>
      <p:sp>
        <p:nvSpPr>
          <p:cNvPr id="23555" name="Title 1"/>
          <p:cNvSpPr txBox="1">
            <a:spLocks/>
          </p:cNvSpPr>
          <p:nvPr/>
        </p:nvSpPr>
        <p:spPr bwMode="auto">
          <a:xfrm>
            <a:off x="282575" y="4135438"/>
            <a:ext cx="2986088" cy="2293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25000"/>
              </a:lnSpc>
              <a:buFont typeface="Arial" charset="0"/>
              <a:buChar char="•"/>
              <a:defRPr/>
            </a:pPr>
            <a:r>
              <a:rPr lang="en-US" sz="2000" b="1" dirty="0">
                <a:latin typeface="Calibri Light" pitchFamily="34" charset="0"/>
              </a:rPr>
              <a:t>NGTA team continues development of the Test Automation framework</a:t>
            </a:r>
          </a:p>
          <a:p>
            <a:pPr marL="461963" indent="-342900">
              <a:lnSpc>
                <a:spcPct val="125000"/>
              </a:lnSpc>
              <a:buFont typeface="Arial" charset="0"/>
              <a:buChar char="•"/>
              <a:defRPr/>
            </a:pPr>
            <a:r>
              <a:rPr lang="en-US" sz="1400" b="1" dirty="0">
                <a:latin typeface="Calibri" pitchFamily="34" charset="0"/>
              </a:rPr>
              <a:t>Refactoring the Mid Layer is key to adding more product under test</a:t>
            </a:r>
          </a:p>
        </p:txBody>
      </p:sp>
      <p:grpSp>
        <p:nvGrpSpPr>
          <p:cNvPr id="23578" name="Group 26"/>
          <p:cNvGrpSpPr>
            <a:grpSpLocks/>
          </p:cNvGrpSpPr>
          <p:nvPr/>
        </p:nvGrpSpPr>
        <p:grpSpPr bwMode="auto">
          <a:xfrm>
            <a:off x="3322638" y="3698875"/>
            <a:ext cx="5240337" cy="2622550"/>
            <a:chOff x="2093" y="2477"/>
            <a:chExt cx="3301" cy="1652"/>
          </a:xfrm>
        </p:grpSpPr>
        <p:pic>
          <p:nvPicPr>
            <p:cNvPr id="23556" name="Picture 1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118" y="2477"/>
              <a:ext cx="2276" cy="16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" name="Left Brace 1"/>
            <p:cNvSpPr/>
            <p:nvPr/>
          </p:nvSpPr>
          <p:spPr>
            <a:xfrm>
              <a:off x="2890" y="2861"/>
              <a:ext cx="120" cy="341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" name="Left Brace 7"/>
            <p:cNvSpPr/>
            <p:nvPr/>
          </p:nvSpPr>
          <p:spPr>
            <a:xfrm>
              <a:off x="2894" y="3379"/>
              <a:ext cx="120" cy="711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3559" name="TextBox 3"/>
            <p:cNvSpPr txBox="1">
              <a:spLocks noChangeArrowheads="1"/>
            </p:cNvSpPr>
            <p:nvPr/>
          </p:nvSpPr>
          <p:spPr bwMode="auto">
            <a:xfrm>
              <a:off x="2093" y="2802"/>
              <a:ext cx="833" cy="4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100"/>
                <a:t>Development Engineers Focus Attention on this layer for testing</a:t>
              </a:r>
            </a:p>
          </p:txBody>
        </p:sp>
        <p:sp>
          <p:nvSpPr>
            <p:cNvPr id="23560" name="TextBox 10"/>
            <p:cNvSpPr txBox="1">
              <a:spLocks noChangeArrowheads="1"/>
            </p:cNvSpPr>
            <p:nvPr/>
          </p:nvSpPr>
          <p:spPr bwMode="auto">
            <a:xfrm>
              <a:off x="2163" y="3447"/>
              <a:ext cx="731" cy="5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100"/>
                <a:t>NextGen Test Automation  staff enhance and improve these layers</a:t>
              </a:r>
            </a:p>
          </p:txBody>
        </p:sp>
      </p:grpSp>
      <p:sp>
        <p:nvSpPr>
          <p:cNvPr id="23579" name="Text Box 27"/>
          <p:cNvSpPr txBox="1">
            <a:spLocks noChangeArrowheads="1"/>
          </p:cNvSpPr>
          <p:nvPr/>
        </p:nvSpPr>
        <p:spPr bwMode="auto">
          <a:xfrm>
            <a:off x="4784725" y="6329363"/>
            <a:ext cx="3778250" cy="36671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defTabSz="914400">
              <a:spcBef>
                <a:spcPct val="50000"/>
              </a:spcBef>
            </a:pPr>
            <a:r>
              <a:rPr lang="en-US"/>
              <a:t>Micro Service APIs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>
          <a:xfrm>
            <a:off x="1009650" y="779463"/>
            <a:ext cx="7088188" cy="774700"/>
          </a:xfrm>
        </p:spPr>
        <p:txBody>
          <a:bodyPr anchor="t"/>
          <a:lstStyle/>
          <a:p>
            <a:pPr algn="ctr" eaLnBrk="1" hangingPunct="1"/>
            <a:r>
              <a:rPr lang="en-US" smtClean="0">
                <a:latin typeface="Calibri Light" pitchFamily="34" charset="0"/>
                <a:cs typeface="Calibri Light" pitchFamily="34" charset="0"/>
              </a:rPr>
              <a:t>ROLES &amp; RESPONSIBILITIES</a:t>
            </a:r>
          </a:p>
        </p:txBody>
      </p:sp>
      <p:sp>
        <p:nvSpPr>
          <p:cNvPr id="24578" name="Content Placeholder 2"/>
          <p:cNvSpPr>
            <a:spLocks noGrp="1"/>
          </p:cNvSpPr>
          <p:nvPr>
            <p:ph idx="1"/>
          </p:nvPr>
        </p:nvSpPr>
        <p:spPr>
          <a:xfrm>
            <a:off x="282575" y="1795463"/>
            <a:ext cx="8821738" cy="5062537"/>
          </a:xfrm>
        </p:spPr>
        <p:txBody>
          <a:bodyPr/>
          <a:lstStyle/>
          <a:p>
            <a:pPr marL="342900" indent="-342900" eaLnBrk="1" hangingPunct="1">
              <a:lnSpc>
                <a:spcPct val="125000"/>
              </a:lnSpc>
              <a:buFontTx/>
              <a:buChar char="•"/>
            </a:pPr>
            <a:r>
              <a:rPr lang="en-US" sz="2000" b="1" smtClean="0">
                <a:latin typeface="Calibri Light" pitchFamily="34" charset="0"/>
                <a:cs typeface="Calibri Light" pitchFamily="34" charset="0"/>
              </a:rPr>
              <a:t>Shopping &amp; Buying Development Engineers</a:t>
            </a:r>
          </a:p>
          <a:p>
            <a:pPr marL="919163" lvl="1" indent="-342900" eaLnBrk="1" hangingPunct="1">
              <a:lnSpc>
                <a:spcPct val="105000"/>
              </a:lnSpc>
              <a:spcBef>
                <a:spcPct val="0"/>
              </a:spcBef>
              <a:buFont typeface="Arial" charset="0"/>
              <a:buBlip>
                <a:blip r:embed="rId2"/>
              </a:buBlip>
            </a:pPr>
            <a:r>
              <a:rPr lang="en-US" sz="1400" smtClean="0">
                <a:latin typeface="Calibri Light" pitchFamily="34" charset="0"/>
                <a:cs typeface="Calibri Light" pitchFamily="34" charset="0"/>
              </a:rPr>
              <a:t>Responsible for all new  Page Level Functional Integration Tests</a:t>
            </a:r>
          </a:p>
          <a:p>
            <a:pPr marL="919163" lvl="1" indent="-342900" eaLnBrk="1" hangingPunct="1">
              <a:lnSpc>
                <a:spcPct val="105000"/>
              </a:lnSpc>
              <a:spcBef>
                <a:spcPct val="0"/>
              </a:spcBef>
              <a:buFont typeface="Arial" charset="0"/>
              <a:buBlip>
                <a:blip r:embed="rId2"/>
              </a:buBlip>
            </a:pPr>
            <a:r>
              <a:rPr lang="en-US" sz="1400" smtClean="0">
                <a:latin typeface="Calibri Light" pitchFamily="34" charset="0"/>
                <a:cs typeface="Calibri Light" pitchFamily="34" charset="0"/>
              </a:rPr>
              <a:t>Responsible for correcting all test failures in  ../fitmp  directory, keeping it completely operational</a:t>
            </a:r>
            <a:endParaRPr lang="en-US" sz="1400" b="1" smtClean="0">
              <a:latin typeface="Calibri Light" pitchFamily="34" charset="0"/>
              <a:cs typeface="Calibri Light" pitchFamily="34" charset="0"/>
            </a:endParaRPr>
          </a:p>
          <a:p>
            <a:pPr marL="342900" indent="-342900" eaLnBrk="1" hangingPunct="1">
              <a:lnSpc>
                <a:spcPct val="125000"/>
              </a:lnSpc>
              <a:buFontTx/>
              <a:buChar char="•"/>
            </a:pPr>
            <a:r>
              <a:rPr lang="en-US" sz="2000" b="1" smtClean="0">
                <a:latin typeface="Calibri Light" pitchFamily="34" charset="0"/>
                <a:cs typeface="Calibri Light" pitchFamily="34" charset="0"/>
              </a:rPr>
              <a:t>Provider Directory Development Engineers </a:t>
            </a:r>
          </a:p>
          <a:p>
            <a:pPr marL="919163" lvl="1" indent="-342900" eaLnBrk="1" hangingPunct="1">
              <a:lnSpc>
                <a:spcPct val="105000"/>
              </a:lnSpc>
              <a:spcBef>
                <a:spcPct val="0"/>
              </a:spcBef>
              <a:buFont typeface="Arial" charset="0"/>
              <a:buBlip>
                <a:blip r:embed="rId2"/>
              </a:buBlip>
            </a:pPr>
            <a:r>
              <a:rPr lang="en-US" sz="1400" smtClean="0">
                <a:latin typeface="Calibri Light" pitchFamily="34" charset="0"/>
                <a:cs typeface="Calibri Light" pitchFamily="34" charset="0"/>
              </a:rPr>
              <a:t>Responsible for all new Template level Functional Integration Tests</a:t>
            </a:r>
          </a:p>
          <a:p>
            <a:pPr marL="919163" lvl="1" indent="-342900" eaLnBrk="1" hangingPunct="1">
              <a:lnSpc>
                <a:spcPct val="105000"/>
              </a:lnSpc>
              <a:spcBef>
                <a:spcPct val="0"/>
              </a:spcBef>
              <a:buFont typeface="Arial" charset="0"/>
              <a:buBlip>
                <a:blip r:embed="rId2"/>
              </a:buBlip>
            </a:pPr>
            <a:r>
              <a:rPr lang="en-US" sz="1400" smtClean="0">
                <a:latin typeface="Calibri Light" pitchFamily="34" charset="0"/>
                <a:cs typeface="Calibri Light" pitchFamily="34" charset="0"/>
              </a:rPr>
              <a:t>Responsible for correcting all test failures in the  ../fitpd  directory, keeping all test operational</a:t>
            </a:r>
          </a:p>
          <a:p>
            <a:pPr marL="342900" indent="-342900" eaLnBrk="1" hangingPunct="1">
              <a:lnSpc>
                <a:spcPct val="125000"/>
              </a:lnSpc>
              <a:buFontTx/>
              <a:buChar char="•"/>
            </a:pPr>
            <a:r>
              <a:rPr lang="en-US" sz="2000" b="1" smtClean="0">
                <a:latin typeface="Calibri Light" pitchFamily="34" charset="0"/>
                <a:cs typeface="Calibri Light" pitchFamily="34" charset="0"/>
              </a:rPr>
              <a:t> Core Technology API Team engineers</a:t>
            </a:r>
          </a:p>
          <a:p>
            <a:pPr marL="919163" lvl="1" indent="-342900" eaLnBrk="1" hangingPunct="1">
              <a:lnSpc>
                <a:spcPct val="105000"/>
              </a:lnSpc>
              <a:spcBef>
                <a:spcPct val="0"/>
              </a:spcBef>
              <a:buFont typeface="Arial" charset="0"/>
              <a:buBlip>
                <a:blip r:embed="rId2"/>
              </a:buBlip>
            </a:pPr>
            <a:r>
              <a:rPr lang="en-US" sz="1400" smtClean="0">
                <a:latin typeface="Calibri Light" pitchFamily="34" charset="0"/>
                <a:cs typeface="Calibri Light" pitchFamily="34" charset="0"/>
              </a:rPr>
              <a:t>Responsible for adding new tests to the REST API regression suite </a:t>
            </a:r>
          </a:p>
          <a:p>
            <a:pPr marL="919163" lvl="1" indent="-342900" eaLnBrk="1" hangingPunct="1">
              <a:lnSpc>
                <a:spcPct val="105000"/>
              </a:lnSpc>
              <a:spcBef>
                <a:spcPct val="0"/>
              </a:spcBef>
              <a:buFont typeface="Arial" charset="0"/>
              <a:buBlip>
                <a:blip r:embed="rId2"/>
              </a:buBlip>
            </a:pPr>
            <a:r>
              <a:rPr lang="en-US" sz="1400" smtClean="0">
                <a:latin typeface="Calibri Light" pitchFamily="34" charset="0"/>
                <a:cs typeface="Calibri Light" pitchFamily="34" charset="0"/>
              </a:rPr>
              <a:t>Responsible for correcting all test failures in the ../fitapi directory, keeping all test operational</a:t>
            </a:r>
          </a:p>
          <a:p>
            <a:pPr marL="342900" indent="-342900" eaLnBrk="1" hangingPunct="1">
              <a:lnSpc>
                <a:spcPct val="125000"/>
              </a:lnSpc>
              <a:buFontTx/>
              <a:buChar char="•"/>
            </a:pPr>
            <a:r>
              <a:rPr lang="en-US" sz="500" b="1" smtClean="0">
                <a:latin typeface="Calibri Light" pitchFamily="34" charset="0"/>
                <a:cs typeface="Calibri Light" pitchFamily="34" charset="0"/>
              </a:rPr>
              <a:t>             </a:t>
            </a:r>
          </a:p>
          <a:p>
            <a:pPr marL="342900" indent="-342900" eaLnBrk="1" hangingPunct="1">
              <a:lnSpc>
                <a:spcPct val="125000"/>
              </a:lnSpc>
              <a:buFontTx/>
              <a:buChar char="•"/>
            </a:pPr>
            <a:r>
              <a:rPr lang="en-US" sz="2000" b="1" smtClean="0">
                <a:latin typeface="Calibri Light" pitchFamily="34" charset="0"/>
                <a:cs typeface="Calibri Light" pitchFamily="34" charset="0"/>
              </a:rPr>
              <a:t>NGTA Team engineers</a:t>
            </a:r>
          </a:p>
          <a:p>
            <a:pPr marL="919163" lvl="1" indent="-342900" eaLnBrk="1" hangingPunct="1">
              <a:lnSpc>
                <a:spcPct val="105000"/>
              </a:lnSpc>
              <a:spcBef>
                <a:spcPct val="0"/>
              </a:spcBef>
              <a:buFont typeface="Arial" charset="0"/>
              <a:buChar char="•"/>
            </a:pPr>
            <a:r>
              <a:rPr lang="en-US" sz="1400" smtClean="0">
                <a:latin typeface="Calibri Light" pitchFamily="34" charset="0"/>
                <a:cs typeface="Calibri Light" pitchFamily="34" charset="0"/>
              </a:rPr>
              <a:t>Oversee and manage all Framework development. </a:t>
            </a:r>
          </a:p>
          <a:p>
            <a:pPr marL="919163" lvl="1" indent="-342900" eaLnBrk="1" hangingPunct="1">
              <a:lnSpc>
                <a:spcPct val="105000"/>
              </a:lnSpc>
              <a:spcBef>
                <a:spcPct val="0"/>
              </a:spcBef>
              <a:buFont typeface="Arial" charset="0"/>
              <a:buChar char="•"/>
            </a:pPr>
            <a:r>
              <a:rPr lang="en-US" sz="1400" smtClean="0">
                <a:latin typeface="Calibri Light" pitchFamily="34" charset="0"/>
                <a:cs typeface="Calibri Light" pitchFamily="34" charset="0"/>
              </a:rPr>
              <a:t>Continual frame work improvement, evaluating all need for new coverage</a:t>
            </a:r>
          </a:p>
          <a:p>
            <a:pPr marL="919163" lvl="1" indent="-342900" eaLnBrk="1" hangingPunct="1">
              <a:lnSpc>
                <a:spcPct val="105000"/>
              </a:lnSpc>
              <a:spcBef>
                <a:spcPct val="0"/>
              </a:spcBef>
              <a:buFont typeface="Arial" charset="0"/>
              <a:buChar char="•"/>
            </a:pPr>
            <a:r>
              <a:rPr lang="en-US" sz="1400" smtClean="0">
                <a:latin typeface="Calibri Light" pitchFamily="34" charset="0"/>
                <a:cs typeface="Calibri Light" pitchFamily="34" charset="0"/>
              </a:rPr>
              <a:t>Continually analyze mid layer code</a:t>
            </a:r>
          </a:p>
          <a:p>
            <a:pPr marL="919163" lvl="1" indent="-342900" eaLnBrk="1" hangingPunct="1">
              <a:lnSpc>
                <a:spcPct val="105000"/>
              </a:lnSpc>
              <a:spcBef>
                <a:spcPct val="0"/>
              </a:spcBef>
              <a:buFont typeface="Arial" charset="0"/>
              <a:buChar char="•"/>
            </a:pPr>
            <a:r>
              <a:rPr lang="en-US" sz="1400" smtClean="0">
                <a:latin typeface="Calibri Light" pitchFamily="34" charset="0"/>
                <a:cs typeface="Calibri Light" pitchFamily="34" charset="0"/>
              </a:rPr>
              <a:t>Refactor content from mid layer to the lower common layer</a:t>
            </a:r>
          </a:p>
          <a:p>
            <a:pPr marL="919163" lvl="1" indent="-342900" eaLnBrk="1" hangingPunct="1">
              <a:lnSpc>
                <a:spcPct val="105000"/>
              </a:lnSpc>
              <a:spcBef>
                <a:spcPct val="0"/>
              </a:spcBef>
              <a:buFont typeface="Arial" charset="0"/>
              <a:buChar char="•"/>
            </a:pPr>
            <a:r>
              <a:rPr lang="en-US" sz="1400" smtClean="0">
                <a:latin typeface="Calibri Light" pitchFamily="34" charset="0"/>
                <a:cs typeface="Calibri Light" pitchFamily="34" charset="0"/>
              </a:rPr>
              <a:t>Develop all End to End test automation scripts based on business use cases</a:t>
            </a:r>
          </a:p>
        </p:txBody>
      </p:sp>
      <p:sp>
        <p:nvSpPr>
          <p:cNvPr id="24579" name="Title 1"/>
          <p:cNvSpPr txBox="1">
            <a:spLocks/>
          </p:cNvSpPr>
          <p:nvPr/>
        </p:nvSpPr>
        <p:spPr bwMode="auto">
          <a:xfrm>
            <a:off x="1009650" y="128588"/>
            <a:ext cx="5765800" cy="65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5000">
                <a:solidFill>
                  <a:srgbClr val="128BAD"/>
                </a:solidFill>
                <a:latin typeface="Calibri Light" pitchFamily="34" charset="0"/>
              </a:rPr>
              <a:t>ROLL OUT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650" y="779463"/>
            <a:ext cx="6356350" cy="866775"/>
          </a:xfrm>
        </p:spPr>
        <p:txBody>
          <a:bodyPr rtlCol="0" anchor="t"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 smtClean="0">
                <a:ea typeface="+mj-ea"/>
              </a:rPr>
              <a:t>PROPOSED TIME LINE</a:t>
            </a:r>
            <a:endParaRPr lang="en-US" dirty="0">
              <a:solidFill>
                <a:schemeClr val="bg1">
                  <a:lumMod val="85000"/>
                </a:schemeClr>
              </a:solidFill>
              <a:ea typeface="+mj-ea"/>
            </a:endParaRPr>
          </a:p>
        </p:txBody>
      </p:sp>
      <p:sp>
        <p:nvSpPr>
          <p:cNvPr id="17410" name="Content Placeholder 2"/>
          <p:cNvSpPr>
            <a:spLocks noGrp="1"/>
          </p:cNvSpPr>
          <p:nvPr>
            <p:ph idx="1"/>
          </p:nvPr>
        </p:nvSpPr>
        <p:spPr>
          <a:xfrm>
            <a:off x="285750" y="1827213"/>
            <a:ext cx="8567738" cy="4868862"/>
          </a:xfrm>
        </p:spPr>
        <p:txBody>
          <a:bodyPr/>
          <a:lstStyle/>
          <a:p>
            <a:pPr marL="342900" indent="-342900" eaLnBrk="1" hangingPunct="1">
              <a:lnSpc>
                <a:spcPct val="110000"/>
              </a:lnSpc>
              <a:spcBef>
                <a:spcPct val="0"/>
              </a:spcBef>
              <a:buFontTx/>
              <a:buChar char="•"/>
              <a:defRPr/>
            </a:pPr>
            <a:r>
              <a:rPr lang="en-US" sz="2000" b="1" dirty="0" smtClean="0">
                <a:latin typeface="Calibri Light" pitchFamily="34" charset="0"/>
                <a:cs typeface="Calibri Light" pitchFamily="34" charset="0"/>
              </a:rPr>
              <a:t>ROLL OUT &amp; ENGINEERING ADOPTION</a:t>
            </a:r>
          </a:p>
          <a:p>
            <a:pPr lvl="2" eaLnBrk="1" hangingPunct="1">
              <a:lnSpc>
                <a:spcPct val="110000"/>
              </a:lnSpc>
              <a:spcBef>
                <a:spcPct val="0"/>
              </a:spcBef>
              <a:buFontTx/>
              <a:buChar char="•"/>
              <a:defRPr/>
            </a:pPr>
            <a:r>
              <a:rPr lang="en-US" sz="1800" b="1" dirty="0" smtClean="0">
                <a:latin typeface="Calibri Light" pitchFamily="34" charset="0"/>
                <a:cs typeface="Calibri Light" pitchFamily="34" charset="0"/>
              </a:rPr>
              <a:t>Refactor mid layer, ensure API is uniform</a:t>
            </a:r>
          </a:p>
          <a:p>
            <a:pPr lvl="2" eaLnBrk="1" hangingPunct="1">
              <a:lnSpc>
                <a:spcPct val="110000"/>
              </a:lnSpc>
              <a:spcBef>
                <a:spcPct val="0"/>
              </a:spcBef>
              <a:buFontTx/>
              <a:buChar char="•"/>
              <a:defRPr/>
            </a:pPr>
            <a:r>
              <a:rPr lang="en-US" sz="1800" b="1" dirty="0" smtClean="0">
                <a:latin typeface="Calibri Light" pitchFamily="34" charset="0"/>
                <a:cs typeface="Calibri Light" pitchFamily="34" charset="0"/>
              </a:rPr>
              <a:t>Write up training aids, examples of installation and configuration</a:t>
            </a:r>
          </a:p>
          <a:p>
            <a:pPr lvl="2" eaLnBrk="1" hangingPunct="1">
              <a:lnSpc>
                <a:spcPct val="110000"/>
              </a:lnSpc>
              <a:spcBef>
                <a:spcPct val="0"/>
              </a:spcBef>
              <a:buFontTx/>
              <a:buChar char="•"/>
              <a:defRPr/>
            </a:pPr>
            <a:r>
              <a:rPr lang="en-US" sz="1800" b="1" dirty="0" smtClean="0">
                <a:latin typeface="Calibri Light" pitchFamily="34" charset="0"/>
                <a:cs typeface="Calibri Light" pitchFamily="34" charset="0"/>
              </a:rPr>
              <a:t>Training staff in the use and operation</a:t>
            </a:r>
          </a:p>
          <a:p>
            <a:pPr lvl="2" eaLnBrk="1" hangingPunct="1">
              <a:lnSpc>
                <a:spcPct val="110000"/>
              </a:lnSpc>
              <a:spcBef>
                <a:spcPct val="0"/>
              </a:spcBef>
              <a:buFontTx/>
              <a:buChar char="•"/>
              <a:defRPr/>
            </a:pPr>
            <a:r>
              <a:rPr lang="en-US" sz="1800" b="1" dirty="0" smtClean="0">
                <a:latin typeface="Calibri Light" pitchFamily="34" charset="0"/>
                <a:cs typeface="Calibri Light" pitchFamily="34" charset="0"/>
              </a:rPr>
              <a:t>Test and debug initial installations</a:t>
            </a:r>
          </a:p>
          <a:p>
            <a:pPr indent="-119063" eaLnBrk="1" hangingPunct="1">
              <a:lnSpc>
                <a:spcPct val="110000"/>
              </a:lnSpc>
              <a:spcBef>
                <a:spcPct val="0"/>
              </a:spcBef>
              <a:defRPr/>
            </a:pPr>
            <a:r>
              <a:rPr lang="en-US" sz="500" b="1" dirty="0" smtClean="0">
                <a:latin typeface="Calibri Light" pitchFamily="34" charset="0"/>
                <a:cs typeface="Calibri Light" pitchFamily="34" charset="0"/>
              </a:rPr>
              <a:t>                  </a:t>
            </a:r>
          </a:p>
          <a:p>
            <a:pPr marL="342900" indent="-342900" eaLnBrk="1" hangingPunct="1">
              <a:lnSpc>
                <a:spcPct val="110000"/>
              </a:lnSpc>
              <a:spcBef>
                <a:spcPct val="0"/>
              </a:spcBef>
              <a:buFontTx/>
              <a:buChar char="•"/>
              <a:defRPr/>
            </a:pPr>
            <a:r>
              <a:rPr lang="en-US" sz="2000" b="1" dirty="0" smtClean="0">
                <a:latin typeface="Calibri Light" pitchFamily="34" charset="0"/>
                <a:cs typeface="Calibri Light" pitchFamily="34" charset="0"/>
              </a:rPr>
              <a:t>Timing on Roll out	</a:t>
            </a:r>
            <a:endParaRPr lang="en-US" sz="2000" b="1" u="sng" dirty="0" smtClean="0">
              <a:latin typeface="Calibri Light" pitchFamily="34" charset="0"/>
              <a:cs typeface="Calibri Light" pitchFamily="34" charset="0"/>
            </a:endParaRPr>
          </a:p>
          <a:p>
            <a:pPr marL="742950" lvl="1" indent="-285750" eaLnBrk="1" hangingPunct="1">
              <a:lnSpc>
                <a:spcPct val="11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800" b="1" dirty="0" smtClean="0">
                <a:latin typeface="Calibri Light" pitchFamily="34" charset="0"/>
                <a:cs typeface="Calibri Light" pitchFamily="34" charset="0"/>
              </a:rPr>
              <a:t>Roll out First week April to the Core Tech Team REST API Test Framework</a:t>
            </a:r>
          </a:p>
          <a:p>
            <a:pPr marL="742950" lvl="1" indent="-285750" eaLnBrk="1" hangingPunct="1">
              <a:lnSpc>
                <a:spcPct val="11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800" b="1" dirty="0" smtClean="0">
                <a:latin typeface="Calibri Light" pitchFamily="34" charset="0"/>
                <a:cs typeface="Calibri Light" pitchFamily="34" charset="0"/>
              </a:rPr>
              <a:t>Roll out to Market place team at the end of April</a:t>
            </a:r>
          </a:p>
          <a:p>
            <a:pPr marL="742950" lvl="1" indent="-285750" eaLnBrk="1" hangingPunct="1">
              <a:lnSpc>
                <a:spcPct val="11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800" b="1" dirty="0" smtClean="0">
                <a:latin typeface="Calibri Light" pitchFamily="34" charset="0"/>
                <a:cs typeface="Calibri Light" pitchFamily="34" charset="0"/>
              </a:rPr>
              <a:t>Roll out to other teams on first or second week of May</a:t>
            </a:r>
            <a:endParaRPr lang="en-US" sz="1000" b="1" dirty="0" smtClean="0">
              <a:latin typeface="Calibri Light" pitchFamily="34" charset="0"/>
              <a:cs typeface="Calibri Light" pitchFamily="34" charset="0"/>
            </a:endParaRPr>
          </a:p>
          <a:p>
            <a:pPr marL="342900" indent="-342900" eaLnBrk="1" hangingPunct="1">
              <a:defRPr/>
            </a:pPr>
            <a:endParaRPr lang="en-US" b="1" dirty="0" smtClean="0">
              <a:latin typeface="Calibri Light" pitchFamily="34" charset="0"/>
              <a:cs typeface="Calibri Light" pitchFamily="34" charset="0"/>
            </a:endParaRPr>
          </a:p>
          <a:p>
            <a:pPr marL="457200" lvl="1" indent="0" eaLnBrk="1" hangingPunct="1">
              <a:buFontTx/>
              <a:buNone/>
              <a:defRPr/>
            </a:pPr>
            <a:r>
              <a:rPr lang="en-US" sz="1400" dirty="0" smtClean="0">
                <a:latin typeface="Calibri Light" pitchFamily="34" charset="0"/>
                <a:cs typeface="Calibri Light" pitchFamily="34" charset="0"/>
              </a:rPr>
              <a:t>     </a:t>
            </a:r>
          </a:p>
        </p:txBody>
      </p:sp>
      <p:sp>
        <p:nvSpPr>
          <p:cNvPr id="25603" name="Title 1"/>
          <p:cNvSpPr txBox="1">
            <a:spLocks/>
          </p:cNvSpPr>
          <p:nvPr/>
        </p:nvSpPr>
        <p:spPr bwMode="auto">
          <a:xfrm>
            <a:off x="1009650" y="128588"/>
            <a:ext cx="5765800" cy="65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5000">
                <a:solidFill>
                  <a:srgbClr val="128BAD"/>
                </a:solidFill>
                <a:latin typeface="Calibri Light" pitchFamily="34" charset="0"/>
              </a:rPr>
              <a:t>ROLL OUT</a:t>
            </a:r>
          </a:p>
        </p:txBody>
      </p:sp>
      <p:pic>
        <p:nvPicPr>
          <p:cNvPr id="25604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1675" y="4810125"/>
            <a:ext cx="6019800" cy="18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>
          <a:xfrm>
            <a:off x="512763" y="635000"/>
            <a:ext cx="7974012" cy="1143000"/>
          </a:xfrm>
        </p:spPr>
        <p:txBody>
          <a:bodyPr anchor="t"/>
          <a:lstStyle/>
          <a:p>
            <a:pPr eaLnBrk="1" hangingPunct="1"/>
            <a:r>
              <a:rPr lang="en-US" sz="3600" smtClean="0">
                <a:latin typeface="Calibri Light" pitchFamily="34" charset="0"/>
                <a:cs typeface="Calibri Light" pitchFamily="34" charset="0"/>
              </a:rPr>
              <a:t>Market Place  :  </a:t>
            </a:r>
            <a:r>
              <a:rPr lang="en-US" sz="2800" smtClean="0">
                <a:latin typeface="Calibri Light" pitchFamily="34" charset="0"/>
                <a:cs typeface="Calibri Light" pitchFamily="34" charset="0"/>
              </a:rPr>
              <a:t>Provider Directory :    Other Apps</a:t>
            </a:r>
            <a:br>
              <a:rPr lang="en-US" sz="2800" smtClean="0">
                <a:latin typeface="Calibri Light" pitchFamily="34" charset="0"/>
                <a:cs typeface="Calibri Light" pitchFamily="34" charset="0"/>
              </a:rPr>
            </a:br>
            <a:r>
              <a:rPr lang="en-US" sz="2800" smtClean="0">
                <a:latin typeface="Calibri Light" pitchFamily="34" charset="0"/>
                <a:cs typeface="Calibri Light" pitchFamily="34" charset="0"/>
              </a:rPr>
              <a:t> </a:t>
            </a:r>
            <a:r>
              <a:rPr lang="en-US" sz="2800" smtClean="0">
                <a:latin typeface="Bauhaus 93"/>
                <a:cs typeface="Calibri Light" pitchFamily="34" charset="0"/>
              </a:rPr>
              <a:t>  </a:t>
            </a:r>
            <a:r>
              <a:rPr lang="en-US" sz="2800" smtClean="0">
                <a:latin typeface="Calibri Light" pitchFamily="34" charset="0"/>
                <a:cs typeface="Calibri Light" pitchFamily="34" charset="0"/>
              </a:rPr>
              <a:t>                                 Microservice APIs</a:t>
            </a:r>
          </a:p>
        </p:txBody>
      </p:sp>
      <p:pic>
        <p:nvPicPr>
          <p:cNvPr id="26626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711200" y="1725613"/>
            <a:ext cx="7975600" cy="3838575"/>
          </a:xfrm>
        </p:spPr>
      </p:pic>
      <p:sp>
        <p:nvSpPr>
          <p:cNvPr id="4" name="Title 1">
            <a:hlinkClick r:id="rId3" action="ppaction://hlinksldjump"/>
          </p:cNvPr>
          <p:cNvSpPr txBox="1">
            <a:spLocks/>
          </p:cNvSpPr>
          <p:nvPr/>
        </p:nvSpPr>
        <p:spPr>
          <a:xfrm>
            <a:off x="368300" y="47625"/>
            <a:ext cx="312738" cy="287338"/>
          </a:xfrm>
          <a:prstGeom prst="rect">
            <a:avLst/>
          </a:prstGeom>
        </p:spPr>
        <p:txBody>
          <a:bodyPr>
            <a:normAutofit fontScale="55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000" b="0" i="0" kern="1200">
                <a:solidFill>
                  <a:srgbClr val="128BAD"/>
                </a:solidFill>
                <a:latin typeface="Calibri Light"/>
                <a:ea typeface="+mj-ea"/>
                <a:cs typeface="Calibri Light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endParaRPr lang="en-US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23875" y="233363"/>
            <a:ext cx="7974013" cy="611187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000" b="0" i="0" kern="1200">
                <a:solidFill>
                  <a:srgbClr val="128BAD"/>
                </a:solidFill>
                <a:latin typeface="Calibri Light"/>
                <a:ea typeface="+mj-ea"/>
                <a:cs typeface="Calibri Light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3600" dirty="0" smtClean="0"/>
              <a:t>Appendix:</a:t>
            </a:r>
            <a:endParaRPr lang="en-US" sz="2800" dirty="0"/>
          </a:p>
        </p:txBody>
      </p:sp>
      <p:sp>
        <p:nvSpPr>
          <p:cNvPr id="26630" name="Text Box 6"/>
          <p:cNvSpPr txBox="1">
            <a:spLocks noChangeArrowheads="1"/>
          </p:cNvSpPr>
          <p:nvPr/>
        </p:nvSpPr>
        <p:spPr bwMode="auto">
          <a:xfrm>
            <a:off x="1263650" y="5748338"/>
            <a:ext cx="6265863" cy="404812"/>
          </a:xfrm>
          <a:prstGeom prst="rect">
            <a:avLst/>
          </a:prstGeom>
          <a:solidFill>
            <a:srgbClr val="C0C0C0"/>
          </a:solidFill>
          <a:ln w="3810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defTabSz="914400">
              <a:spcBef>
                <a:spcPct val="50000"/>
              </a:spcBef>
            </a:pPr>
            <a:r>
              <a:rPr lang="en-US"/>
              <a:t>Micro Service REST APIs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Content Placeholder 2"/>
          <p:cNvSpPr>
            <a:spLocks noGrp="1"/>
          </p:cNvSpPr>
          <p:nvPr>
            <p:ph idx="1"/>
          </p:nvPr>
        </p:nvSpPr>
        <p:spPr>
          <a:xfrm>
            <a:off x="796925" y="1150938"/>
            <a:ext cx="2882900" cy="2368550"/>
          </a:xfrm>
        </p:spPr>
        <p:txBody>
          <a:bodyPr/>
          <a:lstStyle/>
          <a:p>
            <a:pPr eaLnBrk="1" hangingPunct="1"/>
            <a:r>
              <a:rPr lang="en-US" smtClean="0">
                <a:latin typeface="Calibri Light" pitchFamily="34" charset="0"/>
                <a:cs typeface="Calibri Light" pitchFamily="34" charset="0"/>
              </a:rPr>
              <a:t>	    </a:t>
            </a:r>
            <a:r>
              <a:rPr lang="en-US" sz="1600" b="1" smtClean="0">
                <a:latin typeface="Calibri Light" pitchFamily="34" charset="0"/>
                <a:cs typeface="Calibri Light" pitchFamily="34" charset="0"/>
              </a:rPr>
              <a:t>Seconds</a:t>
            </a:r>
          </a:p>
          <a:p>
            <a:pPr eaLnBrk="1" hangingPunct="1"/>
            <a:r>
              <a:rPr lang="en-US" smtClean="0">
                <a:latin typeface="Calibri Light" pitchFamily="34" charset="0"/>
                <a:cs typeface="Calibri Light" pitchFamily="34" charset="0"/>
              </a:rPr>
              <a:t>Small	5		%30</a:t>
            </a:r>
          </a:p>
          <a:p>
            <a:pPr eaLnBrk="1" hangingPunct="1"/>
            <a:endParaRPr lang="en-US" smtClean="0">
              <a:latin typeface="Calibri Light" pitchFamily="34" charset="0"/>
              <a:cs typeface="Calibri Light" pitchFamily="34" charset="0"/>
            </a:endParaRPr>
          </a:p>
          <a:p>
            <a:pPr eaLnBrk="1" hangingPunct="1"/>
            <a:r>
              <a:rPr lang="en-US" smtClean="0">
                <a:latin typeface="Calibri Light" pitchFamily="34" charset="0"/>
                <a:cs typeface="Calibri Light" pitchFamily="34" charset="0"/>
              </a:rPr>
              <a:t>Med	15		%50</a:t>
            </a:r>
          </a:p>
          <a:p>
            <a:pPr eaLnBrk="1" hangingPunct="1"/>
            <a:endParaRPr lang="en-US" smtClean="0">
              <a:latin typeface="Calibri Light" pitchFamily="34" charset="0"/>
              <a:cs typeface="Calibri Light" pitchFamily="34" charset="0"/>
            </a:endParaRPr>
          </a:p>
          <a:p>
            <a:pPr eaLnBrk="1" hangingPunct="1"/>
            <a:r>
              <a:rPr lang="en-US" smtClean="0">
                <a:latin typeface="Calibri Light" pitchFamily="34" charset="0"/>
                <a:cs typeface="Calibri Light" pitchFamily="34" charset="0"/>
              </a:rPr>
              <a:t>Large	30		%20</a:t>
            </a:r>
          </a:p>
        </p:txBody>
      </p:sp>
      <p:sp>
        <p:nvSpPr>
          <p:cNvPr id="27650" name="Content Placeholder 2"/>
          <p:cNvSpPr txBox="1">
            <a:spLocks/>
          </p:cNvSpPr>
          <p:nvPr/>
        </p:nvSpPr>
        <p:spPr bwMode="auto">
          <a:xfrm>
            <a:off x="4327525" y="1519238"/>
            <a:ext cx="3579813" cy="279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  <a:buSzPct val="100000"/>
            </a:pPr>
            <a:r>
              <a:rPr lang="en-US" sz="2400">
                <a:latin typeface="Calibri Light" pitchFamily="34" charset="0"/>
              </a:rPr>
              <a:t>	 </a:t>
            </a:r>
            <a:r>
              <a:rPr lang="en-US" sz="3300">
                <a:latin typeface="Calibri Light" pitchFamily="34" charset="0"/>
              </a:rPr>
              <a:t>PPO		   HMO</a:t>
            </a:r>
          </a:p>
          <a:p>
            <a:pPr marL="731838" lvl="3">
              <a:lnSpc>
                <a:spcPct val="80000"/>
              </a:lnSpc>
              <a:spcBef>
                <a:spcPct val="20000"/>
              </a:spcBef>
              <a:buSzPct val="100000"/>
            </a:pPr>
            <a:r>
              <a:rPr lang="en-US" sz="2200">
                <a:latin typeface="Calibri Light" pitchFamily="34" charset="0"/>
              </a:rPr>
              <a:t>  			      </a:t>
            </a:r>
            <a:r>
              <a:rPr lang="en-US" sz="3000">
                <a:latin typeface="Calibri Light" pitchFamily="34" charset="0"/>
              </a:rPr>
              <a:t>PPO</a:t>
            </a:r>
          </a:p>
          <a:p>
            <a:pPr marL="731838" lvl="3">
              <a:lnSpc>
                <a:spcPct val="80000"/>
              </a:lnSpc>
              <a:spcBef>
                <a:spcPct val="20000"/>
              </a:spcBef>
              <a:buSzPct val="100000"/>
            </a:pPr>
            <a:r>
              <a:rPr lang="en-US" sz="2200">
                <a:latin typeface="Calibri Light" pitchFamily="34" charset="0"/>
              </a:rPr>
              <a:t> </a:t>
            </a:r>
          </a:p>
          <a:p>
            <a:pPr marL="731838" lvl="3">
              <a:lnSpc>
                <a:spcPct val="80000"/>
              </a:lnSpc>
              <a:spcBef>
                <a:spcPct val="20000"/>
              </a:spcBef>
              <a:buSzPct val="100000"/>
            </a:pPr>
            <a:r>
              <a:rPr lang="en-US" sz="2200">
                <a:latin typeface="Calibri Light" pitchFamily="34" charset="0"/>
              </a:rPr>
              <a:t> </a:t>
            </a:r>
          </a:p>
          <a:p>
            <a:pPr marL="731838" lvl="3">
              <a:lnSpc>
                <a:spcPct val="80000"/>
              </a:lnSpc>
              <a:spcBef>
                <a:spcPct val="20000"/>
              </a:spcBef>
              <a:buSzPct val="100000"/>
            </a:pPr>
            <a:r>
              <a:rPr lang="en-US" sz="2200">
                <a:latin typeface="Calibri Light" pitchFamily="34" charset="0"/>
              </a:rPr>
              <a:t>One                One</a:t>
            </a:r>
          </a:p>
          <a:p>
            <a:pPr marL="731838" lvl="3">
              <a:lnSpc>
                <a:spcPct val="80000"/>
              </a:lnSpc>
              <a:spcBef>
                <a:spcPct val="20000"/>
              </a:spcBef>
              <a:buSzPct val="100000"/>
            </a:pPr>
            <a:r>
              <a:rPr lang="en-US" sz="2200">
                <a:latin typeface="Calibri Light" pitchFamily="34" charset="0"/>
              </a:rPr>
              <a:t>State              State</a:t>
            </a:r>
          </a:p>
          <a:p>
            <a:pPr marL="731838" lvl="3">
              <a:lnSpc>
                <a:spcPct val="80000"/>
              </a:lnSpc>
              <a:spcBef>
                <a:spcPct val="20000"/>
              </a:spcBef>
              <a:buSzPct val="100000"/>
            </a:pPr>
            <a:endParaRPr lang="en-US" sz="2200">
              <a:latin typeface="Calibri Light" pitchFamily="34" charset="0"/>
            </a:endParaRPr>
          </a:p>
          <a:p>
            <a:pPr marL="341313" lvl="1">
              <a:lnSpc>
                <a:spcPct val="80000"/>
              </a:lnSpc>
              <a:spcBef>
                <a:spcPct val="20000"/>
              </a:spcBef>
              <a:buSzPct val="100000"/>
            </a:pPr>
            <a:endParaRPr lang="en-US" sz="2200">
              <a:latin typeface="Calibri Light" pitchFamily="34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4721225" y="1366838"/>
            <a:ext cx="11113" cy="28924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6088063" y="1366838"/>
            <a:ext cx="0" cy="28924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907338" y="1366838"/>
            <a:ext cx="0" cy="28924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/>
          <p:cNvSpPr txBox="1">
            <a:spLocks/>
          </p:cNvSpPr>
          <p:nvPr/>
        </p:nvSpPr>
        <p:spPr>
          <a:xfrm>
            <a:off x="4213225" y="4445000"/>
            <a:ext cx="3968750" cy="957263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20000"/>
              </a:spcBef>
              <a:buSzPct val="100000"/>
              <a:buFontTx/>
              <a:buNone/>
              <a:defRPr sz="2400" b="0" i="0" kern="1200" baseline="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1pPr>
            <a:lvl2pPr marL="576263" indent="-234950" algn="l" defTabSz="457200" rtl="0" eaLnBrk="1" latinLnBrk="0" hangingPunct="1">
              <a:lnSpc>
                <a:spcPct val="80000"/>
              </a:lnSpc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2200" b="0" i="0" kern="120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2pPr>
            <a:lvl3pPr marL="801688" indent="-225425" algn="l" defTabSz="457200" rtl="0" eaLnBrk="1" latinLnBrk="0" hangingPunct="1">
              <a:lnSpc>
                <a:spcPct val="80000"/>
              </a:lnSpc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2000" b="0" i="0" kern="120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3pPr>
            <a:lvl4pPr marL="966788" indent="-165100" algn="l" defTabSz="457200" rtl="0" eaLnBrk="1" latinLnBrk="0" hangingPunct="1">
              <a:lnSpc>
                <a:spcPct val="80000"/>
              </a:lnSpc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1800" b="0" i="0" kern="120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4pPr>
            <a:lvl5pPr marL="1201738" indent="-176213" algn="l" defTabSz="457200" rtl="0" eaLnBrk="1" latinLnBrk="0" hangingPunct="1">
              <a:lnSpc>
                <a:spcPct val="80000"/>
              </a:lnSpc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1600" b="0" i="0" kern="120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2200" dirty="0" smtClean="0"/>
              <a:t>AARP 600 TC          1800 TC 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2200" dirty="0" smtClean="0"/>
              <a:t>AARP + DIR             3600 TC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2200" dirty="0"/>
              <a:t>	 </a:t>
            </a:r>
            <a:r>
              <a:rPr lang="en-US" sz="2200" dirty="0" smtClean="0"/>
              <a:t> 1800 TC </a:t>
            </a:r>
            <a:endParaRPr lang="en-US" sz="2200" dirty="0"/>
          </a:p>
        </p:txBody>
      </p:sp>
      <p:sp>
        <p:nvSpPr>
          <p:cNvPr id="27655" name="Content Placeholder 2"/>
          <p:cNvSpPr txBox="1">
            <a:spLocks/>
          </p:cNvSpPr>
          <p:nvPr/>
        </p:nvSpPr>
        <p:spPr bwMode="auto">
          <a:xfrm>
            <a:off x="796925" y="4587875"/>
            <a:ext cx="3171825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  <a:buSzPct val="100000"/>
            </a:pPr>
            <a:r>
              <a:rPr lang="en-US" sz="2000">
                <a:latin typeface="Calibri Light" pitchFamily="34" charset="0"/>
              </a:rPr>
              <a:t>One State 2Hrs 6 Browsers</a:t>
            </a:r>
          </a:p>
        </p:txBody>
      </p:sp>
      <p:cxnSp>
        <p:nvCxnSpPr>
          <p:cNvPr id="14" name="Curved Connector 13"/>
          <p:cNvCxnSpPr/>
          <p:nvPr/>
        </p:nvCxnSpPr>
        <p:spPr>
          <a:xfrm flipV="1">
            <a:off x="3679825" y="4591050"/>
            <a:ext cx="533400" cy="15081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657" name="Content Placeholder 2"/>
          <p:cNvSpPr txBox="1">
            <a:spLocks/>
          </p:cNvSpPr>
          <p:nvPr/>
        </p:nvSpPr>
        <p:spPr bwMode="auto">
          <a:xfrm>
            <a:off x="933450" y="5356225"/>
            <a:ext cx="2881313" cy="150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  <a:buSzPct val="100000"/>
            </a:pPr>
            <a:r>
              <a:rPr lang="en-US" sz="2400">
                <a:latin typeface="Calibri Light" pitchFamily="34" charset="0"/>
              </a:rPr>
              <a:t>Currently </a:t>
            </a:r>
          </a:p>
          <a:p>
            <a:pPr>
              <a:lnSpc>
                <a:spcPct val="80000"/>
              </a:lnSpc>
              <a:spcBef>
                <a:spcPct val="20000"/>
              </a:spcBef>
              <a:buSzPct val="100000"/>
            </a:pPr>
            <a:r>
              <a:rPr lang="en-US" sz="2400">
                <a:latin typeface="Calibri Light" pitchFamily="34" charset="0"/>
              </a:rPr>
              <a:t>20 States</a:t>
            </a:r>
          </a:p>
          <a:p>
            <a:pPr>
              <a:lnSpc>
                <a:spcPct val="80000"/>
              </a:lnSpc>
              <a:spcBef>
                <a:spcPct val="20000"/>
              </a:spcBef>
              <a:buSzPct val="100000"/>
            </a:pPr>
            <a:r>
              <a:rPr lang="en-US" sz="2400">
                <a:latin typeface="Calibri Light" pitchFamily="34" charset="0"/>
              </a:rPr>
              <a:t>7 HMO &amp; PPO</a:t>
            </a:r>
          </a:p>
          <a:p>
            <a:pPr>
              <a:lnSpc>
                <a:spcPct val="80000"/>
              </a:lnSpc>
              <a:spcBef>
                <a:spcPct val="20000"/>
              </a:spcBef>
              <a:buSzPct val="100000"/>
            </a:pPr>
            <a:r>
              <a:rPr lang="en-US" sz="2400">
                <a:latin typeface="Calibri Light" pitchFamily="34" charset="0"/>
              </a:rPr>
              <a:t>13 PPO only</a:t>
            </a:r>
          </a:p>
        </p:txBody>
      </p:sp>
      <p:sp>
        <p:nvSpPr>
          <p:cNvPr id="15" name="Title 1">
            <a:hlinkClick r:id="rId3" action="ppaction://hlinksldjump"/>
          </p:cNvPr>
          <p:cNvSpPr txBox="1">
            <a:spLocks/>
          </p:cNvSpPr>
          <p:nvPr/>
        </p:nvSpPr>
        <p:spPr>
          <a:xfrm>
            <a:off x="368300" y="47625"/>
            <a:ext cx="312738" cy="287338"/>
          </a:xfrm>
          <a:prstGeom prst="rect">
            <a:avLst/>
          </a:prstGeom>
        </p:spPr>
        <p:txBody>
          <a:bodyPr>
            <a:normAutofit fontScale="55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000" b="0" i="0" kern="1200">
                <a:solidFill>
                  <a:srgbClr val="128BAD"/>
                </a:solidFill>
                <a:latin typeface="Calibri Light"/>
                <a:ea typeface="+mj-ea"/>
                <a:cs typeface="Calibri Light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endParaRPr lang="en-US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523875" y="233363"/>
            <a:ext cx="7974013" cy="611187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000" b="0" i="0" kern="1200">
                <a:solidFill>
                  <a:srgbClr val="128BAD"/>
                </a:solidFill>
                <a:latin typeface="Calibri Light"/>
                <a:ea typeface="+mj-ea"/>
                <a:cs typeface="Calibri Light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3600" dirty="0" smtClean="0"/>
              <a:t>Appendix: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114300"/>
            <a:ext cx="8769350" cy="1333500"/>
          </a:xfrm>
        </p:spPr>
        <p:txBody>
          <a:bodyPr rtlCol="0" anchor="t"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 smtClean="0">
                <a:ea typeface="+mj-ea"/>
              </a:rPr>
              <a:t>INTRODUCTION</a:t>
            </a:r>
            <a:br>
              <a:rPr lang="en-US" dirty="0" smtClean="0">
                <a:ea typeface="+mj-ea"/>
              </a:rPr>
            </a:br>
            <a:r>
              <a:rPr lang="en-US" dirty="0" smtClean="0">
                <a:ea typeface="+mj-ea"/>
              </a:rPr>
              <a:t>     NGTA  - </a:t>
            </a:r>
            <a:r>
              <a:rPr lang="en-US" sz="3000" b="1" dirty="0" smtClean="0">
                <a:ea typeface="+mj-ea"/>
              </a:rPr>
              <a:t>Next Generation platform Test </a:t>
            </a:r>
            <a:r>
              <a:rPr lang="en-US" sz="3000" b="1" dirty="0">
                <a:ea typeface="+mj-ea"/>
              </a:rPr>
              <a:t>Automation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77813" y="1512888"/>
            <a:ext cx="8866187" cy="3997325"/>
          </a:xfrm>
        </p:spPr>
        <p:txBody>
          <a:bodyPr rtlCol="0">
            <a:normAutofit/>
          </a:bodyPr>
          <a:lstStyle/>
          <a:p>
            <a:pPr marL="342900" indent="-34290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000" b="1" dirty="0" smtClean="0">
                <a:ea typeface="+mn-ea"/>
              </a:rPr>
              <a:t>The Test Automation frame work leverages available open source technology</a:t>
            </a:r>
          </a:p>
          <a:p>
            <a:pPr marL="747713" lvl="1" indent="-17145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b="1" dirty="0" smtClean="0">
                <a:ea typeface="+mn-ea"/>
              </a:rPr>
              <a:t>Node,   Protractor,   JavaScript</a:t>
            </a:r>
            <a:r>
              <a:rPr lang="en-US" sz="1600" b="1" dirty="0">
                <a:ea typeface="+mn-ea"/>
              </a:rPr>
              <a:t> </a:t>
            </a:r>
            <a:endParaRPr lang="en-US" sz="2000" b="1" dirty="0">
              <a:ea typeface="+mn-ea"/>
            </a:endParaRPr>
          </a:p>
          <a:p>
            <a:pPr lvl="1" indent="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en-US" sz="1200" dirty="0">
              <a:ea typeface="+mn-ea"/>
            </a:endParaRPr>
          </a:p>
          <a:p>
            <a:pPr marL="342900" indent="-34290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000" b="1" dirty="0" smtClean="0">
                <a:ea typeface="+mn-ea"/>
              </a:rPr>
              <a:t>NGTA validates product quality, usability and performance of CX Web Applications</a:t>
            </a:r>
          </a:p>
          <a:p>
            <a:pPr lvl="1" indent="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800" dirty="0" smtClean="0">
                <a:solidFill>
                  <a:srgbClr val="FF0000"/>
                </a:solidFill>
                <a:ea typeface="+mn-ea"/>
              </a:rPr>
              <a:t>	</a:t>
            </a:r>
            <a:endParaRPr lang="en-US" sz="1000" dirty="0" smtClean="0">
              <a:solidFill>
                <a:srgbClr val="FF0000"/>
              </a:solidFill>
              <a:ea typeface="+mn-ea"/>
            </a:endParaRPr>
          </a:p>
          <a:p>
            <a:pPr lvl="1" indent="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en-US" sz="1000" dirty="0" smtClean="0">
              <a:ea typeface="+mn-ea"/>
            </a:endParaRPr>
          </a:p>
          <a:p>
            <a:pPr lvl="1" indent="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en-US" sz="1000" dirty="0" smtClean="0">
              <a:ea typeface="+mn-ea"/>
            </a:endParaRPr>
          </a:p>
          <a:p>
            <a:pPr marL="342900" indent="-34290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000" b="1" dirty="0"/>
              <a:t>NGTA </a:t>
            </a:r>
            <a:r>
              <a:rPr lang="en-US" sz="2000" b="1" dirty="0" smtClean="0">
                <a:ea typeface="+mn-ea"/>
              </a:rPr>
              <a:t>validates core functional APIs( micro service API )</a:t>
            </a:r>
          </a:p>
          <a:p>
            <a:pPr marL="919163" lvl="1" indent="-34290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b="1" dirty="0" smtClean="0">
                <a:ea typeface="+mn-ea"/>
              </a:rPr>
              <a:t>Frisby,    Solar  </a:t>
            </a:r>
            <a:r>
              <a:rPr lang="en-US" sz="1400" b="1" dirty="0" smtClean="0">
                <a:ea typeface="+mn-ea"/>
              </a:rPr>
              <a:t>( Node Modules )</a:t>
            </a:r>
          </a:p>
          <a:p>
            <a:pPr marL="342900" indent="-342900" eaLnBrk="1" fontAlgn="auto" hangingPunct="1">
              <a:lnSpc>
                <a:spcPct val="15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/>
            </a:pPr>
            <a:r>
              <a:rPr lang="en-US" sz="2000" b="1" dirty="0" smtClean="0">
                <a:ea typeface="+mn-ea"/>
              </a:rPr>
              <a:t>The following provides an explanation of </a:t>
            </a:r>
            <a:r>
              <a:rPr lang="en-US" sz="2000" b="1" dirty="0" smtClean="0"/>
              <a:t>NGTA </a:t>
            </a:r>
            <a:r>
              <a:rPr lang="en-US" sz="2000" b="1" dirty="0" smtClean="0">
                <a:ea typeface="+mn-ea"/>
              </a:rPr>
              <a:t>, our purpose, technologies, philosophies, process, and our evolutionary plans for 2018 being developed by         2 local staff and 3 off shore staff.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dirty="0"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31825" y="-49213"/>
            <a:ext cx="6329363" cy="1225551"/>
          </a:xfrm>
        </p:spPr>
        <p:txBody>
          <a:bodyPr rtlCol="0" anchor="t"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4900" dirty="0">
                <a:ea typeface="+mj-ea"/>
              </a:rPr>
              <a:t>PURPOSE</a:t>
            </a:r>
            <a:r>
              <a:rPr lang="en-US" dirty="0" smtClean="0">
                <a:ea typeface="+mj-ea"/>
              </a:rPr>
              <a:t/>
            </a:r>
            <a:br>
              <a:rPr lang="en-US" dirty="0" smtClean="0">
                <a:ea typeface="+mj-ea"/>
              </a:rPr>
            </a:br>
            <a:r>
              <a:rPr lang="en-US" sz="3300" b="1" dirty="0">
                <a:ea typeface="+mj-ea"/>
              </a:rPr>
              <a:t>Operational  &amp; Functional Process</a:t>
            </a:r>
            <a:r>
              <a:rPr lang="en-US" sz="3600" dirty="0">
                <a:ea typeface="+mj-ea"/>
              </a:rPr>
              <a:t/>
            </a:r>
            <a:br>
              <a:rPr lang="en-US" sz="3600" dirty="0">
                <a:ea typeface="+mj-ea"/>
              </a:rPr>
            </a:br>
            <a:endParaRPr lang="en-US" sz="3600" dirty="0">
              <a:ea typeface="+mj-ea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77813" y="1190625"/>
            <a:ext cx="8658225" cy="4762500"/>
          </a:xfrm>
        </p:spPr>
        <p:txBody>
          <a:bodyPr rtlCol="0">
            <a:normAutofit/>
          </a:bodyPr>
          <a:lstStyle/>
          <a:p>
            <a:pPr marL="342900" indent="-342900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000" b="1" dirty="0" smtClean="0">
                <a:ea typeface="+mn-ea"/>
              </a:rPr>
              <a:t>My Team develops and delivered an automated </a:t>
            </a:r>
            <a:r>
              <a:rPr lang="en-US" sz="2000" b="1" dirty="0">
                <a:ea typeface="+mn-ea"/>
              </a:rPr>
              <a:t>testing frame </a:t>
            </a:r>
            <a:r>
              <a:rPr lang="en-US" sz="2000" b="1" dirty="0" smtClean="0">
                <a:ea typeface="+mn-ea"/>
              </a:rPr>
              <a:t>work for Delta Dental technology teams ( CX, . . .  )</a:t>
            </a:r>
          </a:p>
          <a:p>
            <a:pPr marL="576263" lvl="2" indent="0" eaLnBrk="1" fontAlgn="auto" hangingPunct="1">
              <a:spcAft>
                <a:spcPts val="0"/>
              </a:spcAft>
              <a:buFontTx/>
              <a:buNone/>
              <a:defRPr/>
            </a:pPr>
            <a:endParaRPr lang="en-US" sz="1000" dirty="0" smtClean="0">
              <a:solidFill>
                <a:srgbClr val="FF0000"/>
              </a:solidFill>
              <a:ea typeface="+mn-ea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en-US" sz="2000" dirty="0">
              <a:solidFill>
                <a:srgbClr val="FF0000"/>
              </a:solidFill>
              <a:ea typeface="+mn-ea"/>
            </a:endParaRPr>
          </a:p>
          <a:p>
            <a:pPr marL="342900" indent="-342900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000" b="1" dirty="0" smtClean="0">
                <a:ea typeface="+mn-ea"/>
              </a:rPr>
              <a:t>Design </a:t>
            </a:r>
            <a:r>
              <a:rPr lang="en-US" sz="2000" b="1" dirty="0">
                <a:ea typeface="+mn-ea"/>
              </a:rPr>
              <a:t>with a developmental philosophy that enables seasoned development engineers to create test scripts to validate their own </a:t>
            </a:r>
            <a:r>
              <a:rPr lang="en-US" sz="2000" b="1" dirty="0" smtClean="0">
                <a:ea typeface="+mn-ea"/>
              </a:rPr>
              <a:t>work</a:t>
            </a:r>
          </a:p>
          <a:p>
            <a:pPr marL="576263" lvl="2" indent="0" eaLnBrk="1" fontAlgn="auto" hangingPunct="1">
              <a:spcAft>
                <a:spcPts val="0"/>
              </a:spcAft>
              <a:buFontTx/>
              <a:buNone/>
              <a:defRPr/>
            </a:pPr>
            <a:endParaRPr lang="en-US" sz="1000" dirty="0" smtClean="0">
              <a:solidFill>
                <a:srgbClr val="FF0000"/>
              </a:solidFill>
              <a:ea typeface="+mn-ea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en-US" sz="2000" dirty="0" smtClean="0">
              <a:ea typeface="+mn-ea"/>
            </a:endParaRPr>
          </a:p>
          <a:p>
            <a:pPr marL="342900" indent="-342900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000" b="1" dirty="0" smtClean="0">
                <a:ea typeface="+mn-ea"/>
              </a:rPr>
              <a:t>Design the Framework with enough power and flexibility to meet </a:t>
            </a:r>
            <a:r>
              <a:rPr lang="en-US" sz="2000" b="1" dirty="0">
                <a:ea typeface="+mn-ea"/>
              </a:rPr>
              <a:t>current and future </a:t>
            </a:r>
            <a:r>
              <a:rPr lang="en-US" sz="2000" b="1" dirty="0" smtClean="0">
                <a:ea typeface="+mn-ea"/>
              </a:rPr>
              <a:t>needs</a:t>
            </a:r>
          </a:p>
          <a:p>
            <a:pPr lvl="1" indent="0" eaLnBrk="1" fontAlgn="auto" hangingPunct="1">
              <a:spcAft>
                <a:spcPts val="0"/>
              </a:spcAft>
              <a:buFontTx/>
              <a:buNone/>
              <a:defRPr/>
            </a:pPr>
            <a:endParaRPr lang="en-US" sz="1000" dirty="0" smtClean="0">
              <a:solidFill>
                <a:srgbClr val="FF0000"/>
              </a:solidFill>
              <a:ea typeface="+mn-ea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en-US" sz="2000" dirty="0">
              <a:ea typeface="+mn-ea"/>
            </a:endParaRPr>
          </a:p>
          <a:p>
            <a:pPr marL="342900" indent="-342900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000" b="1" dirty="0" smtClean="0">
                <a:ea typeface="+mn-ea"/>
              </a:rPr>
              <a:t>Continue iterating on Framework functional improvement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dirty="0">
              <a:ea typeface="+mn-ea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en-US" dirty="0"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444625" y="36513"/>
            <a:ext cx="5454650" cy="1155700"/>
          </a:xfrm>
        </p:spPr>
        <p:txBody>
          <a:bodyPr rtlCol="0" anchor="t">
            <a:normAutofit fontScale="90000"/>
          </a:bodyPr>
          <a:lstStyle/>
          <a:p>
            <a:pPr algn="ctr" eaLnBrk="1" fontAlgn="auto" hangingPunct="1">
              <a:lnSpc>
                <a:spcPct val="80000"/>
              </a:lnSpc>
              <a:spcAft>
                <a:spcPts val="0"/>
              </a:spcAft>
              <a:defRPr/>
            </a:pPr>
            <a:r>
              <a:rPr lang="en-US" dirty="0" smtClean="0">
                <a:ea typeface="+mj-ea"/>
              </a:rPr>
              <a:t>ACCOMPLISHMENTS </a:t>
            </a:r>
            <a:r>
              <a:rPr lang="en-US" dirty="0">
                <a:ea typeface="+mj-ea"/>
              </a:rPr>
              <a:t>/ </a:t>
            </a:r>
            <a:r>
              <a:rPr lang="en-US" dirty="0" smtClean="0">
                <a:ea typeface="+mj-ea"/>
              </a:rPr>
              <a:t>EVOLUTION</a:t>
            </a:r>
            <a:endParaRPr lang="en-US" dirty="0">
              <a:ea typeface="+mj-ea"/>
            </a:endParaRPr>
          </a:p>
        </p:txBody>
      </p:sp>
      <p:sp>
        <p:nvSpPr>
          <p:cNvPr id="12290" name="Content Placeholder 2"/>
          <p:cNvSpPr>
            <a:spLocks noGrp="1"/>
          </p:cNvSpPr>
          <p:nvPr>
            <p:ph idx="1"/>
          </p:nvPr>
        </p:nvSpPr>
        <p:spPr>
          <a:xfrm>
            <a:off x="277813" y="1077913"/>
            <a:ext cx="8866187" cy="2039937"/>
          </a:xfrm>
        </p:spPr>
        <p:txBody>
          <a:bodyPr/>
          <a:lstStyle/>
          <a:p>
            <a:pPr marL="342900" indent="-342900" eaLnBrk="1" hangingPunct="1">
              <a:lnSpc>
                <a:spcPct val="125000"/>
              </a:lnSpc>
              <a:spcBef>
                <a:spcPct val="0"/>
              </a:spcBef>
              <a:buFontTx/>
              <a:buChar char="•"/>
            </a:pPr>
            <a:r>
              <a:rPr lang="en-US" sz="2000" b="1" smtClean="0">
                <a:latin typeface="Calibri Light" pitchFamily="34" charset="0"/>
                <a:cs typeface="Calibri Light" pitchFamily="34" charset="0"/>
              </a:rPr>
              <a:t>NGTA and the CX Market Place Development Team have matured since 2016. </a:t>
            </a:r>
          </a:p>
          <a:p>
            <a:pPr marL="919163" lvl="1" indent="-342900" eaLnBrk="1" hangingPunct="1">
              <a:lnSpc>
                <a:spcPct val="125000"/>
              </a:lnSpc>
              <a:spcBef>
                <a:spcPct val="0"/>
              </a:spcBef>
              <a:buFont typeface="Arial" charset="0"/>
              <a:buBlip>
                <a:blip r:embed="rId3"/>
              </a:buBlip>
            </a:pPr>
            <a:r>
              <a:rPr lang="en-US" sz="1600" b="1" smtClean="0">
                <a:latin typeface="Calibri Light" pitchFamily="34" charset="0"/>
                <a:cs typeface="Calibri Light" pitchFamily="34" charset="0"/>
              </a:rPr>
              <a:t>We are able to do more and deliver to a greater audience. </a:t>
            </a:r>
            <a:r>
              <a:rPr lang="en-US" sz="1800" b="1" smtClean="0">
                <a:latin typeface="Calibri Light" pitchFamily="34" charset="0"/>
                <a:cs typeface="Calibri Light" pitchFamily="34" charset="0"/>
              </a:rPr>
              <a:t> </a:t>
            </a:r>
          </a:p>
          <a:p>
            <a:pPr marL="342900" indent="-342900" eaLnBrk="1" hangingPunct="1">
              <a:lnSpc>
                <a:spcPct val="95000"/>
              </a:lnSpc>
              <a:spcBef>
                <a:spcPct val="0"/>
              </a:spcBef>
              <a:buFontTx/>
              <a:buChar char="•"/>
            </a:pPr>
            <a:r>
              <a:rPr lang="en-US" sz="2000" b="1" smtClean="0">
                <a:latin typeface="Calibri Light" pitchFamily="34" charset="0"/>
                <a:cs typeface="Calibri Light" pitchFamily="34" charset="0"/>
              </a:rPr>
              <a:t>To scale as projected </a:t>
            </a:r>
          </a:p>
          <a:p>
            <a:pPr marL="919163" lvl="1" indent="-342900" eaLnBrk="1" hangingPunct="1">
              <a:lnSpc>
                <a:spcPct val="95000"/>
              </a:lnSpc>
              <a:spcBef>
                <a:spcPct val="0"/>
              </a:spcBef>
              <a:buFont typeface="Arial" charset="0"/>
              <a:buChar char="•"/>
            </a:pPr>
            <a:r>
              <a:rPr lang="en-US" sz="1600" b="1" smtClean="0">
                <a:latin typeface="Calibri Light" pitchFamily="34" charset="0"/>
                <a:cs typeface="Calibri Light" pitchFamily="34" charset="0"/>
              </a:rPr>
              <a:t>we have to change how we develop tests   </a:t>
            </a:r>
            <a:r>
              <a:rPr lang="en-US" sz="1000" b="1" smtClean="0">
                <a:solidFill>
                  <a:srgbClr val="A6A6A6"/>
                </a:solidFill>
                <a:latin typeface="Calibri Light" pitchFamily="34" charset="0"/>
                <a:cs typeface="Calibri Light" pitchFamily="34" charset="0"/>
              </a:rPr>
              <a:t> </a:t>
            </a:r>
          </a:p>
          <a:p>
            <a:pPr marL="919163" lvl="1" indent="-342900" eaLnBrk="1" hangingPunct="1">
              <a:lnSpc>
                <a:spcPct val="95000"/>
              </a:lnSpc>
              <a:spcBef>
                <a:spcPct val="0"/>
              </a:spcBef>
              <a:buFont typeface="Arial" charset="0"/>
              <a:buChar char="•"/>
            </a:pPr>
            <a:r>
              <a:rPr lang="en-US" sz="1600" b="1" smtClean="0">
                <a:latin typeface="Calibri Light" pitchFamily="34" charset="0"/>
                <a:cs typeface="Calibri Light" pitchFamily="34" charset="0"/>
              </a:rPr>
              <a:t>we have changed how we select &amp; control execution  </a:t>
            </a:r>
            <a:endParaRPr lang="en-US" sz="1000" b="1" smtClean="0">
              <a:solidFill>
                <a:srgbClr val="A6A6A6"/>
              </a:solidFill>
              <a:latin typeface="Calibri Light" pitchFamily="34" charset="0"/>
              <a:cs typeface="Calibri Light" pitchFamily="34" charset="0"/>
            </a:endParaRPr>
          </a:p>
          <a:p>
            <a:pPr marL="919163" lvl="1" indent="-342900"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00" b="1" smtClean="0">
                <a:solidFill>
                  <a:srgbClr val="A6A6A6"/>
                </a:solidFill>
                <a:latin typeface="Calibri Light" pitchFamily="34" charset="0"/>
                <a:cs typeface="Calibri Light" pitchFamily="34" charset="0"/>
              </a:rPr>
              <a:t>   </a:t>
            </a:r>
            <a:endParaRPr lang="en-US" sz="700" b="1" smtClean="0">
              <a:latin typeface="Calibri Light" pitchFamily="34" charset="0"/>
              <a:cs typeface="Calibri Light" pitchFamily="34" charset="0"/>
            </a:endParaRPr>
          </a:p>
          <a:p>
            <a:pPr marL="342900" indent="-342900" eaLnBrk="1" hangingPunct="1">
              <a:lnSpc>
                <a:spcPct val="125000"/>
              </a:lnSpc>
              <a:spcBef>
                <a:spcPct val="0"/>
              </a:spcBef>
              <a:buFontTx/>
              <a:buChar char="•"/>
            </a:pPr>
            <a:r>
              <a:rPr lang="en-US" sz="2000" b="1" smtClean="0">
                <a:latin typeface="Calibri Light" pitchFamily="34" charset="0"/>
                <a:cs typeface="Calibri Light" pitchFamily="34" charset="0"/>
              </a:rPr>
              <a:t>Massive reduction in the number of hours  Manual VS Automated</a:t>
            </a:r>
          </a:p>
          <a:p>
            <a:pPr marL="919163" lvl="1" indent="-342900"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endParaRPr lang="en-US" sz="1800" smtClean="0">
              <a:latin typeface="Calibri Light" pitchFamily="34" charset="0"/>
              <a:cs typeface="Calibri Light" pitchFamily="34" charset="0"/>
            </a:endParaRPr>
          </a:p>
          <a:p>
            <a:pPr marL="919163" lvl="1" indent="-342900" eaLnBrk="1" hangingPunct="1">
              <a:lnSpc>
                <a:spcPct val="125000"/>
              </a:lnSpc>
              <a:spcBef>
                <a:spcPct val="0"/>
              </a:spcBef>
              <a:buFont typeface="Arial" charset="0"/>
              <a:buChar char="•"/>
            </a:pPr>
            <a:endParaRPr lang="en-US" sz="1800" smtClean="0">
              <a:latin typeface="Calibri Light" pitchFamily="34" charset="0"/>
              <a:cs typeface="Calibri Light" pitchFamily="34" charset="0"/>
            </a:endParaRPr>
          </a:p>
          <a:p>
            <a:pPr marL="342900" indent="-342900" eaLnBrk="1" hangingPunct="1">
              <a:lnSpc>
                <a:spcPct val="70000"/>
              </a:lnSpc>
            </a:pPr>
            <a:endParaRPr lang="en-US" sz="2000" smtClean="0">
              <a:latin typeface="Calibri Light" pitchFamily="34" charset="0"/>
              <a:cs typeface="Calibri Light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156450" y="3702050"/>
            <a:ext cx="1289050" cy="10763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cs typeface="+mn-cs"/>
              </a:rPr>
              <a:t>5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cs typeface="+mn-cs"/>
              </a:rPr>
              <a:t>DAYS !</a:t>
            </a:r>
          </a:p>
        </p:txBody>
      </p:sp>
      <p:sp>
        <p:nvSpPr>
          <p:cNvPr id="10" name="Rectangle 9"/>
          <p:cNvSpPr/>
          <p:nvPr/>
        </p:nvSpPr>
        <p:spPr>
          <a:xfrm>
            <a:off x="7046913" y="5664200"/>
            <a:ext cx="1652587" cy="10779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cs typeface="+mn-cs"/>
              </a:rPr>
              <a:t>2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cs typeface="+mn-cs"/>
              </a:rPr>
              <a:t>HOURS !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232275" y="3886200"/>
            <a:ext cx="744538" cy="18732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294" name="TextBox 14"/>
          <p:cNvSpPr txBox="1">
            <a:spLocks noChangeArrowheads="1"/>
          </p:cNvSpPr>
          <p:nvPr/>
        </p:nvSpPr>
        <p:spPr bwMode="auto">
          <a:xfrm>
            <a:off x="814388" y="3208338"/>
            <a:ext cx="554831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alibri" pitchFamily="34" charset="0"/>
              </a:rPr>
              <a:t>A collection of Manual Test Cases </a:t>
            </a:r>
          </a:p>
        </p:txBody>
      </p:sp>
      <p:sp>
        <p:nvSpPr>
          <p:cNvPr id="12295" name="TextBox 16"/>
          <p:cNvSpPr txBox="1">
            <a:spLocks noChangeArrowheads="1"/>
          </p:cNvSpPr>
          <p:nvPr/>
        </p:nvSpPr>
        <p:spPr bwMode="auto">
          <a:xfrm>
            <a:off x="852488" y="5116513"/>
            <a:ext cx="554831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alibri" pitchFamily="34" charset="0"/>
              </a:rPr>
              <a:t>A similar collection of Automated Test Cases </a:t>
            </a:r>
          </a:p>
        </p:txBody>
      </p:sp>
      <p:pic>
        <p:nvPicPr>
          <p:cNvPr id="12296" name="Picture 1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52488" y="3597275"/>
            <a:ext cx="5948362" cy="1316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7" name="Picture 6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52488" y="5472113"/>
            <a:ext cx="5948362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444625" y="36513"/>
            <a:ext cx="5454650" cy="1155700"/>
          </a:xfrm>
        </p:spPr>
        <p:txBody>
          <a:bodyPr rtlCol="0" anchor="t">
            <a:normAutofit fontScale="90000"/>
          </a:bodyPr>
          <a:lstStyle/>
          <a:p>
            <a:pPr algn="ctr" eaLnBrk="1" fontAlgn="auto" hangingPunct="1">
              <a:lnSpc>
                <a:spcPct val="80000"/>
              </a:lnSpc>
              <a:spcAft>
                <a:spcPts val="0"/>
              </a:spcAft>
              <a:defRPr/>
            </a:pPr>
            <a:r>
              <a:rPr lang="en-US" dirty="0" smtClean="0">
                <a:ea typeface="+mj-ea"/>
              </a:rPr>
              <a:t>ACCOMPLISHMENTS </a:t>
            </a:r>
            <a:r>
              <a:rPr lang="en-US" dirty="0">
                <a:ea typeface="+mj-ea"/>
              </a:rPr>
              <a:t>/ </a:t>
            </a:r>
            <a:r>
              <a:rPr lang="en-US" dirty="0" smtClean="0">
                <a:ea typeface="+mj-ea"/>
              </a:rPr>
              <a:t>EVOLUTION</a:t>
            </a:r>
            <a:endParaRPr lang="en-US" dirty="0">
              <a:ea typeface="+mj-ea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77813" y="1192213"/>
            <a:ext cx="8866187" cy="5665787"/>
          </a:xfrm>
        </p:spPr>
        <p:txBody>
          <a:bodyPr rtlCol="0">
            <a:normAutofit fontScale="92500" lnSpcReduction="10000"/>
          </a:bodyPr>
          <a:lstStyle/>
          <a:p>
            <a:pPr marL="342900" indent="-342900" eaLnBrk="1" fontAlgn="auto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200" b="1" dirty="0" smtClean="0">
                <a:ea typeface="+mn-ea"/>
              </a:rPr>
              <a:t>Dev staff productivity and confidence</a:t>
            </a:r>
          </a:p>
          <a:p>
            <a:pPr marL="919163" lvl="1" indent="-3429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400" b="1" dirty="0" smtClean="0">
                <a:ea typeface="+mn-ea"/>
              </a:rPr>
              <a:t>Development frequently comes to </a:t>
            </a:r>
            <a:r>
              <a:rPr lang="en-US" sz="1400" b="1" dirty="0"/>
              <a:t>NGTA </a:t>
            </a:r>
            <a:r>
              <a:rPr lang="en-US" sz="1400" b="1" dirty="0" smtClean="0">
                <a:ea typeface="+mn-ea"/>
              </a:rPr>
              <a:t>for confidence vote on the product.  </a:t>
            </a:r>
          </a:p>
          <a:p>
            <a:pPr marL="919163" lvl="1" indent="-3429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400" b="1" dirty="0" smtClean="0">
                <a:ea typeface="+mn-ea"/>
              </a:rPr>
              <a:t>Always able to provide within hours a report on product viability</a:t>
            </a:r>
          </a:p>
          <a:p>
            <a:pPr lvl="1" indent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600" dirty="0">
                <a:ea typeface="+mn-ea"/>
              </a:rPr>
              <a:t> </a:t>
            </a:r>
            <a:r>
              <a:rPr lang="en-US" sz="1600" dirty="0" smtClean="0">
                <a:ea typeface="+mn-ea"/>
              </a:rPr>
              <a:t>         </a:t>
            </a:r>
            <a:endParaRPr lang="en-US" sz="1800" dirty="0">
              <a:ea typeface="+mn-ea"/>
            </a:endParaRPr>
          </a:p>
          <a:p>
            <a:pPr marL="342900" indent="-342900" eaLnBrk="1" fontAlgn="auto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200" b="1" dirty="0" smtClean="0">
                <a:ea typeface="+mn-ea"/>
              </a:rPr>
              <a:t>Agile Team operation : Bug fix resolution cycle!</a:t>
            </a:r>
          </a:p>
          <a:p>
            <a:pPr marL="919163" lvl="1" indent="-342900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800" b="1" dirty="0" smtClean="0">
                <a:ea typeface="+mn-ea"/>
              </a:rPr>
              <a:t>Short turn around on discover, fix , re test cycle</a:t>
            </a:r>
          </a:p>
          <a:p>
            <a:pPr lvl="2" indent="0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200" dirty="0" smtClean="0">
                <a:ea typeface="+mn-ea"/>
              </a:rPr>
              <a:t>Product Architect claimed at one point, “ That’s why I liked Test Automation so much.”  Test Automation ran the same script that forced the problem to the surface and ran identically proving the fix was successful</a:t>
            </a:r>
          </a:p>
          <a:p>
            <a:pPr eaLnBrk="1" fontAlgn="auto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 smtClean="0">
                <a:ea typeface="+mn-ea"/>
              </a:rPr>
              <a:t>     </a:t>
            </a:r>
          </a:p>
          <a:p>
            <a:pPr marL="285750" indent="-285750" eaLnBrk="1" fontAlgn="auto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200" b="1" dirty="0" smtClean="0">
                <a:ea typeface="+mn-ea"/>
              </a:rPr>
              <a:t>Increase in number of test points without more code.   </a:t>
            </a:r>
            <a:r>
              <a:rPr lang="en-US" sz="1700" b="1" dirty="0" smtClean="0">
                <a:ea typeface="+mn-ea"/>
              </a:rPr>
              <a:t>See Appendix: Test Case Numbers</a:t>
            </a:r>
          </a:p>
          <a:p>
            <a:pPr marL="862013" lvl="1" indent="-285750" eaLnBrk="1" fontAlgn="auto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900" b="1" dirty="0" smtClean="0">
                <a:ea typeface="+mn-ea"/>
              </a:rPr>
              <a:t>Implementation of the ‘dataProvider’ technology </a:t>
            </a:r>
            <a:endParaRPr lang="en-US" sz="1800" b="1" dirty="0">
              <a:ea typeface="+mn-ea"/>
            </a:endParaRPr>
          </a:p>
          <a:p>
            <a:pPr eaLnBrk="1" fontAlgn="auto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 smtClean="0">
              <a:ea typeface="+mn-ea"/>
            </a:endParaRPr>
          </a:p>
          <a:p>
            <a:pPr marL="342900" indent="-342900" eaLnBrk="1" fontAlgn="auto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200" b="1" dirty="0" smtClean="0">
                <a:ea typeface="+mn-ea"/>
              </a:rPr>
              <a:t>Provider Directory testing  incorporates novel use of the API scripts</a:t>
            </a:r>
            <a:endParaRPr lang="en-US" b="1" dirty="0" smtClean="0">
              <a:ea typeface="+mn-ea"/>
            </a:endParaRPr>
          </a:p>
          <a:p>
            <a:pPr marL="862013" lvl="1" indent="-285750" eaLnBrk="1" fontAlgn="auto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800" b="1" dirty="0" smtClean="0">
                <a:ea typeface="+mn-ea"/>
              </a:rPr>
              <a:t>First access REST API and capture data.  Then access PD UI requesting same information.  Compare results</a:t>
            </a:r>
          </a:p>
          <a:p>
            <a:pPr lvl="1" indent="0" eaLnBrk="1" fontAlgn="auto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en-US" sz="1800" b="1" dirty="0" smtClean="0">
              <a:ea typeface="+mn-ea"/>
            </a:endParaRPr>
          </a:p>
          <a:p>
            <a:pPr marL="285750" indent="-285750" eaLnBrk="1" fontAlgn="auto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200" b="1" dirty="0" smtClean="0">
                <a:ea typeface="+mn-ea"/>
              </a:rPr>
              <a:t>Micro Service REST API Testing accomplished in same framework</a:t>
            </a:r>
          </a:p>
          <a:p>
            <a:pPr marL="862013" lvl="1" indent="-285750" eaLnBrk="1" fontAlgn="auto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900" b="1" dirty="0" smtClean="0">
                <a:ea typeface="+mn-ea"/>
              </a:rPr>
              <a:t>No need for another product or framework.  It can all be done in </a:t>
            </a:r>
            <a:r>
              <a:rPr lang="en-US" sz="1800" b="1" dirty="0"/>
              <a:t>NGTA </a:t>
            </a:r>
            <a:r>
              <a:rPr lang="en-US" sz="1900" b="1" dirty="0" smtClean="0">
                <a:ea typeface="+mn-ea"/>
              </a:rPr>
              <a:t>Framework.</a:t>
            </a:r>
            <a:endParaRPr lang="en-US" sz="1900" b="1" dirty="0">
              <a:ea typeface="+mn-ea"/>
            </a:endParaRPr>
          </a:p>
          <a:p>
            <a:pPr eaLnBrk="1" fontAlgn="auto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ea typeface="+mn-ea"/>
            </a:endParaRPr>
          </a:p>
          <a:p>
            <a:pPr eaLnBrk="1" fontAlgn="auto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 smtClean="0">
                <a:ea typeface="+mn-ea"/>
              </a:rPr>
              <a:t>                </a:t>
            </a:r>
          </a:p>
          <a:p>
            <a:pPr eaLnBrk="1" fontAlgn="auto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 smtClean="0">
              <a:ea typeface="+mn-ea"/>
            </a:endParaRPr>
          </a:p>
          <a:p>
            <a:pPr eaLnBrk="1" fontAlgn="auto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498475" y="115888"/>
            <a:ext cx="8540750" cy="957262"/>
          </a:xfrm>
        </p:spPr>
        <p:txBody>
          <a:bodyPr anchor="t"/>
          <a:lstStyle/>
          <a:p>
            <a:pPr algn="ctr" eaLnBrk="1" hangingPunct="1"/>
            <a:r>
              <a:rPr lang="en-US" sz="4500" smtClean="0">
                <a:latin typeface="Calibri Light" pitchFamily="34" charset="0"/>
                <a:cs typeface="Calibri Light" pitchFamily="34" charset="0"/>
              </a:rPr>
              <a:t>ARCHITECTURAL TECH STACK</a:t>
            </a:r>
          </a:p>
        </p:txBody>
      </p:sp>
      <p:pic>
        <p:nvPicPr>
          <p:cNvPr id="15362" name="Picture 9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18000" y="1912938"/>
            <a:ext cx="4810125" cy="394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3" name="Title 1"/>
          <p:cNvSpPr txBox="1">
            <a:spLocks/>
          </p:cNvSpPr>
          <p:nvPr/>
        </p:nvSpPr>
        <p:spPr bwMode="auto">
          <a:xfrm>
            <a:off x="273050" y="944563"/>
            <a:ext cx="8855075" cy="608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3100" b="1">
                <a:latin typeface="Calibri Light" pitchFamily="34" charset="0"/>
              </a:rPr>
              <a:t>Git Repo     Node.js     Protractor     JavaScript   Jenkins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73050" y="1338263"/>
            <a:ext cx="4162425" cy="51784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20000"/>
              </a:spcBef>
              <a:buSzPct val="100000"/>
              <a:buFontTx/>
              <a:buNone/>
              <a:defRPr sz="2400" b="0" i="0" kern="1200" baseline="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1pPr>
            <a:lvl2pPr marL="576263" indent="-234950" algn="l" defTabSz="457200" rtl="0" eaLnBrk="1" latinLnBrk="0" hangingPunct="1">
              <a:lnSpc>
                <a:spcPct val="80000"/>
              </a:lnSpc>
              <a:spcBef>
                <a:spcPct val="20000"/>
              </a:spcBef>
              <a:buSzPct val="100000"/>
              <a:buFontTx/>
              <a:buBlip>
                <a:blip r:embed="rId4"/>
              </a:buBlip>
              <a:defRPr sz="2200" b="0" i="0" kern="120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2pPr>
            <a:lvl3pPr marL="801688" indent="-225425" algn="l" defTabSz="457200" rtl="0" eaLnBrk="1" latinLnBrk="0" hangingPunct="1">
              <a:lnSpc>
                <a:spcPct val="80000"/>
              </a:lnSpc>
              <a:spcBef>
                <a:spcPct val="20000"/>
              </a:spcBef>
              <a:buSzPct val="100000"/>
              <a:buFontTx/>
              <a:buBlip>
                <a:blip r:embed="rId4"/>
              </a:buBlip>
              <a:defRPr sz="2000" b="0" i="0" kern="120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3pPr>
            <a:lvl4pPr marL="966788" indent="-165100" algn="l" defTabSz="457200" rtl="0" eaLnBrk="1" latinLnBrk="0" hangingPunct="1">
              <a:lnSpc>
                <a:spcPct val="80000"/>
              </a:lnSpc>
              <a:spcBef>
                <a:spcPct val="20000"/>
              </a:spcBef>
              <a:buSzPct val="100000"/>
              <a:buFontTx/>
              <a:buBlip>
                <a:blip r:embed="rId4"/>
              </a:buBlip>
              <a:defRPr sz="1800" b="0" i="0" kern="120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4pPr>
            <a:lvl5pPr marL="1201738" indent="-176213" algn="l" defTabSz="457200" rtl="0" eaLnBrk="1" latinLnBrk="0" hangingPunct="1">
              <a:lnSpc>
                <a:spcPct val="80000"/>
              </a:lnSpc>
              <a:spcBef>
                <a:spcPct val="20000"/>
              </a:spcBef>
              <a:buSzPct val="100000"/>
              <a:buFontTx/>
              <a:buBlip>
                <a:blip r:embed="rId4"/>
              </a:buBlip>
              <a:defRPr sz="1600" b="0" i="0" kern="120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600" dirty="0" smtClean="0"/>
              <a:t>       </a:t>
            </a:r>
          </a:p>
          <a:p>
            <a:pPr algn="ctr" fontAlgn="auto">
              <a:spcAft>
                <a:spcPts val="0"/>
              </a:spcAft>
              <a:defRPr/>
            </a:pPr>
            <a:r>
              <a:rPr lang="en-US" dirty="0" smtClean="0"/>
              <a:t>Framework is Class</a:t>
            </a:r>
          </a:p>
          <a:p>
            <a:pPr algn="ctr" fontAlgn="auto">
              <a:spcAft>
                <a:spcPts val="0"/>
              </a:spcAft>
              <a:defRPr/>
            </a:pPr>
            <a:r>
              <a:rPr lang="en-US" dirty="0" smtClean="0"/>
              <a:t>Object based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1600" dirty="0" smtClean="0"/>
              <a:t>      </a:t>
            </a:r>
          </a:p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000" b="1" dirty="0"/>
              <a:t>Core base level </a:t>
            </a:r>
            <a:r>
              <a:rPr lang="en-US" sz="2000" dirty="0"/>
              <a:t>classes </a:t>
            </a:r>
            <a:r>
              <a:rPr lang="en-US" sz="2000" dirty="0" smtClean="0"/>
              <a:t>define    </a:t>
            </a:r>
            <a:r>
              <a:rPr lang="en-US" sz="2000" dirty="0" smtClean="0">
                <a:solidFill>
                  <a:schemeClr val="bg1"/>
                </a:solidFill>
              </a:rPr>
              <a:t> …</a:t>
            </a:r>
            <a:r>
              <a:rPr lang="en-US" sz="2000" dirty="0" smtClean="0"/>
              <a:t>common components, Fields, </a:t>
            </a:r>
            <a:r>
              <a:rPr lang="en-US" sz="2000" dirty="0" smtClean="0">
                <a:solidFill>
                  <a:schemeClr val="bg1"/>
                </a:solidFill>
              </a:rPr>
              <a:t>…</a:t>
            </a:r>
            <a:r>
              <a:rPr lang="en-US" sz="2000" dirty="0" smtClean="0"/>
              <a:t>Buttons, Links</a:t>
            </a:r>
          </a:p>
          <a:p>
            <a:pPr indent="-2349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 smtClean="0"/>
              <a:t>           </a:t>
            </a:r>
          </a:p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000" b="1" dirty="0" smtClean="0"/>
              <a:t>Mid Level</a:t>
            </a:r>
            <a:r>
              <a:rPr lang="en-US" sz="2000" dirty="0" smtClean="0"/>
              <a:t>: Specific to an Application, </a:t>
            </a:r>
            <a:r>
              <a:rPr lang="en-US" sz="2000" dirty="0" smtClean="0">
                <a:solidFill>
                  <a:schemeClr val="bg1"/>
                </a:solidFill>
              </a:rPr>
              <a:t>...</a:t>
            </a:r>
            <a:r>
              <a:rPr lang="en-US" sz="2000" dirty="0" smtClean="0"/>
              <a:t>Collections of bases classes to </a:t>
            </a:r>
            <a:r>
              <a:rPr lang="en-US" sz="2000" dirty="0" smtClean="0">
                <a:solidFill>
                  <a:schemeClr val="bg1"/>
                </a:solidFill>
              </a:rPr>
              <a:t>...</a:t>
            </a:r>
            <a:r>
              <a:rPr lang="en-US" sz="2000" dirty="0" smtClean="0"/>
              <a:t>perform Application page specific </a:t>
            </a:r>
            <a:r>
              <a:rPr lang="en-US" sz="2000" dirty="0" smtClean="0">
                <a:solidFill>
                  <a:schemeClr val="bg1"/>
                </a:solidFill>
              </a:rPr>
              <a:t>…</a:t>
            </a:r>
            <a:r>
              <a:rPr lang="en-US" sz="2000" dirty="0" smtClean="0"/>
              <a:t>action</a:t>
            </a:r>
          </a:p>
          <a:p>
            <a:pPr indent="-2349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 smtClean="0"/>
              <a:t>   </a:t>
            </a:r>
          </a:p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000" b="1" dirty="0"/>
              <a:t>Script</a:t>
            </a:r>
            <a:r>
              <a:rPr lang="en-US" sz="2000" dirty="0"/>
              <a:t> </a:t>
            </a:r>
            <a:r>
              <a:rPr lang="en-US" sz="2000" dirty="0" smtClean="0"/>
              <a:t>Collection of actions specific to</a:t>
            </a:r>
            <a:r>
              <a:rPr lang="en-US" sz="2000" dirty="0" smtClean="0">
                <a:solidFill>
                  <a:schemeClr val="bg1"/>
                </a:solidFill>
              </a:rPr>
              <a:t> …</a:t>
            </a:r>
            <a:r>
              <a:rPr lang="en-US" sz="2000" dirty="0" smtClean="0"/>
              <a:t>test actions and </a:t>
            </a:r>
            <a:r>
              <a:rPr lang="en-US" sz="2000" dirty="0"/>
              <a:t>methods build up </a:t>
            </a:r>
            <a:r>
              <a:rPr lang="en-US" sz="2000" dirty="0" smtClean="0">
                <a:solidFill>
                  <a:schemeClr val="bg1"/>
                </a:solidFill>
              </a:rPr>
              <a:t>…</a:t>
            </a:r>
            <a:r>
              <a:rPr lang="en-US" sz="2000" dirty="0" smtClean="0"/>
              <a:t>from </a:t>
            </a:r>
            <a:r>
              <a:rPr lang="en-US" sz="2000" dirty="0"/>
              <a:t>Core &amp; Mid Layer components</a:t>
            </a:r>
          </a:p>
          <a:p>
            <a:pPr marL="341313" lvl="1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en-US" sz="1800" dirty="0" smtClean="0"/>
          </a:p>
          <a:p>
            <a:pPr lvl="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sz="1800" b="1" dirty="0"/>
          </a:p>
        </p:txBody>
      </p:sp>
      <p:sp>
        <p:nvSpPr>
          <p:cNvPr id="15366" name="Text Box 6"/>
          <p:cNvSpPr txBox="1">
            <a:spLocks noChangeArrowheads="1"/>
          </p:cNvSpPr>
          <p:nvPr/>
        </p:nvSpPr>
        <p:spPr bwMode="auto">
          <a:xfrm>
            <a:off x="4318000" y="6038850"/>
            <a:ext cx="4721225" cy="366713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Micro Service APIs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7175" y="125413"/>
            <a:ext cx="5238750" cy="1325562"/>
          </a:xfrm>
        </p:spPr>
        <p:txBody>
          <a:bodyPr rtlCol="0" anchor="t"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 smtClean="0">
                <a:ea typeface="+mj-ea"/>
              </a:rPr>
              <a:t>TEST EXECUTION  </a:t>
            </a:r>
            <a:endParaRPr lang="en-US" dirty="0">
              <a:solidFill>
                <a:schemeClr val="bg1">
                  <a:lumMod val="85000"/>
                </a:schemeClr>
              </a:solidFill>
              <a:ea typeface="+mj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638" y="1827213"/>
            <a:ext cx="8567737" cy="5002212"/>
          </a:xfrm>
        </p:spPr>
        <p:txBody>
          <a:bodyPr rtlCol="0">
            <a:normAutofit fontScale="92500" lnSpcReduction="10000"/>
          </a:bodyPr>
          <a:lstStyle/>
          <a:p>
            <a:pPr marL="342900" indent="-342900" eaLnBrk="1" fontAlgn="auto" hangingPunct="1">
              <a:lnSpc>
                <a:spcPct val="11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000" b="1" dirty="0" smtClean="0">
                <a:ea typeface="+mn-ea"/>
              </a:rPr>
              <a:t>Two primary modes</a:t>
            </a:r>
          </a:p>
          <a:p>
            <a:pPr lvl="1" eaLnBrk="1" fontAlgn="auto" hangingPunct="1">
              <a:lnSpc>
                <a:spcPct val="11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800" b="1" dirty="0">
                <a:ea typeface="+mn-ea"/>
              </a:rPr>
              <a:t>Schedule Based : Covers Regression </a:t>
            </a:r>
            <a:r>
              <a:rPr lang="en-US" sz="1800" b="1" dirty="0" smtClean="0">
                <a:ea typeface="+mn-ea"/>
              </a:rPr>
              <a:t>Testing  </a:t>
            </a:r>
            <a:r>
              <a:rPr lang="en-US" sz="1200" b="1" dirty="0" smtClean="0">
                <a:ea typeface="+mn-ea"/>
              </a:rPr>
              <a:t>MOT - Cron</a:t>
            </a:r>
            <a:endParaRPr lang="en-US" sz="1200" b="1" dirty="0">
              <a:ea typeface="+mn-ea"/>
            </a:endParaRPr>
          </a:p>
          <a:p>
            <a:pPr lvl="1" eaLnBrk="1" fontAlgn="auto" hangingPunct="1">
              <a:lnSpc>
                <a:spcPct val="11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800" b="1" dirty="0">
                <a:ea typeface="+mn-ea"/>
              </a:rPr>
              <a:t>On Demand : Covers all developer build initiated </a:t>
            </a:r>
            <a:r>
              <a:rPr lang="en-US" sz="1800" b="1" dirty="0" smtClean="0">
                <a:ea typeface="+mn-ea"/>
              </a:rPr>
              <a:t>testing  </a:t>
            </a:r>
            <a:r>
              <a:rPr lang="en-US" sz="1200" b="1" dirty="0" smtClean="0">
                <a:ea typeface="+mn-ea"/>
              </a:rPr>
              <a:t>DIT - Jenkins</a:t>
            </a:r>
            <a:endParaRPr lang="en-US" sz="1200" b="1" dirty="0">
              <a:ea typeface="+mn-ea"/>
            </a:endParaRPr>
          </a:p>
          <a:p>
            <a:pPr marL="457206" lvl="1" indent="0" eaLnBrk="1" fontAlgn="auto" hangingPunct="1">
              <a:lnSpc>
                <a:spcPct val="110000"/>
              </a:lnSpc>
              <a:spcAft>
                <a:spcPts val="0"/>
              </a:spcAft>
              <a:buFontTx/>
              <a:buNone/>
              <a:defRPr/>
            </a:pPr>
            <a:r>
              <a:rPr lang="en-US" sz="1600" b="1" dirty="0" smtClean="0">
                <a:ea typeface="+mn-ea"/>
              </a:rPr>
              <a:t>                  </a:t>
            </a:r>
            <a:endParaRPr lang="en-US" sz="1400" b="1" dirty="0">
              <a:ea typeface="+mn-ea"/>
            </a:endParaRPr>
          </a:p>
          <a:p>
            <a:pPr marL="342900" indent="-342900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000" b="1" dirty="0">
                <a:ea typeface="+mn-ea"/>
              </a:rPr>
              <a:t>Configuration controlled </a:t>
            </a:r>
            <a:r>
              <a:rPr lang="en-US" sz="2000" b="1" dirty="0" smtClean="0">
                <a:ea typeface="+mn-ea"/>
              </a:rPr>
              <a:t>testing:  </a:t>
            </a:r>
            <a:r>
              <a:rPr lang="en-US" sz="2000" b="1" u="sng" dirty="0" smtClean="0">
                <a:ea typeface="+mn-ea"/>
              </a:rPr>
              <a:t>Biggest Evolutionary Advance</a:t>
            </a:r>
            <a:endParaRPr lang="en-US" sz="2000" b="1" u="sng" dirty="0">
              <a:ea typeface="+mn-ea"/>
            </a:endParaRPr>
          </a:p>
          <a:p>
            <a:pPr lvl="1" eaLnBrk="1" fontAlgn="auto" hangingPunct="1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800" b="1" dirty="0" smtClean="0"/>
              <a:t>In </a:t>
            </a:r>
            <a:r>
              <a:rPr lang="en-US" sz="1800" b="1" dirty="0"/>
              <a:t>order to scale Market Place across states our research </a:t>
            </a:r>
            <a:r>
              <a:rPr lang="en-US" sz="1800" b="1" dirty="0" smtClean="0"/>
              <a:t>required we </a:t>
            </a:r>
            <a:r>
              <a:rPr lang="en-US" sz="1800" b="1" dirty="0"/>
              <a:t>pull test </a:t>
            </a:r>
            <a:r>
              <a:rPr lang="en-US" sz="1800" b="1" dirty="0" smtClean="0"/>
              <a:t>data out </a:t>
            </a:r>
            <a:r>
              <a:rPr lang="en-US" sz="1800" b="1" dirty="0"/>
              <a:t>of </a:t>
            </a:r>
            <a:r>
              <a:rPr lang="en-US" sz="1800" b="1" dirty="0" smtClean="0"/>
              <a:t>the test scripts</a:t>
            </a:r>
            <a:r>
              <a:rPr lang="en-US" sz="1800" b="1" dirty="0"/>
              <a:t>, decoupling execution from configuration</a:t>
            </a:r>
            <a:r>
              <a:rPr lang="en-US" sz="1800" b="1" dirty="0" smtClean="0"/>
              <a:t>.  Test data is now separate and usable all delivery phases</a:t>
            </a:r>
            <a:endParaRPr lang="en-US" sz="1800" b="1" dirty="0">
              <a:ea typeface="+mn-ea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en-US" b="1" dirty="0">
              <a:ea typeface="+mn-ea"/>
            </a:endParaRPr>
          </a:p>
          <a:p>
            <a:pPr marL="342900" indent="-342900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000" b="1" dirty="0" smtClean="0">
                <a:ea typeface="+mn-ea"/>
              </a:rPr>
              <a:t>All testing regardless of primary mode is </a:t>
            </a:r>
            <a:r>
              <a:rPr lang="en-US" sz="2000" b="1" u="sng" dirty="0" smtClean="0">
                <a:ea typeface="+mn-ea"/>
              </a:rPr>
              <a:t>configurable</a:t>
            </a:r>
            <a:r>
              <a:rPr lang="en-US" sz="2000" b="1" dirty="0" smtClean="0">
                <a:ea typeface="+mn-ea"/>
              </a:rPr>
              <a:t> prior to a test run</a:t>
            </a:r>
          </a:p>
          <a:p>
            <a:pPr lvl="1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800" b="1" dirty="0" smtClean="0">
                <a:ea typeface="+mn-ea"/>
              </a:rPr>
              <a:t>Development Integration testing uses the configuration model to focus testing on new code</a:t>
            </a:r>
          </a:p>
          <a:p>
            <a:pPr lvl="1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800" b="1" dirty="0" smtClean="0"/>
              <a:t>NGTA team can regression </a:t>
            </a:r>
            <a:r>
              <a:rPr lang="en-US" sz="1800" b="1" dirty="0" smtClean="0">
                <a:ea typeface="+mn-ea"/>
              </a:rPr>
              <a:t>test same deployed code w/out stepping on newly developed code</a:t>
            </a:r>
          </a:p>
          <a:p>
            <a:pPr indent="-234950" eaLnBrk="1" fontAlgn="auto" hangingPunct="1">
              <a:spcAft>
                <a:spcPts val="0"/>
              </a:spcAft>
              <a:defRPr/>
            </a:pPr>
            <a:r>
              <a:rPr lang="en-US" sz="1200" b="1" dirty="0" smtClean="0">
                <a:ea typeface="+mn-ea"/>
              </a:rPr>
              <a:t>                    </a:t>
            </a:r>
          </a:p>
          <a:p>
            <a:pPr marL="342900" indent="-342900" eaLnBrk="1" fontAlgn="auto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900" b="1" dirty="0"/>
              <a:t>Market Place </a:t>
            </a:r>
            <a:r>
              <a:rPr lang="en-US" sz="1900" b="1" dirty="0" smtClean="0"/>
              <a:t>Regression test </a:t>
            </a:r>
            <a:r>
              <a:rPr lang="en-US" sz="1900" b="1" dirty="0"/>
              <a:t>&amp; Content </a:t>
            </a:r>
            <a:r>
              <a:rPr lang="en-US" sz="1900" b="1" dirty="0" smtClean="0"/>
              <a:t>test </a:t>
            </a:r>
            <a:r>
              <a:rPr lang="en-US" sz="1900" b="1" dirty="0"/>
              <a:t>is organized on </a:t>
            </a:r>
            <a:r>
              <a:rPr lang="en-US" sz="1900" b="1" dirty="0" smtClean="0"/>
              <a:t> phased </a:t>
            </a:r>
            <a:r>
              <a:rPr lang="en-US" sz="1900" b="1" dirty="0"/>
              <a:t>deliveries</a:t>
            </a:r>
          </a:p>
          <a:p>
            <a:pPr lvl="1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500" b="1" dirty="0"/>
              <a:t>Phase_0  CA, TX, PA, FL, NY    ,          Phase_1 DC, LA,  MD, PR, TN, VI, AK, </a:t>
            </a:r>
            <a:r>
              <a:rPr lang="en-US" sz="1500" b="1" dirty="0" smtClean="0"/>
              <a:t>AL</a:t>
            </a:r>
          </a:p>
          <a:p>
            <a:pPr marL="341313" lvl="1" indent="0">
              <a:lnSpc>
                <a:spcPct val="114000"/>
              </a:lnSpc>
              <a:spcBef>
                <a:spcPts val="0"/>
              </a:spcBef>
              <a:buFontTx/>
              <a:buNone/>
              <a:defRPr/>
            </a:pPr>
            <a:r>
              <a:rPr lang="en-US" sz="300" b="1" dirty="0"/>
              <a:t> </a:t>
            </a:r>
            <a:r>
              <a:rPr lang="en-US" sz="300" b="1" dirty="0" smtClean="0"/>
              <a:t>              </a:t>
            </a:r>
            <a:endParaRPr lang="en-US" sz="300" b="1" dirty="0"/>
          </a:p>
          <a:p>
            <a:pPr lvl="1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500" b="1" dirty="0"/>
              <a:t>Phase_2  DE, GA, MS, MT, NV, UT, </a:t>
            </a:r>
            <a:r>
              <a:rPr lang="en-US" sz="1500" b="1" dirty="0" smtClean="0"/>
              <a:t>WV  </a:t>
            </a:r>
            <a:r>
              <a:rPr lang="en-US" sz="1500" b="1" dirty="0"/>
              <a:t>,    </a:t>
            </a:r>
            <a:r>
              <a:rPr lang="en-US" sz="1500" b="1" dirty="0" smtClean="0"/>
              <a:t>       </a:t>
            </a:r>
            <a:r>
              <a:rPr lang="en-US" sz="1500" b="1" dirty="0"/>
              <a:t>Phase_3 CT, IL, OH, WA, KY, MN, NH</a:t>
            </a:r>
          </a:p>
          <a:p>
            <a:pPr marL="341313" lvl="1" indent="0" eaLnBrk="1" fontAlgn="auto" hangingPunct="1">
              <a:spcAft>
                <a:spcPts val="0"/>
              </a:spcAft>
              <a:buFontTx/>
              <a:buNone/>
              <a:defRPr/>
            </a:pPr>
            <a:endParaRPr lang="en-US" sz="1800" b="1" dirty="0" smtClean="0">
              <a:ea typeface="+mn-ea"/>
            </a:endParaRPr>
          </a:p>
          <a:p>
            <a:pPr marL="457206" lvl="1" indent="0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sz="1400" dirty="0" smtClean="0">
                <a:ea typeface="+mn-ea"/>
              </a:rPr>
              <a:t>      </a:t>
            </a:r>
            <a:endParaRPr lang="en-US" sz="1400" dirty="0"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7175" y="125413"/>
            <a:ext cx="5238750" cy="1325562"/>
          </a:xfrm>
        </p:spPr>
        <p:txBody>
          <a:bodyPr rtlCol="0" anchor="t"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 smtClean="0">
                <a:ea typeface="+mj-ea"/>
              </a:rPr>
              <a:t>TESTING TYPES  </a:t>
            </a:r>
            <a:endParaRPr lang="en-US" dirty="0">
              <a:solidFill>
                <a:schemeClr val="bg1">
                  <a:lumMod val="85000"/>
                </a:schemeClr>
              </a:solidFill>
              <a:ea typeface="+mj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638" y="1746250"/>
            <a:ext cx="8567737" cy="5002213"/>
          </a:xfrm>
        </p:spPr>
        <p:txBody>
          <a:bodyPr rtlCol="0">
            <a:normAutofit/>
          </a:bodyPr>
          <a:lstStyle/>
          <a:p>
            <a:pPr marL="342900" indent="-3429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000" b="1" dirty="0" smtClean="0">
                <a:ea typeface="+mn-ea"/>
              </a:rPr>
              <a:t>Three primary types of testing</a:t>
            </a: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>
                <a:ea typeface="+mn-ea"/>
              </a:rPr>
              <a:t> </a:t>
            </a:r>
            <a:r>
              <a:rPr lang="en-US" sz="1200" b="1" dirty="0" smtClean="0">
                <a:ea typeface="+mn-ea"/>
              </a:rPr>
              <a:t>        </a:t>
            </a:r>
          </a:p>
          <a:p>
            <a:pPr marL="341313" lvl="1" indent="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800" b="1" dirty="0" smtClean="0">
                <a:ea typeface="+mn-ea"/>
              </a:rPr>
              <a:t>Page level Functional Integration </a:t>
            </a:r>
          </a:p>
          <a:p>
            <a:pPr lvl="2" eaLnBrk="1" fontAlgn="auto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b="1" dirty="0" smtClean="0">
                <a:ea typeface="+mn-ea"/>
              </a:rPr>
              <a:t>Static &amp; Functional html element analysis for all pages in all products</a:t>
            </a:r>
          </a:p>
          <a:p>
            <a:pPr lvl="3" eaLnBrk="1" fontAlgn="auto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400" b="1" dirty="0" smtClean="0">
                <a:ea typeface="+mn-ea"/>
              </a:rPr>
              <a:t>Every Button, Field, Check Box, Link, page element is functionally evaluated and error checked</a:t>
            </a:r>
          </a:p>
          <a:p>
            <a:pPr lvl="3" eaLnBrk="1" fontAlgn="auto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400" b="1" dirty="0" smtClean="0">
                <a:ea typeface="+mn-ea"/>
              </a:rPr>
              <a:t>All page level functionality local to a page is executed and evaluated</a:t>
            </a:r>
          </a:p>
          <a:p>
            <a:pPr marL="341313" lvl="1" indent="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900" b="1" dirty="0" smtClean="0">
                <a:ea typeface="+mn-ea"/>
              </a:rPr>
              <a:t>     </a:t>
            </a:r>
          </a:p>
          <a:p>
            <a:pPr marL="341313" lvl="1" indent="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800" b="1" dirty="0" smtClean="0">
                <a:ea typeface="+mn-ea"/>
              </a:rPr>
              <a:t>Application level user work flow  :    Complete  End to End  Scenarios</a:t>
            </a:r>
          </a:p>
          <a:p>
            <a:pPr lvl="2" eaLnBrk="1" fontAlgn="auto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b="1" dirty="0" smtClean="0">
                <a:ea typeface="+mn-ea"/>
              </a:rPr>
              <a:t>Designated user work flow execution pathways</a:t>
            </a:r>
          </a:p>
          <a:p>
            <a:pPr lvl="2" eaLnBrk="1" fontAlgn="auto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b="1" dirty="0" smtClean="0">
                <a:ea typeface="+mn-ea"/>
              </a:rPr>
              <a:t>Extensive repeat execution with large data set Data driven</a:t>
            </a:r>
          </a:p>
          <a:p>
            <a:pPr indent="-2349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1" dirty="0" smtClean="0">
                <a:ea typeface="+mn-ea"/>
              </a:rPr>
              <a:t>   </a:t>
            </a:r>
          </a:p>
          <a:p>
            <a:pPr indent="-2349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900" b="1" dirty="0">
              <a:ea typeface="+mn-ea"/>
            </a:endParaRPr>
          </a:p>
          <a:p>
            <a:pPr marL="341313" lvl="1" indent="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800" b="1" dirty="0" smtClean="0">
                <a:ea typeface="+mn-ea"/>
              </a:rPr>
              <a:t>Micro Service REST APIs</a:t>
            </a:r>
          </a:p>
          <a:p>
            <a:pPr lvl="2" eaLnBrk="1" fontAlgn="auto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b="1" dirty="0" smtClean="0">
                <a:ea typeface="+mn-ea"/>
              </a:rPr>
              <a:t>Regression coverage for Micro service REST API </a:t>
            </a:r>
          </a:p>
          <a:p>
            <a:pPr lvl="2" eaLnBrk="1" fontAlgn="auto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b="1" dirty="0" smtClean="0">
                <a:ea typeface="+mn-ea"/>
              </a:rPr>
              <a:t>Additionally API testing is used to compare data for testing in CX UI Applications</a:t>
            </a:r>
            <a:endParaRPr lang="en-US" sz="1600" b="1" dirty="0">
              <a:ea typeface="+mn-ea"/>
            </a:endParaRPr>
          </a:p>
          <a:p>
            <a:pPr marL="457206" lvl="1" indent="0" eaLnBrk="1" fontAlgn="auto" hangingPunct="1">
              <a:lnSpc>
                <a:spcPct val="110000"/>
              </a:lnSpc>
              <a:spcAft>
                <a:spcPts val="0"/>
              </a:spcAft>
              <a:buFontTx/>
              <a:buNone/>
              <a:defRPr/>
            </a:pPr>
            <a:r>
              <a:rPr lang="en-US" sz="1600" b="1" dirty="0" smtClean="0">
                <a:ea typeface="+mn-ea"/>
              </a:rPr>
              <a:t>                  </a:t>
            </a:r>
          </a:p>
          <a:p>
            <a:pPr marL="457206" lvl="1" indent="0" eaLnBrk="1" fontAlgn="auto" hangingPunct="1">
              <a:lnSpc>
                <a:spcPct val="110000"/>
              </a:lnSpc>
              <a:spcAft>
                <a:spcPts val="0"/>
              </a:spcAft>
              <a:buFontTx/>
              <a:buNone/>
              <a:defRPr/>
            </a:pPr>
            <a:endParaRPr lang="en-US" sz="1400" b="1" dirty="0"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hlinkClick r:id="rId2" action="ppaction://hlinksldjump"/>
          </p:cNvPr>
          <p:cNvSpPr txBox="1">
            <a:spLocks/>
          </p:cNvSpPr>
          <p:nvPr/>
        </p:nvSpPr>
        <p:spPr>
          <a:xfrm>
            <a:off x="368300" y="47625"/>
            <a:ext cx="312738" cy="287338"/>
          </a:xfrm>
          <a:prstGeom prst="rect">
            <a:avLst/>
          </a:prstGeom>
        </p:spPr>
        <p:txBody>
          <a:bodyPr>
            <a:normAutofit fontScale="55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000" b="0" i="0" kern="1200">
                <a:solidFill>
                  <a:srgbClr val="128BAD"/>
                </a:solidFill>
                <a:latin typeface="Calibri Light"/>
                <a:ea typeface="+mj-ea"/>
                <a:cs typeface="Calibri Light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endParaRPr lang="en-US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8434" name="Title 7"/>
          <p:cNvSpPr>
            <a:spLocks noGrp="1"/>
          </p:cNvSpPr>
          <p:nvPr>
            <p:ph type="title"/>
          </p:nvPr>
        </p:nvSpPr>
        <p:spPr>
          <a:xfrm>
            <a:off x="712788" y="109538"/>
            <a:ext cx="6897687" cy="1528762"/>
          </a:xfrm>
        </p:spPr>
        <p:txBody>
          <a:bodyPr anchor="t"/>
          <a:lstStyle/>
          <a:p>
            <a:pPr algn="ctr" eaLnBrk="1" hangingPunct="1"/>
            <a:r>
              <a:rPr lang="en-US" smtClean="0">
                <a:latin typeface="Calibri Light" pitchFamily="34" charset="0"/>
                <a:cs typeface="Calibri Light" pitchFamily="34" charset="0"/>
              </a:rPr>
              <a:t>TEST CASES NUMBERS</a:t>
            </a:r>
            <a:br>
              <a:rPr lang="en-US" smtClean="0">
                <a:latin typeface="Calibri Light" pitchFamily="34" charset="0"/>
                <a:cs typeface="Calibri Light" pitchFamily="34" charset="0"/>
              </a:rPr>
            </a:br>
            <a:r>
              <a:rPr lang="en-US" sz="4000" smtClean="0">
                <a:latin typeface="Calibri Light" pitchFamily="34" charset="0"/>
                <a:cs typeface="Calibri Light" pitchFamily="34" charset="0"/>
              </a:rPr>
              <a:t>Market Place</a:t>
            </a:r>
            <a:endParaRPr lang="en-US" smtClean="0">
              <a:latin typeface="Calibri Light" pitchFamily="34" charset="0"/>
              <a:cs typeface="Calibri Light" pitchFamily="34" charset="0"/>
            </a:endParaRPr>
          </a:p>
        </p:txBody>
      </p:sp>
      <p:sp>
        <p:nvSpPr>
          <p:cNvPr id="18435" name="TextBox 12"/>
          <p:cNvSpPr txBox="1">
            <a:spLocks noChangeArrowheads="1"/>
          </p:cNvSpPr>
          <p:nvPr/>
        </p:nvSpPr>
        <p:spPr bwMode="auto">
          <a:xfrm>
            <a:off x="274638" y="1582738"/>
            <a:ext cx="8869362" cy="514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charset="0"/>
              <a:buChar char="•"/>
              <a:defRPr/>
            </a:pPr>
            <a:r>
              <a:rPr lang="en-US" sz="2000" dirty="0">
                <a:latin typeface="Calibri" pitchFamily="34" charset="0"/>
              </a:rPr>
              <a:t>Test case results are the result of functional test written                                                  for a product   X   data points tested against   X    States Tested in</a:t>
            </a:r>
          </a:p>
          <a:p>
            <a:pPr marL="342900" indent="-342900">
              <a:defRPr/>
            </a:pPr>
            <a:endParaRPr lang="en-US" sz="2000" dirty="0">
              <a:latin typeface="Calibri" pitchFamily="34" charset="0"/>
            </a:endParaRPr>
          </a:p>
          <a:p>
            <a:pPr marL="342900" indent="-342900">
              <a:buFont typeface="Arial" charset="0"/>
              <a:buChar char="•"/>
              <a:defRPr/>
            </a:pPr>
            <a:r>
              <a:rPr lang="en-US" sz="1400" b="1" dirty="0">
                <a:latin typeface="Calibri" pitchFamily="34" charset="0"/>
              </a:rPr>
              <a:t>Phase 0</a:t>
            </a:r>
            <a:r>
              <a:rPr lang="en-US" sz="1400" dirty="0">
                <a:latin typeface="Calibri" pitchFamily="34" charset="0"/>
              </a:rPr>
              <a:t> contains 4 products w/ 393, 478, 387, 442 test cases per product, total 1700 functional tests written.                                                                              Factoring test data points and the states where the product is deployed the calculation                                                                                                                                  </a:t>
            </a:r>
            <a:r>
              <a:rPr lang="en-US" sz="2000" dirty="0">
                <a:latin typeface="Calibri" pitchFamily="34" charset="0"/>
              </a:rPr>
              <a:t>4 Products tested in 5 states totals </a:t>
            </a:r>
            <a:r>
              <a:rPr lang="en-US" sz="2400" dirty="0">
                <a:latin typeface="Calibri" pitchFamily="34" charset="0"/>
              </a:rPr>
              <a:t>10125 tests</a:t>
            </a:r>
            <a:endParaRPr lang="en-US" dirty="0">
              <a:latin typeface="Calibri" pitchFamily="34" charset="0"/>
            </a:endParaRPr>
          </a:p>
          <a:p>
            <a:pPr>
              <a:defRPr/>
            </a:pPr>
            <a:r>
              <a:rPr lang="en-US" sz="1200" dirty="0">
                <a:latin typeface="Calibri" pitchFamily="34" charset="0"/>
              </a:rPr>
              <a:t>   </a:t>
            </a:r>
            <a:endParaRPr lang="en-US" sz="1200" dirty="0">
              <a:latin typeface="Calibri" pitchFamily="34" charset="0"/>
            </a:endParaRPr>
          </a:p>
          <a:p>
            <a:pPr marL="342900" indent="-342900">
              <a:buFont typeface="Arial" charset="0"/>
              <a:buChar char="•"/>
              <a:defRPr/>
            </a:pPr>
            <a:r>
              <a:rPr lang="en-US" sz="1400" b="1" dirty="0">
                <a:latin typeface="Calibri" pitchFamily="34" charset="0"/>
              </a:rPr>
              <a:t>Phase 1 </a:t>
            </a:r>
            <a:r>
              <a:rPr lang="en-US" sz="1400" dirty="0">
                <a:latin typeface="Calibri" pitchFamily="34" charset="0"/>
              </a:rPr>
              <a:t>contains 2 products with 387, 442 test cases per product, total 829 functional tests written.               Factoring test data points and the states where the product is deployed the calculation</a:t>
            </a:r>
            <a:r>
              <a:rPr lang="en-US" dirty="0"/>
              <a:t> </a:t>
            </a:r>
            <a:r>
              <a:rPr lang="en-US" sz="1400" dirty="0">
                <a:latin typeface="Calibri" pitchFamily="34" charset="0"/>
              </a:rPr>
              <a:t>                                                                                                                                       </a:t>
            </a:r>
            <a:r>
              <a:rPr lang="en-US" sz="2000" dirty="0">
                <a:latin typeface="Calibri" pitchFamily="34" charset="0"/>
              </a:rPr>
              <a:t>2 Products tested in 8 States totals </a:t>
            </a:r>
            <a:r>
              <a:rPr lang="en-US" sz="2400" dirty="0">
                <a:latin typeface="Calibri" pitchFamily="34" charset="0"/>
              </a:rPr>
              <a:t>4394 tests</a:t>
            </a:r>
          </a:p>
          <a:p>
            <a:pPr>
              <a:defRPr/>
            </a:pPr>
            <a:r>
              <a:rPr lang="en-US" sz="1200" dirty="0">
                <a:latin typeface="Calibri" pitchFamily="34" charset="0"/>
              </a:rPr>
              <a:t>     </a:t>
            </a:r>
            <a:endParaRPr lang="en-US" sz="1200" dirty="0">
              <a:latin typeface="Calibri" pitchFamily="34" charset="0"/>
            </a:endParaRPr>
          </a:p>
          <a:p>
            <a:pPr marL="342900" indent="-342900">
              <a:buFont typeface="Arial" charset="0"/>
              <a:buChar char="•"/>
              <a:defRPr/>
            </a:pPr>
            <a:r>
              <a:rPr lang="en-US" sz="1400" b="1" dirty="0">
                <a:latin typeface="Calibri" pitchFamily="34" charset="0"/>
              </a:rPr>
              <a:t>Phase 2 </a:t>
            </a:r>
            <a:r>
              <a:rPr lang="en-US" sz="1400" dirty="0">
                <a:latin typeface="Calibri" pitchFamily="34" charset="0"/>
              </a:rPr>
              <a:t>contains 1 products with 442 test cases per product, total 442 functional tests written.                      Factoring test data points and the states where the product is deployed the calculation</a:t>
            </a:r>
            <a:r>
              <a:rPr lang="en-US" sz="1400" dirty="0"/>
              <a:t>                                      </a:t>
            </a:r>
            <a:r>
              <a:rPr lang="en-US" dirty="0"/>
              <a:t> </a:t>
            </a:r>
            <a:r>
              <a:rPr lang="en-US" sz="2000" dirty="0">
                <a:latin typeface="Calibri" pitchFamily="34" charset="0"/>
              </a:rPr>
              <a:t>1 Product tested in 7 States totals </a:t>
            </a:r>
            <a:r>
              <a:rPr lang="en-US" sz="2400" dirty="0">
                <a:latin typeface="Calibri" pitchFamily="34" charset="0"/>
              </a:rPr>
              <a:t>3234 tests</a:t>
            </a:r>
            <a:endParaRPr lang="en-US" sz="2000" dirty="0">
              <a:latin typeface="Calibri" pitchFamily="34" charset="0"/>
            </a:endParaRPr>
          </a:p>
          <a:p>
            <a:pPr>
              <a:defRPr/>
            </a:pPr>
            <a:r>
              <a:rPr lang="en-US" sz="1200" dirty="0">
                <a:latin typeface="Calibri" pitchFamily="34" charset="0"/>
              </a:rPr>
              <a:t>     </a:t>
            </a:r>
            <a:endParaRPr lang="en-US" sz="1200" dirty="0">
              <a:latin typeface="Calibri" pitchFamily="34" charset="0"/>
            </a:endParaRPr>
          </a:p>
          <a:p>
            <a:pPr marL="342900" indent="-342900">
              <a:buFont typeface="Arial" charset="0"/>
              <a:buChar char="•"/>
              <a:defRPr/>
            </a:pPr>
            <a:r>
              <a:rPr lang="en-US" sz="1400" b="1" dirty="0"/>
              <a:t>Phase 3 </a:t>
            </a:r>
            <a:r>
              <a:rPr lang="en-US" sz="1400" dirty="0"/>
              <a:t>contains 1 products with 442 test cases per product, total 442 functional tests written.                      Factoring test data points and the states where the product is deployed the calculation</a:t>
            </a:r>
            <a:r>
              <a:rPr lang="en-US" dirty="0"/>
              <a:t>                        </a:t>
            </a:r>
            <a:r>
              <a:rPr lang="en-US" sz="2000" dirty="0">
                <a:latin typeface="Calibri" pitchFamily="34" charset="0"/>
              </a:rPr>
              <a:t>1 Product tested in 7 States totals </a:t>
            </a:r>
            <a:r>
              <a:rPr lang="en-US" sz="2400" dirty="0">
                <a:latin typeface="Calibri" pitchFamily="34" charset="0"/>
              </a:rPr>
              <a:t>3234 tests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Presentation2" id="{E033CE4F-DAC9-4DC1-B085-D07FC0345DDB}" vid="{0783260F-4856-4ED7-B8E5-5C83CC1572C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powerpoint-template-2</Template>
  <TotalTime>7577</TotalTime>
  <Words>1423</Words>
  <Application>Microsoft Office PowerPoint</Application>
  <PresentationFormat>On-screen Show (4:3)</PresentationFormat>
  <Paragraphs>235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Design Template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 Light</vt:lpstr>
      <vt:lpstr>Calibri</vt:lpstr>
      <vt:lpstr>Bauhaus 93</vt:lpstr>
      <vt:lpstr>Office Theme</vt:lpstr>
      <vt:lpstr>Office Theme</vt:lpstr>
      <vt:lpstr>Slide 1</vt:lpstr>
      <vt:lpstr>INTRODUCTION      NGTA  - Next Generation platform Test Automation</vt:lpstr>
      <vt:lpstr>PURPOSE Operational  &amp; Functional Process </vt:lpstr>
      <vt:lpstr>ACCOMPLISHMENTS / EVOLUTION</vt:lpstr>
      <vt:lpstr>ACCOMPLISHMENTS / EVOLUTION</vt:lpstr>
      <vt:lpstr>ARCHITECTURAL TECH STACK</vt:lpstr>
      <vt:lpstr>TEST EXECUTION  </vt:lpstr>
      <vt:lpstr>TESTING TYPES  </vt:lpstr>
      <vt:lpstr>TEST CASES NUMBERS Market Place</vt:lpstr>
      <vt:lpstr>REPORTING</vt:lpstr>
      <vt:lpstr>REPORTING</vt:lpstr>
      <vt:lpstr>REPORTING</vt:lpstr>
      <vt:lpstr>FUTURE</vt:lpstr>
      <vt:lpstr>ROLL OUT</vt:lpstr>
      <vt:lpstr>ROLES &amp; RESPONSIBILITIES</vt:lpstr>
      <vt:lpstr>PROPOSED TIME LINE</vt:lpstr>
      <vt:lpstr>Market Place  :  Provider Directory :    Other Apps                                     Microservice APIs</vt:lpstr>
      <vt:lpstr>Slide 18</vt:lpstr>
    </vt:vector>
  </TitlesOfParts>
  <Company>Delta Dental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HealthyGrid Dental Optimizer Technology Assessment</dc:title>
  <dc:creator>Nisheet Verma</dc:creator>
  <cp:lastModifiedBy>Owner</cp:lastModifiedBy>
  <cp:revision>232</cp:revision>
  <cp:lastPrinted>2018-03-12T21:48:31Z</cp:lastPrinted>
  <dcterms:created xsi:type="dcterms:W3CDTF">2018-02-03T01:05:09Z</dcterms:created>
  <dcterms:modified xsi:type="dcterms:W3CDTF">2018-04-18T00:53:40Z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0x0101000F421C3DE11F24489C3C49A9442BEF44</vt:lpwstr>
  </property>
  <property fmtid="{D5CDD505-2E9C-101B-9397-08002B2CF9AE}" pid="3" name="_dlc_DocIdItemGuid">
    <vt:lpwstr>8008b40e-4add-4997-9eee-3c0cc54317bf</vt:lpwstr>
  </property>
  <property fmtid="{D5CDD505-2E9C-101B-9397-08002B2CF9AE}" pid="4" name="_dlc_DocId">
    <vt:lpwstr>6AH7XJTKT27D-494-2</vt:lpwstr>
  </property>
  <property fmtid="{D5CDD505-2E9C-101B-9397-08002B2CF9AE}" pid="5" name="_dlc_DocIdUrl">
    <vt:lpwstr>http://itportal/sites/PMD/presentations/_layouts/DocIdRedir.aspx?ID=6AH7XJTKT27D-494-2, 6AH7XJTKT27D-494-2</vt:lpwstr>
  </property>
</Properties>
</file>