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83" r:id="rId6"/>
    <p:sldId id="289" r:id="rId7"/>
    <p:sldId id="290" r:id="rId8"/>
    <p:sldId id="287" r:id="rId9"/>
    <p:sldId id="285" r:id="rId10"/>
    <p:sldId id="280" r:id="rId11"/>
    <p:sldId id="275" r:id="rId12"/>
    <p:sldId id="281" r:id="rId13"/>
    <p:sldId id="282" r:id="rId14"/>
    <p:sldId id="279" r:id="rId15"/>
    <p:sldId id="271" r:id="rId16"/>
    <p:sldId id="286" r:id="rId17"/>
    <p:sldId id="274" r:id="rId18"/>
    <p:sldId id="288" r:id="rId19"/>
    <p:sldId id="284" r:id="rId2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8" autoAdjust="0"/>
    <p:restoredTop sz="94651" autoAdjust="0"/>
  </p:normalViewPr>
  <p:slideViewPr>
    <p:cSldViewPr snapToGrid="0" snapToObjects="1">
      <p:cViewPr varScale="1">
        <p:scale>
          <a:sx n="63" d="100"/>
          <a:sy n="63" d="100"/>
        </p:scale>
        <p:origin x="67" y="749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91D345-2698-4EAC-B442-0FA7C3411E40}" type="datetimeFigureOut">
              <a:rPr lang="en-US"/>
              <a:pPr>
                <a:defRPr/>
              </a:pPr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F79859-DFA4-41BF-912D-D1A2D9B8E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95778B-777B-43E3-A8E0-BDADB53EF4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7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D6F54-6BF3-4C8A-A633-8A8472299B9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2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F34C98-E8E8-4866-AE6C-1705C709B3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0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E48F-FE93-4D9D-971A-40BFAF63D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7472A-DF66-4BEA-8DBC-79C106B96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C7D7-FDC3-4EDD-93F8-3FCEB58B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6E5F8-2FE6-49B3-BCAC-24419634E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21EA03-5939-40C0-8031-C810CD5AC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</a:t>
            </a:r>
            <a:r>
              <a:rPr lang="en-US" sz="1400" dirty="0" smtClean="0"/>
              <a:t>                              </a:t>
            </a:r>
            <a:r>
              <a:rPr lang="en-US" dirty="0" smtClean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254359" cy="53822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Desired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collection of test cases by state, product, or function.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Case Specific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Very granular, covers every Assert or Compare in a given test case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     Is a Key Development tool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Dash Board</a:t>
            </a: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Provides a view into the current state of a product w.r.t ship-ability </a:t>
            </a:r>
          </a:p>
        </p:txBody>
      </p:sp>
      <p:pic>
        <p:nvPicPr>
          <p:cNvPr id="19464" name="Picture 8" descr="m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963" y="914400"/>
            <a:ext cx="4364037" cy="5788025"/>
          </a:xfrm>
          <a:prstGeom prst="rect">
            <a:avLst/>
          </a:prstGeom>
          <a:noFill/>
        </p:spPr>
      </p:pic>
      <p:sp>
        <p:nvSpPr>
          <p:cNvPr id="2" name="Right Arrow 1"/>
          <p:cNvSpPr/>
          <p:nvPr/>
        </p:nvSpPr>
        <p:spPr>
          <a:xfrm>
            <a:off x="8461099" y="5845216"/>
            <a:ext cx="138896" cy="104172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205162" cy="3735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6" name="Picture 6" descr="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6583" y="1374093"/>
            <a:ext cx="5523556" cy="4505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1"/>
            <a:ext cx="4035425" cy="4537276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dirty="0" smtClean="0">
                <a:latin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dirty="0" smtClean="0">
                <a:latin typeface="Calibri Light" pitchFamily="34" charset="0"/>
              </a:rPr>
              <a:t> </a:t>
            </a:r>
            <a:endParaRPr lang="en-US" sz="700" u="sng" dirty="0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dirty="0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dirty="0" smtClean="0">
                <a:latin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r>
              <a:rPr lang="en-US" sz="900" b="1" dirty="0" smtClean="0">
                <a:latin typeface="Calibri Light" pitchFamily="34" charset="0"/>
              </a:rPr>
              <a:t>     </a:t>
            </a:r>
          </a:p>
          <a:p>
            <a:pPr eaLnBrk="1" hangingPunct="1">
              <a:lnSpc>
                <a:spcPct val="85000"/>
              </a:lnSpc>
            </a:pPr>
            <a:r>
              <a:rPr lang="en-US" b="1" dirty="0" smtClean="0">
                <a:latin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dirty="0" smtClean="0">
                <a:latin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dirty="0" smtClean="0">
                <a:latin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dirty="0" smtClean="0">
                <a:latin typeface="Calibri Light" pitchFamily="34" charset="0"/>
              </a:rPr>
              <a:t>       </a:t>
            </a:r>
            <a:r>
              <a:rPr lang="en-US" sz="1800" b="1" dirty="0" smtClean="0">
                <a:latin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r>
              <a:rPr lang="en-US" sz="800" dirty="0" smtClean="0">
                <a:latin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dirty="0" smtClean="0">
                <a:latin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dirty="0" smtClean="0">
                <a:latin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dirty="0" smtClean="0">
                <a:latin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10" name="Picture 6" descr="TestRptProdPr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964" y="810229"/>
            <a:ext cx="3994773" cy="4879778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0" y="5690007"/>
            <a:ext cx="7676808" cy="1167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The smaller the object layer, the easier to add new capability ( new applications )</a:t>
            </a:r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dirty="0" smtClean="0">
                <a:latin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600" smtClean="0">
                <a:latin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Improved Reporting,  add a dashboard, provide </a:t>
            </a:r>
            <a:r>
              <a:rPr lang="en-US" sz="2000" dirty="0" err="1" smtClean="0">
                <a:latin typeface="Calibri Light" pitchFamily="34" charset="0"/>
              </a:rPr>
              <a:t>stasistics</a:t>
            </a:r>
            <a:endParaRPr lang="en-US" sz="2000" dirty="0" smtClean="0">
              <a:latin typeface="Calibri Light" pitchFamily="34" charset="0"/>
            </a:endParaRP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0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4699000" y="4316413"/>
            <a:ext cx="184150" cy="6715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 bwMode="auto">
          <a:xfrm>
            <a:off x="4705350" y="5138738"/>
            <a:ext cx="190500" cy="806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3"/>
          <p:cNvSpPr txBox="1">
            <a:spLocks noChangeArrowheads="1"/>
          </p:cNvSpPr>
          <p:nvPr/>
        </p:nvSpPr>
        <p:spPr bwMode="auto">
          <a:xfrm>
            <a:off x="3268663" y="4222750"/>
            <a:ext cx="1487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Development Engineers Focus Attention on this layer for testing</a:t>
            </a:r>
          </a:p>
        </p:txBody>
      </p:sp>
      <p:sp>
        <p:nvSpPr>
          <p:cNvPr id="23559" name="TextBox 10"/>
          <p:cNvSpPr txBox="1">
            <a:spLocks noChangeArrowheads="1"/>
          </p:cNvSpPr>
          <p:nvPr/>
        </p:nvSpPr>
        <p:spPr bwMode="auto">
          <a:xfrm>
            <a:off x="3268663" y="5081588"/>
            <a:ext cx="14874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NextGen </a:t>
            </a:r>
          </a:p>
          <a:p>
            <a:r>
              <a:rPr lang="en-US" sz="1100"/>
              <a:t>Test Automation  staff enhance and improve these layers</a:t>
            </a:r>
          </a:p>
        </p:txBody>
      </p:sp>
      <p:pic>
        <p:nvPicPr>
          <p:cNvPr id="235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3703638"/>
            <a:ext cx="3784600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 bwMode="auto">
          <a:xfrm>
            <a:off x="4705350" y="6143625"/>
            <a:ext cx="190500" cy="552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2361235" y="6003400"/>
            <a:ext cx="2366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Dev engineers to develop API validation test scripting.  Next Gen Test </a:t>
            </a:r>
            <a:r>
              <a:rPr lang="en-US" sz="1100" dirty="0"/>
              <a:t>Auto </a:t>
            </a:r>
            <a:r>
              <a:rPr lang="en-US" sz="1100" dirty="0" smtClean="0"/>
              <a:t>team to fill </a:t>
            </a:r>
            <a:r>
              <a:rPr lang="en-US" sz="1100" dirty="0"/>
              <a:t>out </a:t>
            </a:r>
            <a:r>
              <a:rPr lang="en-US" sz="1100" dirty="0" smtClean="0"/>
              <a:t>remaining REST </a:t>
            </a:r>
            <a:r>
              <a:rPr lang="en-US" sz="1100" dirty="0"/>
              <a:t>API </a:t>
            </a:r>
            <a:r>
              <a:rPr lang="en-US" sz="1100" dirty="0" smtClean="0"/>
              <a:t>regression tests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 ../</a:t>
            </a:r>
            <a:r>
              <a:rPr lang="en-US" sz="1400" dirty="0" err="1" smtClean="0">
                <a:latin typeface="Calibri Light" pitchFamily="34" charset="0"/>
              </a:rPr>
              <a:t>fitmp</a:t>
            </a:r>
            <a:r>
              <a:rPr lang="en-US" sz="1400" dirty="0" smtClean="0">
                <a:latin typeface="Calibri Light" pitchFamily="34" charset="0"/>
              </a:rPr>
              <a:t>  directory, keeping it completely operational</a:t>
            </a:r>
            <a:endParaRPr lang="en-US" sz="1400" b="1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the  ../</a:t>
            </a:r>
            <a:r>
              <a:rPr lang="en-US" sz="1400" dirty="0" err="1" smtClean="0">
                <a:latin typeface="Calibri Light" pitchFamily="34" charset="0"/>
              </a:rPr>
              <a:t>fitpd</a:t>
            </a:r>
            <a:r>
              <a:rPr lang="en-US" sz="1400" dirty="0" smtClean="0">
                <a:latin typeface="Calibri Light" pitchFamily="34" charset="0"/>
              </a:rPr>
              <a:t>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the ../</a:t>
            </a:r>
            <a:r>
              <a:rPr lang="en-US" sz="1400" dirty="0" err="1" smtClean="0">
                <a:latin typeface="Calibri Light" pitchFamily="34" charset="0"/>
              </a:rPr>
              <a:t>fitapi</a:t>
            </a:r>
            <a:r>
              <a:rPr lang="en-US" sz="1400" dirty="0" smtClean="0">
                <a:latin typeface="Calibri Light" pitchFamily="34" charset="0"/>
              </a:rPr>
              <a:t>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dirty="0" smtClean="0">
                <a:latin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  <p:pic>
        <p:nvPicPr>
          <p:cNvPr id="2662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8300" y="887413"/>
            <a:ext cx="8485188" cy="5830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Node.js, Frisby</a:t>
            </a:r>
            <a:r>
              <a:rPr lang="en-US" sz="1600" b="1" dirty="0">
                <a:ea typeface="+mn-ea"/>
              </a:rPr>
              <a:t> </a:t>
            </a:r>
            <a:endParaRPr lang="en-US" sz="14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Next Generation Test Automation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Pg.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Through 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Provider Directory requesting same information from the Web Interface,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Node.js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technology.  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We use the same Node.js , Frisby http Library , JavaScript to automate all API calls.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7"/>
            <a:ext cx="8540750" cy="1233795"/>
          </a:xfrm>
        </p:spPr>
        <p:txBody>
          <a:bodyPr anchor="t"/>
          <a:lstStyle/>
          <a:p>
            <a:pPr algn="ctr" eaLnBrk="1" hangingPunct="1">
              <a:lnSpc>
                <a:spcPct val="95000"/>
              </a:lnSpc>
            </a:pPr>
            <a:r>
              <a:rPr lang="en-US" sz="4500" dirty="0" smtClean="0">
                <a:latin typeface="Calibri Light" pitchFamily="34" charset="0"/>
              </a:rPr>
              <a:t>ARCHITECTURAL TECH STACK        </a:t>
            </a:r>
            <a:r>
              <a:rPr lang="en-US" sz="4000" dirty="0" smtClean="0">
                <a:latin typeface="Calibri Light" pitchFamily="34" charset="0"/>
              </a:rPr>
              <a:t>REST API</a:t>
            </a:r>
          </a:p>
        </p:txBody>
      </p:sp>
      <p:sp>
        <p:nvSpPr>
          <p:cNvPr id="15362" name="Title 1"/>
          <p:cNvSpPr txBox="1">
            <a:spLocks/>
          </p:cNvSpPr>
          <p:nvPr/>
        </p:nvSpPr>
        <p:spPr bwMode="auto">
          <a:xfrm>
            <a:off x="273050" y="1349682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 dirty="0" smtClean="0">
                <a:latin typeface="Calibri Light" pitchFamily="34" charset="0"/>
              </a:rPr>
              <a:t>     Node.js         Frisby       JavaScript  </a:t>
            </a:r>
            <a:endParaRPr lang="en-US" sz="3100" b="1" dirty="0">
              <a:latin typeface="Calibri Light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49" y="1720228"/>
            <a:ext cx="4129655" cy="5137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/>
              <a:t>Persisted data is decoupled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00" dirty="0"/>
              <a:t> </a:t>
            </a:r>
            <a:r>
              <a:rPr lang="en-US" sz="600" dirty="0" smtClean="0"/>
              <a:t> 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      </a:t>
            </a:r>
            <a:r>
              <a:rPr lang="en-US" sz="600" dirty="0" smtClean="0"/>
              <a:t>        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REST API:</a:t>
            </a:r>
            <a:r>
              <a:rPr lang="en-US" sz="1800" dirty="0"/>
              <a:t> The philosophical basis of </a:t>
            </a:r>
            <a:r>
              <a:rPr lang="en-US" sz="1800" b="1" u="sng" dirty="0" smtClean="0"/>
              <a:t>A</a:t>
            </a:r>
            <a:r>
              <a:rPr lang="en-US" sz="1800" dirty="0" smtClean="0"/>
              <a:t>pplication </a:t>
            </a:r>
            <a:r>
              <a:rPr lang="en-US" sz="1800" b="1" u="sng" dirty="0"/>
              <a:t>P</a:t>
            </a:r>
            <a:r>
              <a:rPr lang="en-US" sz="1800" dirty="0" smtClean="0"/>
              <a:t>rogramming </a:t>
            </a:r>
            <a:r>
              <a:rPr lang="en-US" sz="1800" b="1" u="sng" dirty="0"/>
              <a:t>I</a:t>
            </a:r>
            <a:r>
              <a:rPr lang="en-US" sz="1800" dirty="0"/>
              <a:t>nterfaces is to decouple the consumer from the internal workings of the publisher</a:t>
            </a:r>
            <a:r>
              <a:rPr lang="en-US" sz="900" dirty="0" smtClean="0"/>
              <a:t>  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/>
              <a:t>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ACCESS:  </a:t>
            </a:r>
            <a:r>
              <a:rPr lang="en-US" sz="1800" dirty="0" smtClean="0"/>
              <a:t>Engineering will only guarantee to honor an agreed upon Contract where actions will be performed upon receipt of valid data.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500" b="1" dirty="0" smtClean="0"/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VALIDATION: </a:t>
            </a:r>
            <a:r>
              <a:rPr lang="en-US" sz="1800" dirty="0" smtClean="0"/>
              <a:t> APIs that effect a change to the persisted data will be published with an API call that can return the new state that was changed. </a:t>
            </a:r>
            <a:endParaRPr lang="en-US" sz="1800" b="1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/>
              <a:t>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This is the only acceptable method to validate APIs that change internal state and return status.  Any greater access would break the </a:t>
            </a:r>
            <a:r>
              <a:rPr lang="en-US" sz="1400" dirty="0"/>
              <a:t>P</a:t>
            </a:r>
            <a:r>
              <a:rPr lang="en-US" sz="1400" dirty="0" smtClean="0"/>
              <a:t>hilosophical Contract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60" y="2285998"/>
            <a:ext cx="4942984" cy="40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7"/>
            <a:ext cx="8540750" cy="1233795"/>
          </a:xfrm>
        </p:spPr>
        <p:txBody>
          <a:bodyPr anchor="t"/>
          <a:lstStyle/>
          <a:p>
            <a:pPr algn="ctr" eaLnBrk="1" hangingPunct="1">
              <a:lnSpc>
                <a:spcPct val="90000"/>
              </a:lnSpc>
            </a:pPr>
            <a:r>
              <a:rPr lang="en-US" sz="4500" dirty="0" smtClean="0">
                <a:latin typeface="Calibri Light" pitchFamily="34" charset="0"/>
              </a:rPr>
              <a:t>ARCHITECTURAL TECH STACK       </a:t>
            </a:r>
            <a:r>
              <a:rPr lang="en-US" sz="4000" dirty="0" smtClean="0">
                <a:latin typeface="Calibri Light" pitchFamily="34" charset="0"/>
              </a:rPr>
              <a:t>Market Place</a:t>
            </a:r>
          </a:p>
        </p:txBody>
      </p:sp>
      <p:sp>
        <p:nvSpPr>
          <p:cNvPr id="15362" name="Title 1"/>
          <p:cNvSpPr txBox="1">
            <a:spLocks/>
          </p:cNvSpPr>
          <p:nvPr/>
        </p:nvSpPr>
        <p:spPr bwMode="auto">
          <a:xfrm>
            <a:off x="273050" y="1349682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 dirty="0" smtClean="0">
                <a:latin typeface="Calibri Light" pitchFamily="34" charset="0"/>
              </a:rPr>
              <a:t>   Node.js     </a:t>
            </a:r>
            <a:r>
              <a:rPr lang="en-US" sz="3100" b="1" dirty="0">
                <a:latin typeface="Calibri Light" pitchFamily="34" charset="0"/>
              </a:rPr>
              <a:t>Protractor     </a:t>
            </a:r>
            <a:r>
              <a:rPr lang="en-US" sz="3100" b="1" dirty="0" smtClean="0">
                <a:latin typeface="Calibri Light" pitchFamily="34" charset="0"/>
              </a:rPr>
              <a:t>JavaScript</a:t>
            </a:r>
            <a:endParaRPr lang="en-US" sz="3100" b="1" dirty="0">
              <a:latin typeface="Calibri Light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801253"/>
            <a:ext cx="4014788" cy="5050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      </a:t>
            </a:r>
            <a:r>
              <a:rPr lang="en-US" sz="6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Scripting :</a:t>
            </a:r>
            <a:r>
              <a:rPr lang="en-US" sz="1800" dirty="0" smtClean="0"/>
              <a:t> </a:t>
            </a:r>
            <a:r>
              <a:rPr lang="en-US" sz="1800" dirty="0"/>
              <a:t>Collection of actions specific 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the domain of T</a:t>
            </a:r>
            <a:r>
              <a:rPr lang="en-US" sz="1800" u="sng" dirty="0" smtClean="0"/>
              <a:t>est</a:t>
            </a:r>
            <a:r>
              <a:rPr lang="en-US" sz="1800" dirty="0" smtClean="0"/>
              <a:t>.  Built from </a:t>
            </a:r>
            <a:r>
              <a:rPr lang="en-US" sz="1800" dirty="0"/>
              <a:t>Core &amp; Mid Layer </a:t>
            </a:r>
            <a:r>
              <a:rPr lang="en-US" sz="1800" dirty="0" smtClean="0"/>
              <a:t>components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Mid Layer </a:t>
            </a:r>
            <a:r>
              <a:rPr lang="en-US" sz="1800" dirty="0" smtClean="0"/>
              <a:t>: Actions limited to within the </a:t>
            </a:r>
            <a:r>
              <a:rPr lang="en-US" sz="1800" u="sng" dirty="0" smtClean="0"/>
              <a:t>Application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Collections built up from base class methods and Protractor to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/>
              <a:t>perform specific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action Application</a:t>
            </a:r>
            <a:endParaRPr lang="en-US" sz="1800" dirty="0" smtClean="0"/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/>
              <a:t>   </a:t>
            </a:r>
            <a:endParaRPr lang="en-US" sz="18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Core base level </a:t>
            </a:r>
            <a:r>
              <a:rPr lang="en-US" sz="1800" dirty="0"/>
              <a:t>classes define    </a:t>
            </a: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/>
              <a:t>common components, Fields,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Buttons, Links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Micro Service REST APIs </a:t>
            </a:r>
            <a:r>
              <a:rPr lang="en-US" sz="1800" dirty="0" smtClean="0"/>
              <a:t>The underlying mechanism to acquiring persisted data yet decoupled from application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61" y="2296388"/>
            <a:ext cx="4989557" cy="41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57256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basic test execution modes</a:t>
            </a: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On Demand : </a:t>
            </a:r>
            <a:r>
              <a:rPr lang="en-US" sz="1800" b="1" dirty="0" smtClean="0">
                <a:ea typeface="+mn-ea"/>
              </a:rPr>
              <a:t>Initiated via a build </a:t>
            </a:r>
            <a:r>
              <a:rPr lang="en-US" sz="1800" b="1" dirty="0">
                <a:ea typeface="+mn-ea"/>
              </a:rPr>
              <a:t>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  Integration tests will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473981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9122</TotalTime>
  <Words>1588</Words>
  <Application>Microsoft Office PowerPoint</Application>
  <PresentationFormat>On-screen Show (4:3)</PresentationFormat>
  <Paragraphs>253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        REST API</vt:lpstr>
      <vt:lpstr>ARCHITECTURAL TECH STACK       Market Place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273</cp:revision>
  <cp:lastPrinted>2018-04-25T23:57:25Z</cp:lastPrinted>
  <dcterms:created xsi:type="dcterms:W3CDTF">2018-02-03T01:05:09Z</dcterms:created>
  <dcterms:modified xsi:type="dcterms:W3CDTF">2018-04-27T00:22:37Z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