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3"/>
  </p:notesMasterIdLst>
  <p:sldIdLst>
    <p:sldId id="256" r:id="rId6"/>
    <p:sldId id="261" r:id="rId7"/>
    <p:sldId id="262" r:id="rId8"/>
    <p:sldId id="263" r:id="rId9"/>
    <p:sldId id="283" r:id="rId10"/>
    <p:sldId id="271" r:id="rId11"/>
    <p:sldId id="286" r:id="rId12"/>
    <p:sldId id="274" r:id="rId13"/>
    <p:sldId id="287" r:id="rId14"/>
    <p:sldId id="285" r:id="rId15"/>
    <p:sldId id="275" r:id="rId16"/>
    <p:sldId id="281" r:id="rId17"/>
    <p:sldId id="282" r:id="rId18"/>
    <p:sldId id="273" r:id="rId19"/>
    <p:sldId id="279" r:id="rId20"/>
    <p:sldId id="280" r:id="rId21"/>
    <p:sldId id="284" r:id="rId2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BAD"/>
    <a:srgbClr val="16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03" autoAdjust="0"/>
    <p:restoredTop sz="94651" autoAdjust="0"/>
  </p:normalViewPr>
  <p:slideViewPr>
    <p:cSldViewPr snapToGrid="0" snapToObjects="1" showGuides="1">
      <p:cViewPr varScale="1">
        <p:scale>
          <a:sx n="83" d="100"/>
          <a:sy n="83" d="100"/>
        </p:scale>
        <p:origin x="571" y="110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1074" y="-11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195FF61-7FDF-4F4D-A3AE-3078F9B9BE1D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BA8455-071F-4048-9007-26D1A931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A4E8A-5713-4A07-812D-D14D991F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6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A8455-071F-4048-9007-26D1A9312D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A8455-071F-4048-9007-26D1A9312D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9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DLogo_PMS 36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4512" y="2100385"/>
            <a:ext cx="7877333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161712"/>
            <a:ext cx="77724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9291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THANK YOU FOR</a:t>
            </a:r>
            <a:br>
              <a:rPr lang="en-US" dirty="0" smtClean="0"/>
            </a:br>
            <a:r>
              <a:rPr lang="en-US" dirty="0" smtClean="0"/>
              <a:t>YOUR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228976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4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425" y="0"/>
            <a:ext cx="7985375" cy="1417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194" y="1600200"/>
            <a:ext cx="79756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316177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128BAD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None/>
        <a:defRPr sz="2400" b="0" i="0" kern="1200" baseline="0">
          <a:solidFill>
            <a:schemeClr val="tx1"/>
          </a:solidFill>
          <a:latin typeface="Calibri Light"/>
          <a:ea typeface="+mn-ea"/>
          <a:cs typeface="Calibri Light"/>
        </a:defRPr>
      </a:lvl1pPr>
      <a:lvl2pPr marL="576263" indent="-23495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2200" b="0" i="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801688" indent="-225425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2000" b="0" i="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966788" indent="-16510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1800" b="0" i="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1201738" indent="-176213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1600" b="0" i="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Mark Atkinson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3/13/18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28934" y="172903"/>
            <a:ext cx="6635690" cy="1689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128BAD"/>
                </a:solidFill>
              </a:rPr>
              <a:t>Customer Experience </a:t>
            </a:r>
            <a:br>
              <a:rPr lang="en-US" dirty="0" smtClean="0">
                <a:solidFill>
                  <a:srgbClr val="128BAD"/>
                </a:solidFill>
              </a:rPr>
            </a:br>
            <a:r>
              <a:rPr lang="en-US" dirty="0" smtClean="0">
                <a:solidFill>
                  <a:srgbClr val="128BAD"/>
                </a:solidFill>
              </a:rPr>
              <a:t>Test Automation</a:t>
            </a:r>
            <a:endParaRPr lang="en-US" dirty="0">
              <a:solidFill>
                <a:srgbClr val="128BAD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28934" y="1680288"/>
            <a:ext cx="5757866" cy="43961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Introduction</a:t>
            </a:r>
          </a:p>
          <a:p>
            <a:pPr algn="ctr"/>
            <a:r>
              <a:rPr lang="en-US" sz="2800" dirty="0" smtClean="0"/>
              <a:t>Purpose</a:t>
            </a:r>
          </a:p>
          <a:p>
            <a:pPr algn="ctr"/>
            <a:r>
              <a:rPr lang="en-US" sz="2800" dirty="0" smtClean="0"/>
              <a:t>Accomplishments / Evolution</a:t>
            </a:r>
          </a:p>
          <a:p>
            <a:pPr algn="ctr"/>
            <a:r>
              <a:rPr lang="en-US" sz="2800" dirty="0" smtClean="0"/>
              <a:t>Roll </a:t>
            </a:r>
            <a:r>
              <a:rPr lang="en-US" sz="2800" dirty="0" smtClean="0"/>
              <a:t>Out</a:t>
            </a:r>
          </a:p>
          <a:p>
            <a:pPr algn="ctr"/>
            <a:r>
              <a:rPr lang="en-US" sz="2800" dirty="0" smtClean="0"/>
              <a:t>Roles &amp; Responsibilities</a:t>
            </a:r>
          </a:p>
          <a:p>
            <a:pPr algn="ctr"/>
            <a:r>
              <a:rPr lang="en-US" sz="2800" dirty="0" smtClean="0"/>
              <a:t>Proposed Timeline</a:t>
            </a:r>
            <a:endParaRPr lang="en-US" sz="2800" dirty="0" smtClean="0"/>
          </a:p>
          <a:p>
            <a:pPr algn="ctr"/>
            <a:r>
              <a:rPr lang="en-US" sz="2800" dirty="0" smtClean="0"/>
              <a:t>Test Execution</a:t>
            </a:r>
          </a:p>
          <a:p>
            <a:pPr algn="ctr"/>
            <a:r>
              <a:rPr lang="en-US" sz="2800" dirty="0" smtClean="0"/>
              <a:t>Testing Types</a:t>
            </a:r>
            <a:endParaRPr lang="en-US" sz="2800" dirty="0" smtClean="0"/>
          </a:p>
          <a:p>
            <a:pPr algn="ctr"/>
            <a:r>
              <a:rPr lang="en-US" sz="2800" dirty="0" smtClean="0"/>
              <a:t>Reporting</a:t>
            </a:r>
          </a:p>
          <a:p>
            <a:pPr algn="ctr"/>
            <a:r>
              <a:rPr lang="en-US" sz="2800" dirty="0"/>
              <a:t>How its built</a:t>
            </a:r>
          </a:p>
          <a:p>
            <a:pPr algn="ctr"/>
            <a:r>
              <a:rPr lang="en-US" sz="2800" dirty="0" smtClean="0"/>
              <a:t>Future</a:t>
            </a:r>
          </a:p>
          <a:p>
            <a:pPr algn="ctr"/>
            <a:r>
              <a:rPr lang="en-US" sz="2800" dirty="0" smtClean="0"/>
              <a:t>Appendix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513" y="124691"/>
            <a:ext cx="5240047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TESTING TYPES 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44" y="1746218"/>
            <a:ext cx="8567504" cy="500148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Three primary types of testing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Page level Functional Integration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Complete page element analysis</a:t>
            </a:r>
            <a:r>
              <a:rPr lang="en-US" sz="1400" b="1" dirty="0"/>
              <a:t> </a:t>
            </a:r>
            <a:r>
              <a:rPr lang="en-US" sz="1400" b="1" dirty="0" smtClean="0"/>
              <a:t>across all pages in application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Every Button, Field, </a:t>
            </a:r>
            <a:r>
              <a:rPr lang="en-US" sz="1400" b="1" dirty="0" err="1" smtClean="0"/>
              <a:t>CheckBox</a:t>
            </a:r>
            <a:r>
              <a:rPr lang="en-US" sz="1400" b="1" dirty="0" smtClean="0"/>
              <a:t>, Link, etc.  Functionally evaluated and error checked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Application level work flow : End to End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Designated user work flow execution pathways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Data driven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Micro Service REST APIs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Regression coverage for Micro service REST API Data type &amp; Data range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Functional test use to supply data driven testing in CX Applications</a:t>
            </a:r>
            <a:endParaRPr lang="en-US" sz="1400" b="1" dirty="0"/>
          </a:p>
          <a:p>
            <a:pPr marL="457206" lvl="1" indent="0">
              <a:lnSpc>
                <a:spcPct val="110000"/>
              </a:lnSpc>
              <a:buNone/>
            </a:pPr>
            <a:r>
              <a:rPr lang="en-US" sz="1600" b="1" dirty="0" smtClean="0"/>
              <a:t>                  </a:t>
            </a:r>
          </a:p>
          <a:p>
            <a:pPr marL="457206" lvl="1" indent="0">
              <a:lnSpc>
                <a:spcPct val="110000"/>
              </a:lnSpc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714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3" y="914091"/>
            <a:ext cx="3849789" cy="2804461"/>
          </a:xfrm>
        </p:spPr>
        <p:txBody>
          <a:bodyPr>
            <a:normAutofit/>
          </a:bodyPr>
          <a:lstStyle/>
          <a:p>
            <a:r>
              <a:rPr lang="en-US" u="sng" dirty="0" smtClean="0"/>
              <a:t>Three levels </a:t>
            </a:r>
            <a:r>
              <a:rPr lang="en-US" u="sng" dirty="0"/>
              <a:t>of </a:t>
            </a:r>
            <a:r>
              <a:rPr lang="en-US" u="sng" dirty="0" smtClean="0"/>
              <a:t>reporting</a:t>
            </a:r>
          </a:p>
          <a:p>
            <a:pPr>
              <a:spcBef>
                <a:spcPts val="0"/>
              </a:spcBef>
            </a:pPr>
            <a:r>
              <a:rPr lang="en-US" sz="400" dirty="0" smtClean="0"/>
              <a:t>    </a:t>
            </a:r>
            <a:endParaRPr lang="en-US" sz="400" dirty="0"/>
          </a:p>
          <a:p>
            <a:r>
              <a:rPr lang="en-US" b="1" dirty="0" smtClean="0"/>
              <a:t>Hyper granular</a:t>
            </a:r>
            <a:r>
              <a:rPr lang="en-US" dirty="0" smtClean="0"/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Primary for debugging.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Covers every Assert or comparison in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Debugging and Framework Development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4" y="942849"/>
            <a:ext cx="4620610" cy="5744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83" y="4023360"/>
            <a:ext cx="4285060" cy="28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3" y="914087"/>
            <a:ext cx="4860517" cy="2337113"/>
          </a:xfrm>
        </p:spPr>
        <p:txBody>
          <a:bodyPr/>
          <a:lstStyle/>
          <a:p>
            <a:r>
              <a:rPr lang="en-US" u="sng" dirty="0"/>
              <a:t>Three levels of </a:t>
            </a:r>
            <a:r>
              <a:rPr lang="en-US" u="sng" dirty="0" smtClean="0"/>
              <a:t>reporting</a:t>
            </a:r>
          </a:p>
          <a:p>
            <a:pPr>
              <a:spcBef>
                <a:spcPts val="0"/>
              </a:spcBef>
            </a:pPr>
            <a:r>
              <a:rPr lang="en-US" sz="800" dirty="0"/>
              <a:t> </a:t>
            </a:r>
            <a:endParaRPr lang="en-US" u="sng" dirty="0"/>
          </a:p>
          <a:p>
            <a:pPr indent="-234950"/>
            <a:r>
              <a:rPr lang="en-US" b="1" dirty="0" smtClean="0"/>
              <a:t>Test Run Specific</a:t>
            </a:r>
            <a:r>
              <a:rPr lang="en-US" dirty="0" smtClean="0"/>
              <a:t>:  </a:t>
            </a:r>
          </a:p>
          <a:p>
            <a:pPr indent="-234950"/>
            <a:r>
              <a:rPr lang="en-US" dirty="0" smtClean="0"/>
              <a:t>Test Function Pass / Fail </a:t>
            </a:r>
          </a:p>
          <a:p>
            <a:pPr marL="6842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 Standard test run encompassing test specific data and testRun specifics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27" y="832327"/>
            <a:ext cx="3599233" cy="6025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31" y="3429000"/>
            <a:ext cx="508254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4" y="914094"/>
            <a:ext cx="3953962" cy="4351338"/>
          </a:xfrm>
        </p:spPr>
        <p:txBody>
          <a:bodyPr>
            <a:normAutofit/>
          </a:bodyPr>
          <a:lstStyle/>
          <a:p>
            <a:r>
              <a:rPr lang="en-US" u="sng" dirty="0"/>
              <a:t>Three levels of </a:t>
            </a:r>
            <a:r>
              <a:rPr lang="en-US" u="sng" dirty="0" smtClean="0"/>
              <a:t>reporting</a:t>
            </a:r>
          </a:p>
          <a:p>
            <a:pPr>
              <a:spcBef>
                <a:spcPts val="0"/>
              </a:spcBef>
            </a:pPr>
            <a:r>
              <a:rPr lang="en-US" sz="700" dirty="0"/>
              <a:t> </a:t>
            </a:r>
            <a:endParaRPr lang="en-US" sz="700" u="sng" dirty="0"/>
          </a:p>
          <a:p>
            <a:r>
              <a:rPr lang="en-US" b="1" dirty="0" smtClean="0"/>
              <a:t>High Level Product Specific: </a:t>
            </a:r>
          </a:p>
          <a:p>
            <a:r>
              <a:rPr lang="en-US" sz="500" dirty="0"/>
              <a:t> </a:t>
            </a:r>
            <a:r>
              <a:rPr lang="en-US" sz="500" dirty="0" smtClean="0"/>
              <a:t>      </a:t>
            </a:r>
            <a:endParaRPr lang="en-US" sz="500" dirty="0"/>
          </a:p>
          <a:p>
            <a:r>
              <a:rPr lang="en-US" sz="1800" dirty="0" smtClean="0"/>
              <a:t>       </a:t>
            </a:r>
            <a:r>
              <a:rPr lang="en-US" sz="1800" b="1" dirty="0" smtClean="0"/>
              <a:t>Go / No-go Product  Dashboard</a:t>
            </a:r>
          </a:p>
          <a:p>
            <a:r>
              <a:rPr lang="en-US" sz="1800" b="1" dirty="0" smtClean="0"/>
              <a:t>Direction I think we really need to go !</a:t>
            </a:r>
          </a:p>
          <a:p>
            <a:r>
              <a:rPr lang="en-US" sz="800" dirty="0" smtClean="0"/>
              <a:t>       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In Design Mode.  </a:t>
            </a:r>
          </a:p>
          <a:p>
            <a:pPr marL="341313" lvl="1" indent="0">
              <a:buNone/>
            </a:pPr>
            <a:r>
              <a:rPr lang="en-US" b="1" dirty="0" smtClean="0"/>
              <a:t>Provides:</a:t>
            </a:r>
          </a:p>
          <a:p>
            <a:pPr marL="909638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Development Managers</a:t>
            </a:r>
          </a:p>
          <a:p>
            <a:pPr marL="909638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Product Managers </a:t>
            </a:r>
          </a:p>
          <a:p>
            <a:pPr marL="566738" lvl="2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b="1" dirty="0" smtClean="0"/>
              <a:t>A quick look at the current health and capability to ship the product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19" y="864704"/>
            <a:ext cx="4675481" cy="59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137" y="115744"/>
            <a:ext cx="4322618" cy="957682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HOW IT’S BUILT</a:t>
            </a:r>
            <a:endParaRPr lang="en-US" dirty="0"/>
          </a:p>
        </p:txBody>
      </p:sp>
      <p:pic>
        <p:nvPicPr>
          <p:cNvPr id="10" name="Picture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73" y="1912517"/>
            <a:ext cx="4809637" cy="394427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2424" y="944881"/>
            <a:ext cx="8855786" cy="6073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algn="ctr"/>
            <a:r>
              <a:rPr lang="en-US" sz="3100" b="1" dirty="0" err="1">
                <a:solidFill>
                  <a:schemeClr val="tx1"/>
                </a:solidFill>
              </a:rPr>
              <a:t>Git</a:t>
            </a:r>
            <a:r>
              <a:rPr lang="en-US" sz="3100" b="1" dirty="0">
                <a:solidFill>
                  <a:schemeClr val="tx1"/>
                </a:solidFill>
              </a:rPr>
              <a:t> </a:t>
            </a:r>
            <a:r>
              <a:rPr lang="en-US" sz="3100" b="1" dirty="0" smtClean="0">
                <a:solidFill>
                  <a:schemeClr val="tx1"/>
                </a:solidFill>
              </a:rPr>
              <a:t>Repo     Node.js     Protractor     JavaScript   Jenkins</a:t>
            </a:r>
            <a:endParaRPr lang="en-US" sz="31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2424" y="1337774"/>
            <a:ext cx="4162416" cy="5179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 smtClean="0"/>
              <a:t>       </a:t>
            </a:r>
          </a:p>
          <a:p>
            <a:pPr algn="ctr"/>
            <a:r>
              <a:rPr lang="en-US" dirty="0" smtClean="0"/>
              <a:t>Framework is Class</a:t>
            </a:r>
          </a:p>
          <a:p>
            <a:pPr algn="ctr"/>
            <a:r>
              <a:rPr lang="en-US" dirty="0" smtClean="0"/>
              <a:t>Object based</a:t>
            </a:r>
          </a:p>
          <a:p>
            <a:r>
              <a:rPr lang="en-US" sz="1600" dirty="0" smtClean="0"/>
              <a:t>    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Core base level </a:t>
            </a:r>
            <a:r>
              <a:rPr lang="en-US" sz="2000" dirty="0"/>
              <a:t>classes </a:t>
            </a:r>
            <a:r>
              <a:rPr lang="en-US" sz="2000" dirty="0" smtClean="0"/>
              <a:t>define    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common components, Fields,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Buttons, Links</a:t>
            </a:r>
          </a:p>
          <a:p>
            <a:pPr indent="-23495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 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Mid Level</a:t>
            </a:r>
            <a:r>
              <a:rPr lang="en-US" sz="2000" dirty="0" smtClean="0"/>
              <a:t>: Specific to an Application,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Collections of bases classes to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perform Application page specific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action</a:t>
            </a:r>
          </a:p>
          <a:p>
            <a:pPr indent="-234950">
              <a:lnSpc>
                <a:spcPct val="100000"/>
              </a:lnSpc>
              <a:spcBef>
                <a:spcPts val="0"/>
              </a:spcBef>
            </a:pPr>
            <a:r>
              <a:rPr lang="en-US" sz="900" dirty="0" smtClean="0"/>
              <a:t> 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Script</a:t>
            </a:r>
            <a:r>
              <a:rPr lang="en-US" sz="2000" dirty="0"/>
              <a:t> </a:t>
            </a:r>
            <a:r>
              <a:rPr lang="en-US" sz="2000" dirty="0" smtClean="0"/>
              <a:t>Collection of actions specific to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test actions and </a:t>
            </a:r>
            <a:r>
              <a:rPr lang="en-US" sz="2000" dirty="0"/>
              <a:t>methods build up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from </a:t>
            </a:r>
            <a:r>
              <a:rPr lang="en-US" sz="2000" dirty="0"/>
              <a:t>Core &amp; Mid Layer components</a:t>
            </a:r>
          </a:p>
          <a:p>
            <a:pPr marL="341313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93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872" y="143451"/>
            <a:ext cx="3041073" cy="1325563"/>
          </a:xfrm>
        </p:spPr>
        <p:txBody>
          <a:bodyPr anchor="t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825625"/>
            <a:ext cx="886968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Refactor mid </a:t>
            </a:r>
            <a:r>
              <a:rPr lang="en-US" sz="2000" dirty="0"/>
              <a:t>layer commonality.  Move commonality to the bottom Layer. 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smaller the mid layer, the easier to add new capability ( new applications )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Additional Application Coverage</a:t>
            </a:r>
          </a:p>
          <a:p>
            <a:pPr marL="86201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New Support should be capable in ~10 working Days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 Headless  : Trying to overcome CPU and Memory consumption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Mobile devices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957542"/>
            <a:ext cx="7973645" cy="114300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Market Place  :  </a:t>
            </a:r>
            <a:r>
              <a:rPr lang="en-US" sz="2800" dirty="0" smtClean="0"/>
              <a:t>Provider Directory :    Other Apps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 smtClean="0">
                <a:latin typeface="Bauhaus 93" panose="04030905020B02020C02" pitchFamily="82" charset="0"/>
              </a:rPr>
              <a:t>  </a:t>
            </a:r>
            <a:r>
              <a:rPr lang="en-US" sz="2800" dirty="0" smtClean="0"/>
              <a:t>                                 Microservice APIs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302959"/>
            <a:ext cx="7975600" cy="4486275"/>
          </a:xfrm>
        </p:spPr>
      </p:pic>
      <p:sp>
        <p:nvSpPr>
          <p:cNvPr id="4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7715" y="48103"/>
            <a:ext cx="313005" cy="2871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4217" y="233162"/>
            <a:ext cx="7973645" cy="6117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n-US" sz="3600" dirty="0" smtClean="0"/>
              <a:t>Appendix: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38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89" y="1151423"/>
            <a:ext cx="2882096" cy="2367282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sz="1600" b="1" dirty="0" smtClean="0"/>
              <a:t>Seconds</a:t>
            </a:r>
          </a:p>
          <a:p>
            <a:r>
              <a:rPr lang="en-US" dirty="0" smtClean="0"/>
              <a:t>Small	5		%30</a:t>
            </a:r>
          </a:p>
          <a:p>
            <a:endParaRPr lang="en-US" dirty="0"/>
          </a:p>
          <a:p>
            <a:r>
              <a:rPr lang="en-US" dirty="0" smtClean="0"/>
              <a:t>Med	15		%50</a:t>
            </a:r>
          </a:p>
          <a:p>
            <a:endParaRPr lang="en-US" dirty="0"/>
          </a:p>
          <a:p>
            <a:r>
              <a:rPr lang="en-US" dirty="0" smtClean="0"/>
              <a:t>Large	30		%20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7968" y="1518739"/>
            <a:ext cx="3579470" cy="279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 </a:t>
            </a:r>
            <a:r>
              <a:rPr lang="en-US" sz="3300" dirty="0" smtClean="0"/>
              <a:t>PPO		   HMO</a:t>
            </a:r>
          </a:p>
          <a:p>
            <a:pPr marL="731838" lvl="3" indent="0">
              <a:buNone/>
            </a:pPr>
            <a:r>
              <a:rPr lang="en-US" sz="2200" dirty="0" smtClean="0"/>
              <a:t>  			      </a:t>
            </a:r>
            <a:r>
              <a:rPr lang="en-US" sz="3000" dirty="0" smtClean="0"/>
              <a:t>PPO</a:t>
            </a:r>
          </a:p>
          <a:p>
            <a:pPr marL="731838" lvl="3" indent="0">
              <a:buNone/>
            </a:pPr>
            <a:r>
              <a:rPr lang="en-US" sz="2200" dirty="0" smtClean="0"/>
              <a:t> </a:t>
            </a:r>
          </a:p>
          <a:p>
            <a:pPr marL="731838" lvl="3" indent="0">
              <a:buNone/>
            </a:pPr>
            <a:r>
              <a:rPr lang="en-US" sz="2200" dirty="0" smtClean="0"/>
              <a:t> </a:t>
            </a:r>
          </a:p>
          <a:p>
            <a:pPr marL="731838" lvl="3" indent="0">
              <a:buNone/>
            </a:pPr>
            <a:r>
              <a:rPr lang="en-US" sz="2200" dirty="0" smtClean="0"/>
              <a:t>One                </a:t>
            </a:r>
            <a:r>
              <a:rPr lang="en-US" sz="2200" dirty="0" err="1" smtClean="0"/>
              <a:t>One</a:t>
            </a:r>
            <a:endParaRPr lang="en-US" sz="2200" dirty="0"/>
          </a:p>
          <a:p>
            <a:pPr marL="731838" lvl="3" indent="0">
              <a:buNone/>
            </a:pPr>
            <a:r>
              <a:rPr lang="en-US" sz="2200" dirty="0"/>
              <a:t>State              </a:t>
            </a:r>
            <a:r>
              <a:rPr lang="en-US" sz="2200" dirty="0" err="1" smtClean="0"/>
              <a:t>State</a:t>
            </a:r>
            <a:endParaRPr lang="en-US" sz="2200" dirty="0" smtClean="0"/>
          </a:p>
          <a:p>
            <a:pPr marL="731838" lvl="3" indent="0">
              <a:buNone/>
            </a:pPr>
            <a:endParaRPr lang="en-US" sz="2200" dirty="0" smtClean="0"/>
          </a:p>
          <a:p>
            <a:pPr marL="341313" lvl="1" indent="0">
              <a:buNone/>
            </a:pP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507" y="1367573"/>
            <a:ext cx="11575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284" y="1367573"/>
            <a:ext cx="0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438" y="1367573"/>
            <a:ext cx="0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185" y="4445450"/>
            <a:ext cx="3969152" cy="9561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AARP 600 TC          1800 TC </a:t>
            </a:r>
          </a:p>
          <a:p>
            <a:r>
              <a:rPr lang="en-US" sz="2200" dirty="0" smtClean="0"/>
              <a:t>AARP + DIR             3600 TC</a:t>
            </a:r>
          </a:p>
          <a:p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97689" y="4587882"/>
            <a:ext cx="3171463" cy="478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785" y="4591419"/>
            <a:ext cx="533400" cy="1504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932728" y="5355988"/>
            <a:ext cx="2882096" cy="150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Currently </a:t>
            </a:r>
          </a:p>
          <a:p>
            <a:r>
              <a:rPr lang="en-US" dirty="0" smtClean="0"/>
              <a:t>20 States</a:t>
            </a:r>
          </a:p>
          <a:p>
            <a:r>
              <a:rPr lang="en-US" dirty="0" smtClean="0"/>
              <a:t>7 HMO &amp; PPO</a:t>
            </a:r>
          </a:p>
          <a:p>
            <a:r>
              <a:rPr lang="en-US" dirty="0" smtClean="0"/>
              <a:t>13 PPO only</a:t>
            </a:r>
            <a:endParaRPr lang="en-US" dirty="0"/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7715" y="48103"/>
            <a:ext cx="313005" cy="2871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4217" y="233162"/>
            <a:ext cx="7973645" cy="6117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n-US" sz="3600" dirty="0" smtClean="0"/>
              <a:t>Appendix: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08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299"/>
            <a:ext cx="8769927" cy="133350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     CXTA  - </a:t>
            </a:r>
            <a:r>
              <a:rPr lang="en-US" sz="3000" b="1" dirty="0"/>
              <a:t>Customer Experience Test 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8295" y="1512208"/>
            <a:ext cx="8994913" cy="399784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effectLst/>
              </a:rPr>
              <a:t>The Test Automation frame work leverages available open source technology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	Node, Protractor, JavaScript, Jenkins</a:t>
            </a:r>
          </a:p>
          <a:p>
            <a:pPr marL="919163" lvl="1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effectLst/>
              </a:rPr>
              <a:t>CXTA validates </a:t>
            </a:r>
            <a:r>
              <a:rPr lang="en-US" sz="2000" b="1" dirty="0" smtClean="0"/>
              <a:t>product quality, usability and performance </a:t>
            </a:r>
            <a:r>
              <a:rPr lang="en-US" sz="2000" b="1" dirty="0" smtClean="0">
                <a:effectLst/>
              </a:rPr>
              <a:t>of CX Web Applications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  <a:effectLst/>
              </a:rPr>
              <a:t>	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effectLst/>
              </a:rPr>
              <a:t>Perf Quall: short test completion time, Usability: easy test authoring, Prod Qual:  Pass rate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00" dirty="0"/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00" dirty="0" smtClean="0">
              <a:effectLst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CXTA validates </a:t>
            </a:r>
            <a:r>
              <a:rPr lang="en-US" sz="2000" b="1" dirty="0" smtClean="0">
                <a:effectLst/>
              </a:rPr>
              <a:t>core functional APIs( micro service API )</a:t>
            </a:r>
          </a:p>
          <a:p>
            <a:pPr marL="741363" lvl="3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	Broker Value, aarp member #, PCP, CMS….. All supported by Microservice Information</a:t>
            </a:r>
            <a:endParaRPr lang="en-US" sz="1000" dirty="0" smtClean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The following provides an </a:t>
            </a:r>
            <a:r>
              <a:rPr lang="en-US" sz="2000" b="1" dirty="0" smtClean="0">
                <a:effectLst/>
              </a:rPr>
              <a:t>explanation of CXTA, our purpose, technologies, philosophies, process, and our evolutionary plans for 2018.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2460" y="-49098"/>
            <a:ext cx="6329449" cy="122576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900" dirty="0"/>
              <a:t>PURPOSE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b="1" dirty="0"/>
              <a:t>Operational  &amp; Functional Process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173" y="1190760"/>
            <a:ext cx="8657483" cy="47625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My Team develops and delivered an automated </a:t>
            </a:r>
            <a:r>
              <a:rPr lang="en-US" sz="2000" b="1" dirty="0"/>
              <a:t>testing frame </a:t>
            </a:r>
            <a:r>
              <a:rPr lang="en-US" sz="2000" b="1" dirty="0" smtClean="0"/>
              <a:t>work for Delta Dental technology teams ( CX, … )</a:t>
            </a:r>
          </a:p>
          <a:p>
            <a:pPr marL="576263" lvl="2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Fairly new thinking :  Testing PD and Micro services I realized this was more than just CX shop &amp; buy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Design </a:t>
            </a:r>
            <a:r>
              <a:rPr lang="en-US" sz="2000" b="1" dirty="0"/>
              <a:t>with a developmental philosophy that enables seasoned development engineers to create test scripts to validate their own </a:t>
            </a:r>
            <a:r>
              <a:rPr lang="en-US" sz="2000" b="1" dirty="0" smtClean="0"/>
              <a:t>work</a:t>
            </a:r>
          </a:p>
          <a:p>
            <a:pPr marL="576263" lvl="2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WE Designed mid Layer to off load manual steps:   Tons of  Code Level Documentation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Design the Framework with enough power and flexibility to meet </a:t>
            </a:r>
            <a:r>
              <a:rPr lang="en-US" sz="2000" b="1" dirty="0"/>
              <a:t>current and future </a:t>
            </a:r>
            <a:r>
              <a:rPr lang="en-US" sz="2000" b="1" dirty="0" smtClean="0"/>
              <a:t>needs</a:t>
            </a:r>
          </a:p>
          <a:p>
            <a:pPr lvl="1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Framework allows execution of multiple browsers simultaneous parallelism.     Open Source allows us to code throughout entire stack top to bottom.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Continue iterating on Framework functional improvement</a:t>
            </a:r>
          </a:p>
          <a:p>
            <a:pPr lvl="1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Continuous improvement refactoring the mid layer:  smaller mid layer  supports more apps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7073" y="958206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5229" y="37104"/>
            <a:ext cx="5454335" cy="115558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ACCOMPLISHMENTS </a:t>
            </a:r>
            <a:r>
              <a:rPr lang="en-US" dirty="0"/>
              <a:t>/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295" y="1078394"/>
            <a:ext cx="8865705" cy="2038879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CXTA and the CX Market Place Development Team have matured. </a:t>
            </a:r>
          </a:p>
          <a:p>
            <a:pPr marL="919163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/>
              <a:t>We are able to do more and deliver to a greater audience. </a:t>
            </a:r>
            <a:r>
              <a:rPr lang="en-US" sz="1800" b="1" dirty="0" smtClean="0"/>
              <a:t> </a:t>
            </a:r>
          </a:p>
          <a:p>
            <a:pPr marL="342900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To scale as projected 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/>
              <a:t>we have to change how we develop tests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600" b="1" dirty="0" smtClean="0"/>
              <a:t>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roll out   :    page Integration test    :      Industry practice 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/>
              <a:t>we have changed how we select &amp; control execution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now in Scaling 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</a:rPr>
              <a:t>Mode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:  groups of states &amp; Fcns  are named phases</a:t>
            </a:r>
          </a:p>
          <a:p>
            <a:pPr lvl="1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00" b="1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endParaRPr lang="en-US" sz="700" b="1" dirty="0" smtClean="0"/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Massive reduction in the number of hours  Manual VS Automated</a:t>
            </a:r>
          </a:p>
          <a:p>
            <a:pPr lvl="1" indent="0">
              <a:lnSpc>
                <a:spcPct val="135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919163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157026" y="3701428"/>
            <a:ext cx="128847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DAYS !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47344" y="5664387"/>
            <a:ext cx="165215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HOURS !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32771" y="3886658"/>
            <a:ext cx="744474" cy="1870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4713" y="3274877"/>
            <a:ext cx="554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collection of Test Cases run manually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2813" y="5192577"/>
            <a:ext cx="554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similar collection of Test Cases run in Automation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7" y="3554932"/>
            <a:ext cx="6008932" cy="13248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2" y="5472429"/>
            <a:ext cx="6088537" cy="13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5229" y="37104"/>
            <a:ext cx="5454335" cy="115558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ACCOMPLISHMENTS </a:t>
            </a:r>
            <a:r>
              <a:rPr lang="en-US" dirty="0"/>
              <a:t>/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296" y="1192693"/>
            <a:ext cx="8865704" cy="566530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/>
              <a:t>Dev staff productivity and confidence</a:t>
            </a:r>
          </a:p>
          <a:p>
            <a:pPr marL="919163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Development frequently comes to CXTA for confidence vote on the product.  </a:t>
            </a:r>
          </a:p>
          <a:p>
            <a:pPr marL="919163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Always able to provide within hours a report on product viability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</a:t>
            </a:r>
            <a:endParaRPr lang="en-US" sz="1800" dirty="0"/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/>
              <a:t>Agile Team operation : Bug fix resolution cycle!</a:t>
            </a:r>
          </a:p>
          <a:p>
            <a:pPr marL="919163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Short turn around on discover, fix , re test cycle</a:t>
            </a:r>
          </a:p>
          <a:p>
            <a:pPr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 smtClean="0"/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sz="1000" dirty="0" smtClean="0"/>
              <a:t>     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sz="1000" dirty="0" smtClean="0"/>
              <a:t>         </a:t>
            </a:r>
          </a:p>
          <a:p>
            <a:pPr marL="285750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/>
              <a:t>Numbers of test cases by Product Line</a:t>
            </a:r>
          </a:p>
          <a:p>
            <a:pPr marL="862013" lvl="1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900" b="1" dirty="0" smtClean="0"/>
              <a:t>Shopping &amp; Buying Page Integration Testing</a:t>
            </a:r>
          </a:p>
          <a:p>
            <a:pPr lvl="1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 err="1" smtClean="0"/>
              <a:t>Pers</a:t>
            </a:r>
            <a:r>
              <a:rPr lang="en-US" sz="1800" b="1" dirty="0" smtClean="0"/>
              <a:t>, Deps, </a:t>
            </a:r>
            <a:r>
              <a:rPr lang="en-US" sz="1800" b="1" dirty="0" err="1" smtClean="0"/>
              <a:t>Facs</a:t>
            </a:r>
            <a:r>
              <a:rPr lang="en-US" sz="1800" b="1" dirty="0" smtClean="0"/>
              <a:t>, Buy, </a:t>
            </a:r>
            <a:r>
              <a:rPr lang="en-US" sz="1800" b="1" dirty="0" err="1" smtClean="0"/>
              <a:t>Reciept</a:t>
            </a:r>
            <a:endParaRPr lang="en-US" sz="1800" b="1" dirty="0" smtClean="0"/>
          </a:p>
          <a:p>
            <a:pPr lvl="1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 smtClean="0"/>
              <a:t>Shopping and Buying E2E Tests</a:t>
            </a:r>
          </a:p>
          <a:p>
            <a:pPr lvl="1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 smtClean="0"/>
              <a:t>Content</a:t>
            </a:r>
            <a:endParaRPr lang="en-US" sz="1800" b="1" dirty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 smtClean="0"/>
          </a:p>
          <a:p>
            <a:pPr marL="862013" lvl="1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Provider Directory</a:t>
            </a:r>
          </a:p>
          <a:p>
            <a:pPr lvl="1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 smtClean="0"/>
              <a:t>Template 1,  Template 2, Template 3</a:t>
            </a:r>
          </a:p>
          <a:p>
            <a:pPr lvl="1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 smtClean="0"/>
              <a:t>API Tests USED</a:t>
            </a:r>
          </a:p>
          <a:p>
            <a:pPr lvl="1" indent="0">
              <a:lnSpc>
                <a:spcPct val="114000"/>
              </a:lnSpc>
              <a:spcBef>
                <a:spcPts val="0"/>
              </a:spcBef>
              <a:buNone/>
            </a:pPr>
            <a:endParaRPr lang="en-US" sz="1800" b="1" dirty="0"/>
          </a:p>
          <a:p>
            <a:pPr marL="862013" lvl="1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Micro Service REST API Test</a:t>
            </a:r>
            <a:endParaRPr lang="en-US" sz="1800" b="1" dirty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sz="1600" b="1" dirty="0" smtClean="0"/>
              <a:t> So,   Next step is ……..   </a:t>
            </a:r>
            <a:endParaRPr lang="en-US" sz="1600" b="1" dirty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31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384" y="128455"/>
            <a:ext cx="5765489" cy="651510"/>
          </a:xfrm>
        </p:spPr>
        <p:txBody>
          <a:bodyPr anchor="t">
            <a:noAutofit/>
          </a:bodyPr>
          <a:lstStyle/>
          <a:p>
            <a:pPr algn="ctr"/>
            <a:r>
              <a:rPr lang="en-US" dirty="0" smtClean="0"/>
              <a:t>ROLL OUT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110" y="1795828"/>
            <a:ext cx="8822133" cy="223769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CXTA </a:t>
            </a:r>
            <a:r>
              <a:rPr lang="en-US" sz="2000" b="1" dirty="0" smtClean="0"/>
              <a:t>rolling </a:t>
            </a:r>
            <a:r>
              <a:rPr lang="en-US" sz="2000" b="1" dirty="0"/>
              <a:t>out </a:t>
            </a:r>
            <a:r>
              <a:rPr lang="en-US" sz="2000" b="1" dirty="0" smtClean="0"/>
              <a:t>first public release of Test </a:t>
            </a:r>
            <a:r>
              <a:rPr lang="en-US" sz="2000" b="1" dirty="0"/>
              <a:t>Automation Framework </a:t>
            </a:r>
            <a:endParaRPr lang="en-US" sz="2000" b="1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Development staff will write </a:t>
            </a:r>
            <a:r>
              <a:rPr lang="en-US" sz="2000" b="1" dirty="0"/>
              <a:t>test automation scripts </a:t>
            </a:r>
            <a:r>
              <a:rPr lang="en-US" sz="2000" b="1" dirty="0" smtClean="0"/>
              <a:t>supporting their work</a:t>
            </a:r>
            <a:endParaRPr lang="en-US" sz="2000" b="1" dirty="0"/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This scripting </a:t>
            </a:r>
            <a:r>
              <a:rPr lang="en-US" sz="1400" b="1" dirty="0"/>
              <a:t>will be page specific feature level integration </a:t>
            </a:r>
            <a:r>
              <a:rPr lang="en-US" sz="1400" b="1" dirty="0" smtClean="0"/>
              <a:t>tests</a:t>
            </a:r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REST API test scripting  covers all basic use and edge case work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CXTA team continues with Use Case End </a:t>
            </a:r>
            <a:r>
              <a:rPr lang="en-US" sz="2000" b="1" dirty="0"/>
              <a:t>to End test automation </a:t>
            </a:r>
            <a:endParaRPr lang="en-US" sz="2000" b="1" dirty="0" smtClean="0"/>
          </a:p>
          <a:p>
            <a:pPr lvl="1" indent="0">
              <a:lnSpc>
                <a:spcPct val="125000"/>
              </a:lnSpc>
              <a:buNone/>
            </a:pPr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Inclusion of development staff in the automation development process we align our teams much like the rest of the 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industry</a:t>
            </a:r>
          </a:p>
          <a:p>
            <a:pPr lvl="1" indent="0">
              <a:lnSpc>
                <a:spcPct val="125000"/>
              </a:lnSpc>
              <a:buNone/>
            </a:pPr>
            <a:endParaRPr lang="en-US" sz="900" b="1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2110" y="4135120"/>
            <a:ext cx="4127330" cy="17764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CXTA team continues development of the Test Automation framework</a:t>
            </a:r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Refactoring the Mid Layer is key to adding more product under test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153" y="4135120"/>
            <a:ext cx="3613376" cy="26231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009384" y="5454376"/>
            <a:ext cx="3940769" cy="457200"/>
          </a:xfrm>
          <a:prstGeom prst="rightArrow">
            <a:avLst>
              <a:gd name="adj1" fmla="val 45556"/>
              <a:gd name="adj2" fmla="val 1388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384" y="779966"/>
            <a:ext cx="7088136" cy="774514"/>
          </a:xfrm>
        </p:spPr>
        <p:txBody>
          <a:bodyPr anchor="t">
            <a:noAutofit/>
          </a:bodyPr>
          <a:lstStyle/>
          <a:p>
            <a:pPr algn="ctr"/>
            <a:r>
              <a:rPr lang="en-US" dirty="0" smtClean="0"/>
              <a:t>ROLES &amp; RESPONSIBILITIES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110" y="1795828"/>
            <a:ext cx="8822133" cy="506217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Shopping &amp; Buying Development Engineers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all new  Page Level Functional Integration Tests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</a:t>
            </a:r>
            <a:r>
              <a:rPr lang="en-US" sz="1400" dirty="0"/>
              <a:t>for </a:t>
            </a:r>
            <a:r>
              <a:rPr lang="en-US" sz="1400" dirty="0" smtClean="0"/>
              <a:t>correcting all test failures in  ../</a:t>
            </a:r>
            <a:r>
              <a:rPr lang="en-US" sz="1400" dirty="0" err="1" smtClean="0"/>
              <a:t>fitmp</a:t>
            </a:r>
            <a:r>
              <a:rPr lang="en-US" sz="1400" dirty="0" smtClean="0"/>
              <a:t>  directory, keeping it completely operational</a:t>
            </a:r>
            <a:endParaRPr lang="en-US" sz="1400" b="1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Provider Directory </a:t>
            </a:r>
            <a:r>
              <a:rPr lang="en-US" sz="2000" b="1" dirty="0"/>
              <a:t>Development Engineers </a:t>
            </a:r>
            <a:endParaRPr lang="en-US" sz="2000" b="1" dirty="0" smtClean="0"/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all new Template level Functional Integration Tests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correcting all test failures in the  ../</a:t>
            </a:r>
            <a:r>
              <a:rPr lang="en-US" sz="1400" dirty="0" err="1" smtClean="0"/>
              <a:t>fitpd</a:t>
            </a:r>
            <a:r>
              <a:rPr lang="en-US" sz="1400" dirty="0" smtClean="0"/>
              <a:t>  directory, keeping all test operational</a:t>
            </a:r>
            <a:endParaRPr lang="en-US" sz="1400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 Core Technology API Team engineers</a:t>
            </a:r>
            <a:endParaRPr lang="en-US" sz="2000" b="1" dirty="0"/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adding new tests to the REST API regression suite 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correcting all REST API regression failures , keeping all scripting completely operational</a:t>
            </a:r>
          </a:p>
          <a:p>
            <a:pPr>
              <a:lnSpc>
                <a:spcPct val="125000"/>
              </a:lnSpc>
            </a:pPr>
            <a:r>
              <a:rPr lang="en-US" sz="500" b="1" dirty="0" smtClean="0"/>
              <a:t>            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CXTA </a:t>
            </a:r>
            <a:r>
              <a:rPr lang="en-US" sz="2000" b="1" dirty="0"/>
              <a:t>T</a:t>
            </a:r>
            <a:r>
              <a:rPr lang="en-US" sz="2000" b="1" dirty="0" smtClean="0"/>
              <a:t>eam engineers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Oversee and manage all Framework development. 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Continual </a:t>
            </a:r>
            <a:r>
              <a:rPr lang="en-US" sz="1400" dirty="0"/>
              <a:t>frame work </a:t>
            </a:r>
            <a:r>
              <a:rPr lang="en-US" sz="1400" dirty="0" smtClean="0"/>
              <a:t>improvement, evaluating all need </a:t>
            </a:r>
            <a:r>
              <a:rPr lang="en-US" sz="1400" dirty="0"/>
              <a:t>for new </a:t>
            </a:r>
            <a:r>
              <a:rPr lang="en-US" sz="1400" dirty="0" smtClean="0"/>
              <a:t>coverage</a:t>
            </a:r>
            <a:endParaRPr lang="en-US" sz="1400" dirty="0"/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Continually analyze mid layer code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Refactor </a:t>
            </a:r>
            <a:r>
              <a:rPr lang="en-US" sz="1400" dirty="0"/>
              <a:t>content from mid layer </a:t>
            </a:r>
            <a:r>
              <a:rPr lang="en-US" sz="1400" dirty="0" smtClean="0"/>
              <a:t>to the lower common </a:t>
            </a:r>
            <a:r>
              <a:rPr lang="en-US" sz="1400" dirty="0"/>
              <a:t>layer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Develop all End </a:t>
            </a:r>
            <a:r>
              <a:rPr lang="en-US" sz="1400" dirty="0"/>
              <a:t>to End test </a:t>
            </a:r>
            <a:r>
              <a:rPr lang="en-US" sz="1400" dirty="0" smtClean="0"/>
              <a:t>automation scripts based on business use cases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9384" y="128455"/>
            <a:ext cx="5765489" cy="651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algn="ctr"/>
            <a:r>
              <a:rPr lang="en-US" dirty="0" smtClean="0"/>
              <a:t>ROLL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385" y="779965"/>
            <a:ext cx="6356616" cy="865955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PROPOSED TIME LINE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304" y="1827498"/>
            <a:ext cx="8567504" cy="486794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ROLL OUT &amp; ENGINEERING ADOPTION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Intruduction</a:t>
            </a:r>
            <a:r>
              <a:rPr lang="en-US" sz="1800" b="1" dirty="0" smtClean="0"/>
              <a:t> and training mid Q2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Fully operational by end Q2</a:t>
            </a:r>
            <a:endParaRPr lang="en-US" sz="1200" b="1" dirty="0" smtClean="0"/>
          </a:p>
          <a:p>
            <a:pPr marL="341313" lvl="1" indent="0">
              <a:lnSpc>
                <a:spcPct val="110000"/>
              </a:lnSpc>
              <a:buNone/>
            </a:pPr>
            <a:endParaRPr lang="en-US" sz="1200" b="1" dirty="0" smtClean="0"/>
          </a:p>
          <a:p>
            <a:pPr marL="457206" lvl="1" indent="0">
              <a:lnSpc>
                <a:spcPct val="110000"/>
              </a:lnSpc>
              <a:buNone/>
            </a:pPr>
            <a:r>
              <a:rPr lang="en-US" sz="1600" b="1" dirty="0" smtClean="0"/>
              <a:t>                  </a:t>
            </a:r>
            <a:endParaRPr lang="en-US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Configuration controlled </a:t>
            </a:r>
            <a:r>
              <a:rPr lang="en-US" sz="2000" b="1" dirty="0" smtClean="0">
                <a:solidFill>
                  <a:srgbClr val="FF0000"/>
                </a:solidFill>
              </a:rPr>
              <a:t>t</a:t>
            </a:r>
            <a:endParaRPr lang="en-US" sz="2000" b="1" u="sng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Ipsum </a:t>
            </a:r>
            <a:r>
              <a:rPr lang="en-US" sz="1800" b="1" dirty="0" err="1" smtClean="0">
                <a:solidFill>
                  <a:srgbClr val="FF0000"/>
                </a:solidFill>
              </a:rPr>
              <a:t>lore</a:t>
            </a:r>
            <a:r>
              <a:rPr lang="en-US" sz="1800" b="1" dirty="0" err="1">
                <a:solidFill>
                  <a:srgbClr val="FF0000"/>
                </a:solidFill>
              </a:rPr>
              <a:t>Ipsum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lore</a:t>
            </a:r>
            <a:r>
              <a:rPr lang="en-US" sz="1800" b="1" dirty="0" err="1">
                <a:solidFill>
                  <a:srgbClr val="FF0000"/>
                </a:solidFill>
              </a:rPr>
              <a:t>Ipsum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lore</a:t>
            </a:r>
            <a:r>
              <a:rPr lang="en-US" sz="1800" b="1" dirty="0" err="1">
                <a:solidFill>
                  <a:srgbClr val="FF0000"/>
                </a:solidFill>
              </a:rPr>
              <a:t>Ipsum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lore</a:t>
            </a:r>
            <a:endParaRPr lang="en-US" sz="1000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All testing or to run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F0000"/>
                </a:solidFill>
              </a:rPr>
              <a:t>Developers use </a:t>
            </a:r>
            <a:r>
              <a:rPr lang="en-US" sz="1800" b="1" dirty="0" err="1" smtClean="0">
                <a:solidFill>
                  <a:srgbClr val="FF0000"/>
                </a:solidFill>
              </a:rPr>
              <a:t>cdevelopment</a:t>
            </a:r>
            <a:r>
              <a:rPr lang="en-US" sz="1800" b="1" dirty="0" smtClean="0">
                <a:solidFill>
                  <a:srgbClr val="FF0000"/>
                </a:solidFill>
              </a:rPr>
              <a:t>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F0000"/>
                </a:solidFill>
              </a:rPr>
              <a:t>Gives CXTA w/out stepping on Dev</a:t>
            </a:r>
          </a:p>
          <a:p>
            <a:pPr marL="457206" lvl="1" indent="0">
              <a:buNone/>
            </a:pPr>
            <a:r>
              <a:rPr lang="en-US" sz="1400" dirty="0" smtClean="0"/>
              <a:t>      </a:t>
            </a:r>
            <a:endParaRPr lang="en-US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9384" y="128455"/>
            <a:ext cx="5765489" cy="651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algn="ctr"/>
            <a:r>
              <a:rPr lang="en-US" dirty="0" smtClean="0"/>
              <a:t>ROLL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513" y="124691"/>
            <a:ext cx="5240047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TEST EXECUTION 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44" y="1827498"/>
            <a:ext cx="8567504" cy="500148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Two primary modes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Schedule Based : Covers Regression </a:t>
            </a:r>
            <a:r>
              <a:rPr lang="en-US" sz="1800" b="1" dirty="0" smtClean="0"/>
              <a:t>Testing  </a:t>
            </a:r>
            <a:r>
              <a:rPr lang="en-US" sz="1200" b="1" dirty="0" smtClean="0"/>
              <a:t>MOT - </a:t>
            </a:r>
            <a:r>
              <a:rPr lang="en-US" sz="1200" b="1" dirty="0" err="1" smtClean="0"/>
              <a:t>Cron</a:t>
            </a:r>
            <a:endParaRPr lang="en-US" sz="1200" b="1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On Demand : Covers all developer build initiated </a:t>
            </a:r>
            <a:r>
              <a:rPr lang="en-US" sz="1800" b="1" dirty="0" smtClean="0"/>
              <a:t>testing  </a:t>
            </a:r>
            <a:r>
              <a:rPr lang="en-US" sz="1200" b="1" dirty="0" smtClean="0"/>
              <a:t>DIT - Jenkins</a:t>
            </a:r>
            <a:endParaRPr lang="en-US" sz="1200" b="1" dirty="0"/>
          </a:p>
          <a:p>
            <a:pPr marL="457206" lvl="1" indent="0">
              <a:lnSpc>
                <a:spcPct val="110000"/>
              </a:lnSpc>
              <a:buNone/>
            </a:pPr>
            <a:r>
              <a:rPr lang="en-US" sz="1600" b="1" dirty="0" smtClean="0"/>
              <a:t>                  </a:t>
            </a:r>
            <a:endParaRPr lang="en-US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Configuration controlled </a:t>
            </a:r>
            <a:r>
              <a:rPr lang="en-US" sz="2000" b="1" dirty="0" smtClean="0"/>
              <a:t>testing:  </a:t>
            </a:r>
            <a:r>
              <a:rPr lang="en-US" sz="2000" b="1" u="sng" dirty="0" smtClean="0"/>
              <a:t>Biggest Evolutionary Advance</a:t>
            </a:r>
            <a:endParaRPr lang="en-US" sz="2000" b="1" u="sng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Evolutionary change in configuration </a:t>
            </a:r>
            <a:r>
              <a:rPr lang="en-US" sz="1800" b="1" dirty="0" smtClean="0"/>
              <a:t>approach </a:t>
            </a:r>
            <a:r>
              <a:rPr lang="en-US" sz="1800" b="1" dirty="0"/>
              <a:t>moves </a:t>
            </a:r>
            <a:r>
              <a:rPr lang="en-US" sz="1800" b="1" dirty="0" smtClean="0"/>
              <a:t>control </a:t>
            </a:r>
            <a:r>
              <a:rPr lang="en-US" sz="1800" b="1" dirty="0"/>
              <a:t>of what product and state being tested out of the </a:t>
            </a:r>
            <a:r>
              <a:rPr lang="en-US" sz="1800" b="1" dirty="0" smtClean="0"/>
              <a:t>test script </a:t>
            </a:r>
            <a:r>
              <a:rPr lang="en-US" sz="1800" b="1" dirty="0"/>
              <a:t>and </a:t>
            </a:r>
            <a:r>
              <a:rPr lang="en-US" sz="1800" b="1" dirty="0" smtClean="0"/>
              <a:t>into </a:t>
            </a:r>
            <a:r>
              <a:rPr lang="en-US" sz="1800" b="1" dirty="0"/>
              <a:t>Framework </a:t>
            </a:r>
            <a:r>
              <a:rPr lang="en-US" sz="1800" b="1" dirty="0" smtClean="0"/>
              <a:t>Configuration</a:t>
            </a:r>
            <a:endParaRPr lang="en-US" sz="1800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All testing regardless of mode is </a:t>
            </a:r>
            <a:r>
              <a:rPr lang="en-US" sz="2000" b="1" u="sng" dirty="0" smtClean="0"/>
              <a:t>configurable</a:t>
            </a:r>
            <a:r>
              <a:rPr lang="en-US" sz="2000" b="1" dirty="0" smtClean="0"/>
              <a:t> prior to run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Developers use configuration to focus testing on development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Gives CXTA ability to test on same deployed code w/out stepping on Dev</a:t>
            </a:r>
          </a:p>
          <a:p>
            <a:pPr marL="457206" lvl="1" indent="0">
              <a:buNone/>
            </a:pPr>
            <a:r>
              <a:rPr lang="en-US" sz="1400" dirty="0" smtClean="0"/>
              <a:t> 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9328eaf-6333-4034-a7ce-997665b5f80d">6AH7XJTKT27D-494-2</_dlc_DocId>
    <_dlc_DocIdUrl xmlns="a9328eaf-6333-4034-a7ce-997665b5f80d">
      <Url>http://itportal/sites/PMD/presentations/_layouts/DocIdRedir.aspx?ID=6AH7XJTKT27D-494-2</Url>
      <Description>6AH7XJTKT27D-494-2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421C3DE11F24489C3C49A9442BEF44" ma:contentTypeVersion="0" ma:contentTypeDescription="Create a new document." ma:contentTypeScope="" ma:versionID="03fa29219166c606cfec6c1a2cbf2ee4">
  <xsd:schema xmlns:xsd="http://www.w3.org/2001/XMLSchema" xmlns:xs="http://www.w3.org/2001/XMLSchema" xmlns:p="http://schemas.microsoft.com/office/2006/metadata/properties" xmlns:ns2="a9328eaf-6333-4034-a7ce-997665b5f80d" targetNamespace="http://schemas.microsoft.com/office/2006/metadata/properties" ma:root="true" ma:fieldsID="40f1611e01294dd1c52f51bc3dec7bd7" ns2:_="">
    <xsd:import namespace="a9328eaf-6333-4034-a7ce-997665b5f80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28eaf-6333-4034-a7ce-997665b5f8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B52003-E8CD-4DF2-932F-2EC7EF4DD67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9FEC3C6-DD16-422A-B8AE-8B104F6328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B4CF60-C0DC-4692-912B-881AF8D8CFF5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a9328eaf-6333-4034-a7ce-997665b5f80d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F7533AB-0193-4AEC-8EC4-E6A274EB19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328eaf-6333-4034-a7ce-997665b5f8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5698</TotalTime>
  <Words>1023</Words>
  <Application>Microsoft Office PowerPoint</Application>
  <PresentationFormat>On-screen Show (4:3)</PresentationFormat>
  <Paragraphs>218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Bauhaus 93</vt:lpstr>
      <vt:lpstr>Calibri</vt:lpstr>
      <vt:lpstr>Calibri Light</vt:lpstr>
      <vt:lpstr>Office Theme</vt:lpstr>
      <vt:lpstr>PowerPoint Presentation</vt:lpstr>
      <vt:lpstr>INTRODUCTION      CXTA  - Customer Experience Test Automation</vt:lpstr>
      <vt:lpstr>PURPOSE Operational  &amp; Functional Process </vt:lpstr>
      <vt:lpstr>ACCOMPLISHMENTS / EVOLUTION</vt:lpstr>
      <vt:lpstr>ACCOMPLISHMENTS / EVOLUTION</vt:lpstr>
      <vt:lpstr>ROLL OUT</vt:lpstr>
      <vt:lpstr>ROLES &amp; RESPONSIBILITIES</vt:lpstr>
      <vt:lpstr>PROPOSED TIME LINE</vt:lpstr>
      <vt:lpstr>TEST EXECUTION  </vt:lpstr>
      <vt:lpstr>TESTING TYPES  </vt:lpstr>
      <vt:lpstr>REPORTING</vt:lpstr>
      <vt:lpstr>REPORTING</vt:lpstr>
      <vt:lpstr>REPORTING</vt:lpstr>
      <vt:lpstr>HOW IT’S BUILT</vt:lpstr>
      <vt:lpstr>FUTURE</vt:lpstr>
      <vt:lpstr>Market Place  :  Provider Directory :    Other Apps                                     Microservice APIs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Mark Atkinson</cp:lastModifiedBy>
  <cp:revision>143</cp:revision>
  <cp:lastPrinted>2018-03-12T21:48:31Z</cp:lastPrinted>
  <dcterms:created xsi:type="dcterms:W3CDTF">2018-02-03T01:05:09Z</dcterms:created>
  <dcterms:modified xsi:type="dcterms:W3CDTF">2018-03-21T00:24:04Z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</Properties>
</file>