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 varScale="1">
        <p:scale>
          <a:sx n="78" d="100"/>
          <a:sy n="78" d="100"/>
        </p:scale>
        <p:origin x="168" y="139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6A2737-3E21-4BC9-A306-7499E165A9A9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A28B5A-382F-4EA8-BD28-49D83C268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AB982A-551B-44A9-AA85-FA1C4026229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CA4D86-9ECA-4493-8E2C-0E55AA3AB10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7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41F209-2C17-4111-B063-30B949873B3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0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B49B4-C45E-408E-86FB-1073DA09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FE265-3AC8-4596-B00F-6776C79DF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36995-DEAA-41BE-9D17-C2C7B4E06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40CA0-2B23-43AA-8CC6-B45C15ECF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27976D-9333-434F-8A16-69F12111A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 dirty="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 dirty="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  <a:cs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smaller the object layer, the easier to add new capability ( new applications )</a:t>
            </a: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/>
            <a:r>
              <a:rPr lang="en-US" sz="160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Improved Reporting,  add a dashboard, provide stasistics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0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4699000" y="4316412"/>
            <a:ext cx="184923" cy="6715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 bwMode="auto">
          <a:xfrm>
            <a:off x="4705350" y="5138739"/>
            <a:ext cx="190500" cy="8059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9" name="TextBox 3"/>
          <p:cNvSpPr txBox="1">
            <a:spLocks noChangeArrowheads="1"/>
          </p:cNvSpPr>
          <p:nvPr/>
        </p:nvSpPr>
        <p:spPr bwMode="auto">
          <a:xfrm>
            <a:off x="3268663" y="4222751"/>
            <a:ext cx="1487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/>
              <a:t>Development Engineers Focus Attention on this layer for testing</a:t>
            </a:r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3268663" y="5081588"/>
            <a:ext cx="14874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/>
              <a:t>NextGen </a:t>
            </a:r>
            <a:endParaRPr lang="en-US" sz="1100" dirty="0" smtClean="0"/>
          </a:p>
          <a:p>
            <a:r>
              <a:rPr lang="en-US" sz="1100" dirty="0" smtClean="0"/>
              <a:t>Test </a:t>
            </a:r>
            <a:r>
              <a:rPr lang="en-US" sz="1100" dirty="0"/>
              <a:t>Automation  staff enhance and improve these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623" y="3703229"/>
            <a:ext cx="3784114" cy="2992539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 bwMode="auto">
          <a:xfrm>
            <a:off x="4705350" y="6143248"/>
            <a:ext cx="190500" cy="5525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2630519" y="6095504"/>
            <a:ext cx="2096528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/>
              <a:t>NextGen </a:t>
            </a:r>
            <a:r>
              <a:rPr lang="en-US" sz="1100" dirty="0"/>
              <a:t> </a:t>
            </a:r>
            <a:r>
              <a:rPr lang="en-US" sz="1100" dirty="0" smtClean="0"/>
              <a:t>Test Auto to develop and fill out all http layer REST API Automation Testing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" y="886904"/>
            <a:ext cx="8485907" cy="58319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Blip>
                <a:blip r:embed="rId3"/>
              </a:buBlip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we have changed how we select &amp; control execution  </a:t>
            </a:r>
            <a:endParaRPr lang="en-US" sz="1000" b="1" smtClean="0">
              <a:solidFill>
                <a:srgbClr val="A6A6A6"/>
              </a:solidFill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</a:t>
            </a:r>
            <a:r>
              <a:rPr lang="en-US" sz="1800" b="1" dirty="0" smtClean="0">
                <a:ea typeface="+mn-ea"/>
              </a:rPr>
              <a:t>Provider Directory </a:t>
            </a:r>
            <a:r>
              <a:rPr lang="en-US" sz="1800" b="1" dirty="0" smtClean="0">
                <a:ea typeface="+mn-ea"/>
              </a:rPr>
              <a:t>requesting same </a:t>
            </a:r>
            <a:r>
              <a:rPr lang="en-US" sz="1800" b="1" dirty="0" smtClean="0">
                <a:ea typeface="+mn-ea"/>
              </a:rPr>
              <a:t>information from the Web Interface,  </a:t>
            </a:r>
            <a:r>
              <a:rPr lang="en-US" sz="1800" b="1" dirty="0" smtClean="0">
                <a:ea typeface="+mn-ea"/>
              </a:rPr>
              <a:t>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</a:t>
            </a:r>
            <a:r>
              <a:rPr lang="en-US" sz="1900" b="1" dirty="0" smtClean="0">
                <a:ea typeface="+mn-ea"/>
              </a:rPr>
              <a:t>technology.  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We use the same Node.js , </a:t>
            </a:r>
            <a:r>
              <a:rPr lang="en-US" sz="1900" b="1" dirty="0" err="1" smtClean="0">
                <a:ea typeface="+mn-ea"/>
              </a:rPr>
              <a:t>Frisby</a:t>
            </a:r>
            <a:r>
              <a:rPr lang="en-US" sz="1900" b="1" dirty="0" smtClean="0">
                <a:ea typeface="+mn-ea"/>
              </a:rPr>
              <a:t> http Library , JavaScript to automate all API calls</a:t>
            </a:r>
            <a:r>
              <a:rPr lang="en-US" sz="1900" b="1" dirty="0" smtClean="0">
                <a:ea typeface="+mn-ea"/>
              </a:rPr>
              <a:t>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957262"/>
          </a:xfrm>
        </p:spPr>
        <p:txBody>
          <a:bodyPr anchor="t"/>
          <a:lstStyle/>
          <a:p>
            <a:pPr algn="ctr" eaLnBrk="1" hangingPunct="1"/>
            <a:r>
              <a:rPr lang="en-US" sz="4500" dirty="0" smtClean="0">
                <a:latin typeface="Calibri Light" pitchFamily="34" charset="0"/>
                <a:cs typeface="Calibri Light" pitchFamily="34" charset="0"/>
              </a:rPr>
              <a:t>ARCHITECTURAL TECH STACK</a:t>
            </a: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1" y="1338263"/>
            <a:ext cx="4014646" cy="5377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/>
              <a:t>           </a:t>
            </a:r>
            <a:endParaRPr lang="en-US" sz="18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Scripting :</a:t>
            </a:r>
            <a:r>
              <a:rPr lang="en-US" sz="1800" dirty="0" smtClean="0"/>
              <a:t> </a:t>
            </a:r>
            <a:r>
              <a:rPr lang="en-US" sz="1800" dirty="0"/>
              <a:t>Collection of actions specific to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the domain of T</a:t>
            </a:r>
            <a:r>
              <a:rPr lang="en-US" sz="1800" u="sng" dirty="0" smtClean="0"/>
              <a:t>est</a:t>
            </a:r>
            <a:r>
              <a:rPr lang="en-US" sz="1800" dirty="0" smtClean="0"/>
              <a:t>.  Built from </a:t>
            </a:r>
            <a:r>
              <a:rPr lang="en-US" sz="1800" dirty="0"/>
              <a:t>Core &amp; Mid Layer </a:t>
            </a:r>
            <a:r>
              <a:rPr lang="en-US" sz="1800" dirty="0" smtClean="0"/>
              <a:t>components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Mid Layer </a:t>
            </a:r>
            <a:r>
              <a:rPr lang="en-US" sz="1800" dirty="0" smtClean="0"/>
              <a:t>: Actions limited to within the </a:t>
            </a:r>
            <a:r>
              <a:rPr lang="en-US" sz="1800" u="sng" dirty="0" smtClean="0"/>
              <a:t>Application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/>
              <a:t>Collections built up from base class methods and Protractor to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/>
              <a:t>perform specific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action Application</a:t>
            </a:r>
            <a:endParaRPr lang="en-US" sz="1800" dirty="0" smtClean="0"/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/>
              <a:t>   </a:t>
            </a:r>
            <a:endParaRPr lang="en-US" sz="1800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Core base level </a:t>
            </a:r>
            <a:r>
              <a:rPr lang="en-US" sz="1800" dirty="0"/>
              <a:t>classes define    </a:t>
            </a: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/>
              <a:t>common components, Fields,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Buttons, Links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Micro Service REST APIs </a:t>
            </a:r>
            <a:r>
              <a:rPr lang="en-US" sz="1800" dirty="0" smtClean="0"/>
              <a:t>The underlying mechanism to acquiring persisted data yet decoupled from application</a:t>
            </a:r>
            <a:endParaRPr lang="en-US" sz="1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96" y="2762862"/>
            <a:ext cx="4856303" cy="3883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a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Development Integration testing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</a:t>
            </a:r>
            <a:r>
              <a:rPr lang="en-US" sz="1500" b="1" dirty="0" smtClean="0"/>
              <a:t>AL</a:t>
            </a:r>
          </a:p>
          <a:p>
            <a:pPr marL="341313" lvl="1" indent="0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en-US" sz="300" b="1" dirty="0"/>
              <a:t> </a:t>
            </a:r>
            <a:r>
              <a:rPr lang="en-US" sz="300" b="1" dirty="0" smtClean="0"/>
              <a:t>              </a:t>
            </a:r>
            <a:endParaRPr lang="en-US" sz="300" b="1" dirty="0"/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</a:t>
            </a:r>
            <a:r>
              <a:rPr lang="en-US" sz="1500" b="1" dirty="0" smtClean="0"/>
              <a:t>WV  </a:t>
            </a:r>
            <a:r>
              <a:rPr lang="en-US" sz="1500" b="1" dirty="0"/>
              <a:t>,    </a:t>
            </a:r>
            <a:r>
              <a:rPr lang="en-US" sz="1500" b="1" dirty="0" smtClean="0"/>
              <a:t>       </a:t>
            </a:r>
            <a:r>
              <a:rPr lang="en-US" sz="1500" b="1" dirty="0"/>
              <a:t>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  <a:cs typeface="Calibri Light" pitchFamily="34" charset="0"/>
              </a:rPr>
            </a:br>
            <a:r>
              <a:rPr lang="en-US" sz="4000" smtClean="0">
                <a:latin typeface="Calibri Light" pitchFamily="34" charset="0"/>
                <a:cs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000" dirty="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>
              <a:defRPr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0</a:t>
            </a:r>
            <a:r>
              <a:rPr lang="en-US" sz="1400" dirty="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4 Products tested in 5 states totals </a:t>
            </a:r>
            <a:r>
              <a:rPr lang="en-US" sz="2400" dirty="0">
                <a:latin typeface="Calibri" pitchFamily="34" charset="0"/>
              </a:rPr>
              <a:t>10125 tests</a:t>
            </a:r>
            <a:endParaRPr lang="en-US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1 </a:t>
            </a:r>
            <a:r>
              <a:rPr lang="en-US" sz="1400" dirty="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 dirty="0"/>
              <a:t> </a:t>
            </a:r>
            <a:r>
              <a:rPr lang="en-US" sz="1400" dirty="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 dirty="0">
                <a:latin typeface="Calibri" pitchFamily="34" charset="0"/>
              </a:rPr>
              <a:t>2 Products tested in 8 States totals </a:t>
            </a:r>
            <a:r>
              <a:rPr lang="en-US" sz="2400" dirty="0">
                <a:latin typeface="Calibri" pitchFamily="34" charset="0"/>
              </a:rPr>
              <a:t>4394 tests</a:t>
            </a: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>
                <a:latin typeface="Calibri" pitchFamily="34" charset="0"/>
              </a:rPr>
              <a:t>Phase 2 </a:t>
            </a:r>
            <a:r>
              <a:rPr lang="en-US" sz="1400" dirty="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 dirty="0"/>
              <a:t>                                      </a:t>
            </a:r>
            <a:r>
              <a:rPr lang="en-US" dirty="0"/>
              <a:t>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  <a:endParaRPr lang="en-US" sz="2000" dirty="0">
              <a:latin typeface="Calibri" pitchFamily="34" charset="0"/>
            </a:endParaRPr>
          </a:p>
          <a:p>
            <a:pPr>
              <a:defRPr/>
            </a:pPr>
            <a:r>
              <a:rPr lang="en-US" sz="1200" dirty="0">
                <a:latin typeface="Calibri" pitchFamily="34" charset="0"/>
              </a:rPr>
              <a:t>    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1400" b="1" dirty="0"/>
              <a:t>Phase 3 </a:t>
            </a:r>
            <a:r>
              <a:rPr lang="en-US" sz="1400" dirty="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dirty="0"/>
              <a:t>                        </a:t>
            </a:r>
            <a:r>
              <a:rPr lang="en-US" sz="2000" dirty="0">
                <a:latin typeface="Calibri" pitchFamily="34" charset="0"/>
              </a:rPr>
              <a:t>1 Product tested in 7 States totals </a:t>
            </a:r>
            <a:r>
              <a:rPr lang="en-US" sz="2400" dirty="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7718</TotalTime>
  <Words>1424</Words>
  <Application>Microsoft Office PowerPoint</Application>
  <PresentationFormat>On-screen Show (4:3)</PresentationFormat>
  <Paragraphs>237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PowerPoint Presentation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241</cp:revision>
  <cp:lastPrinted>2018-03-12T21:48:31Z</cp:lastPrinted>
  <dcterms:created xsi:type="dcterms:W3CDTF">2018-02-03T01:05:09Z</dcterms:created>
  <dcterms:modified xsi:type="dcterms:W3CDTF">2018-04-19T23:46:49Z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