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4"/>
  </p:notesMasterIdLst>
  <p:sldIdLst>
    <p:sldId id="256" r:id="rId6"/>
    <p:sldId id="261" r:id="rId7"/>
    <p:sldId id="262" r:id="rId8"/>
    <p:sldId id="263" r:id="rId9"/>
    <p:sldId id="283" r:id="rId10"/>
    <p:sldId id="271" r:id="rId11"/>
    <p:sldId id="286" r:id="rId12"/>
    <p:sldId id="274" r:id="rId13"/>
    <p:sldId id="287" r:id="rId14"/>
    <p:sldId id="285" r:id="rId15"/>
    <p:sldId id="280" r:id="rId16"/>
    <p:sldId id="275" r:id="rId17"/>
    <p:sldId id="281" r:id="rId18"/>
    <p:sldId id="282" r:id="rId19"/>
    <p:sldId id="273" r:id="rId20"/>
    <p:sldId id="279" r:id="rId21"/>
    <p:sldId id="288" r:id="rId22"/>
    <p:sldId id="284" r:id="rId2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 autoAdjust="0"/>
    <p:restoredTop sz="94651" autoAdjust="0"/>
  </p:normalViewPr>
  <p:slideViewPr>
    <p:cSldViewPr snapToGrid="0" snapToObjects="1" showGuides="1">
      <p:cViewPr>
        <p:scale>
          <a:sx n="75" d="100"/>
          <a:sy n="75" d="100"/>
        </p:scale>
        <p:origin x="787" y="245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3/13/18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111328"/>
            <a:ext cx="5757866" cy="536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Accomplishments / Evolution</a:t>
            </a:r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Roles &amp; Responsibilities</a:t>
            </a:r>
          </a:p>
          <a:p>
            <a:pPr algn="ctr"/>
            <a:r>
              <a:rPr lang="en-US" sz="2800" dirty="0" smtClean="0"/>
              <a:t>Proposed Timeline</a:t>
            </a:r>
          </a:p>
          <a:p>
            <a:pPr algn="ctr"/>
            <a:r>
              <a:rPr lang="en-US" sz="2800" dirty="0" smtClean="0"/>
              <a:t>Test Execution</a:t>
            </a:r>
          </a:p>
          <a:p>
            <a:pPr algn="ctr"/>
            <a:r>
              <a:rPr lang="en-US" sz="2800" dirty="0" smtClean="0"/>
              <a:t>Testing </a:t>
            </a:r>
            <a:r>
              <a:rPr lang="en-US" sz="2800" dirty="0" smtClean="0"/>
              <a:t>Types</a:t>
            </a:r>
          </a:p>
          <a:p>
            <a:pPr algn="ctr"/>
            <a:r>
              <a:rPr lang="en-US" sz="2800" dirty="0" smtClean="0"/>
              <a:t>Test Case Numbers</a:t>
            </a:r>
            <a:endParaRPr lang="en-US" sz="2800" dirty="0" smtClean="0"/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/>
              <a:t>How its built</a:t>
            </a:r>
          </a:p>
          <a:p>
            <a:pPr algn="ctr"/>
            <a:r>
              <a:rPr lang="en-US" sz="2800" dirty="0" smtClean="0"/>
              <a:t>Future</a:t>
            </a:r>
          </a:p>
          <a:p>
            <a:pPr algn="ctr"/>
            <a:r>
              <a:rPr lang="en-US" sz="2800" dirty="0" smtClean="0"/>
              <a:t>Appendix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4" y="1746218"/>
            <a:ext cx="8567504" cy="50014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Three primary types of testing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Page level Functional Integration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Complete page element analysis</a:t>
            </a:r>
            <a:r>
              <a:rPr lang="en-US" sz="1400" b="1" dirty="0"/>
              <a:t> </a:t>
            </a:r>
            <a:r>
              <a:rPr lang="en-US" sz="1400" b="1" dirty="0" smtClean="0"/>
              <a:t>across all pages in application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Every Button, Field, </a:t>
            </a:r>
            <a:r>
              <a:rPr lang="en-US" sz="1400" b="1" dirty="0" err="1" smtClean="0"/>
              <a:t>CheckBox</a:t>
            </a:r>
            <a:r>
              <a:rPr lang="en-US" sz="1400" b="1" dirty="0" smtClean="0"/>
              <a:t>, Link, etc.  Functionally evaluated and error checked</a:t>
            </a:r>
          </a:p>
          <a:p>
            <a:pPr marL="34131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 smtClean="0"/>
              <a:t>    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Application </a:t>
            </a:r>
            <a:r>
              <a:rPr lang="en-US" sz="1800" b="1" dirty="0" smtClean="0"/>
              <a:t>level work flow : End to End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Designated user work flow execution pathways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Data driven</a:t>
            </a:r>
          </a:p>
          <a:p>
            <a:pPr indent="-234950">
              <a:lnSpc>
                <a:spcPct val="150000"/>
              </a:lnSpc>
              <a:spcBef>
                <a:spcPts val="0"/>
              </a:spcBef>
            </a:pPr>
            <a:r>
              <a:rPr lang="en-US" sz="800" b="1" dirty="0" smtClean="0"/>
              <a:t>  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Micro </a:t>
            </a:r>
            <a:r>
              <a:rPr lang="en-US" sz="1800" b="1" dirty="0" smtClean="0"/>
              <a:t>Service REST APIs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Regression coverage for Micro service REST API Data type &amp; Data range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Functional test use to supply data driven testing in CX Applications</a:t>
            </a:r>
            <a:endParaRPr lang="en-US" sz="14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</a:p>
          <a:p>
            <a:pPr marL="457206" lvl="1" indent="0">
              <a:lnSpc>
                <a:spcPct val="110000"/>
              </a:lnSpc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14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13155" y="109366"/>
            <a:ext cx="6896686" cy="98315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 CASES NUMBERS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1459114"/>
            <a:ext cx="2040206" cy="37106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9680" y="1590596"/>
            <a:ext cx="5618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listing of test case numbers requires an understanding of framework configuration and dataProvider test technology abilities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These test only represent the Shopping and Buying Application and only through phase 3  of  8 phases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91"/>
            <a:ext cx="3849789" cy="2804461"/>
          </a:xfrm>
        </p:spPr>
        <p:txBody>
          <a:bodyPr>
            <a:normAutofit/>
          </a:bodyPr>
          <a:lstStyle/>
          <a:p>
            <a:r>
              <a:rPr lang="en-US" u="sng" dirty="0" smtClean="0"/>
              <a:t>Three levels </a:t>
            </a:r>
            <a:r>
              <a:rPr lang="en-US" u="sng" dirty="0"/>
              <a:t>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400" dirty="0" smtClean="0"/>
              <a:t>    </a:t>
            </a:r>
            <a:endParaRPr lang="en-US" sz="400" dirty="0"/>
          </a:p>
          <a:p>
            <a:r>
              <a:rPr lang="en-US" b="1" dirty="0" smtClean="0"/>
              <a:t>Hyper granular</a:t>
            </a:r>
            <a:r>
              <a:rPr lang="en-US" dirty="0" smtClean="0"/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Primary for debugging.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Covers every Assert or comparison in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Debugging and Framework Development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942849"/>
            <a:ext cx="4620610" cy="574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3" y="4023360"/>
            <a:ext cx="4285060" cy="28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87"/>
            <a:ext cx="4860517" cy="2337113"/>
          </a:xfrm>
        </p:spPr>
        <p:txBody>
          <a:bodyPr/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800" dirty="0"/>
              <a:t> </a:t>
            </a:r>
            <a:endParaRPr lang="en-US" u="sng" dirty="0"/>
          </a:p>
          <a:p>
            <a:pPr indent="-234950"/>
            <a:r>
              <a:rPr lang="en-US" b="1" dirty="0" smtClean="0"/>
              <a:t>Test Run Specific</a:t>
            </a:r>
            <a:r>
              <a:rPr lang="en-US" dirty="0" smtClean="0"/>
              <a:t>:  </a:t>
            </a:r>
          </a:p>
          <a:p>
            <a:pPr indent="-234950"/>
            <a:r>
              <a:rPr lang="en-US" dirty="0" smtClean="0"/>
              <a:t>Test Function Pass / Fail </a:t>
            </a:r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Standard test run encompassing test specific data and testRun specifics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27" y="832327"/>
            <a:ext cx="3599233" cy="602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1" y="3429000"/>
            <a:ext cx="508254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914094"/>
            <a:ext cx="3953962" cy="4351338"/>
          </a:xfrm>
        </p:spPr>
        <p:txBody>
          <a:bodyPr>
            <a:normAutofit/>
          </a:bodyPr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700" dirty="0"/>
              <a:t> </a:t>
            </a:r>
            <a:endParaRPr lang="en-US" sz="700" u="sng" dirty="0"/>
          </a:p>
          <a:p>
            <a:r>
              <a:rPr lang="en-US" b="1" dirty="0" smtClean="0"/>
              <a:t>High Level Product Specific: </a:t>
            </a:r>
          </a:p>
          <a:p>
            <a:r>
              <a:rPr lang="en-US" sz="500" dirty="0"/>
              <a:t> </a:t>
            </a:r>
            <a:r>
              <a:rPr lang="en-US" sz="500" dirty="0" smtClean="0"/>
              <a:t>      </a:t>
            </a:r>
            <a:endParaRPr lang="en-US" sz="500" dirty="0"/>
          </a:p>
          <a:p>
            <a:r>
              <a:rPr lang="en-US" sz="1800" dirty="0" smtClean="0"/>
              <a:t>       </a:t>
            </a:r>
            <a:r>
              <a:rPr lang="en-US" sz="1800" b="1" dirty="0" smtClean="0"/>
              <a:t>Go / No-go Product  Dashboard</a:t>
            </a:r>
          </a:p>
          <a:p>
            <a:r>
              <a:rPr lang="en-US" sz="1800" b="1" dirty="0" smtClean="0"/>
              <a:t>Direction I think we really need to go !</a:t>
            </a:r>
          </a:p>
          <a:p>
            <a:r>
              <a:rPr lang="en-US" sz="800" dirty="0" smtClean="0"/>
              <a:t>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Design Mode.  </a:t>
            </a:r>
          </a:p>
          <a:p>
            <a:pPr marL="341313" lvl="1" indent="0">
              <a:buNone/>
            </a:pPr>
            <a:r>
              <a:rPr lang="en-US" b="1" dirty="0" smtClean="0"/>
              <a:t>Provides: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Managers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Managers </a:t>
            </a:r>
          </a:p>
          <a:p>
            <a:pPr marL="566738" lvl="2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b="1" dirty="0" smtClean="0"/>
              <a:t>A quick look at the current health and capability to ship the product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9" y="864704"/>
            <a:ext cx="4675481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95768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73" y="1912517"/>
            <a:ext cx="4809637" cy="394427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424" y="944881"/>
            <a:ext cx="8855786" cy="607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sz="3100" b="1" dirty="0" err="1">
                <a:solidFill>
                  <a:schemeClr val="tx1"/>
                </a:solidFill>
              </a:rPr>
              <a:t>Git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Repo     Node.js     Protractor     JavaScript   Jenkins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424" y="1337774"/>
            <a:ext cx="4162416" cy="517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/>
              <a:t>       </a:t>
            </a:r>
          </a:p>
          <a:p>
            <a:pPr algn="ctr"/>
            <a:r>
              <a:rPr lang="en-US" dirty="0" smtClean="0"/>
              <a:t>Framework is Class</a:t>
            </a:r>
          </a:p>
          <a:p>
            <a:pPr algn="ctr"/>
            <a:r>
              <a:rPr lang="en-US" dirty="0" smtClean="0"/>
              <a:t>Object based</a:t>
            </a:r>
          </a:p>
          <a:p>
            <a:r>
              <a:rPr lang="en-US" sz="1600" dirty="0" smtClean="0"/>
              <a:t>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900" dirty="0" smtClean="0"/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25625"/>
            <a:ext cx="886968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Refactor mid </a:t>
            </a:r>
            <a:r>
              <a:rPr lang="en-US" sz="2000" dirty="0"/>
              <a:t>layer commonality.  Move commonality to the bottom Layer.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smaller the mid layer, the easier to add new capability ( new applications </a:t>
            </a:r>
            <a:r>
              <a:rPr lang="en-US" sz="1800" dirty="0" smtClean="0"/>
              <a:t>)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Decouple testing concepts in the upper layer from calls to Protractor that belong in the </a:t>
            </a:r>
            <a:r>
              <a:rPr lang="en-US" sz="1800" dirty="0" err="1" smtClean="0"/>
              <a:t>midLayer</a:t>
            </a:r>
            <a:r>
              <a:rPr lang="en-US" sz="1800" dirty="0" smtClean="0"/>
              <a:t> ( </a:t>
            </a:r>
            <a:r>
              <a:rPr lang="en-US" sz="1800" dirty="0" err="1" smtClean="0"/>
              <a:t>pageObjects</a:t>
            </a:r>
            <a:r>
              <a:rPr lang="en-US" sz="1800" dirty="0" smtClean="0"/>
              <a:t> )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Work in localized well isolated areas.  Keep the churn away from the dev engineers</a:t>
            </a:r>
            <a:endParaRPr lang="en-US" sz="18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 Coverage for a new application</a:t>
            </a:r>
            <a:endParaRPr lang="en-US" sz="2000" dirty="0"/>
          </a:p>
          <a:p>
            <a:pPr marL="862013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Adding support for new applications can be accomplished in </a:t>
            </a:r>
            <a:r>
              <a:rPr lang="en-US" sz="1600" dirty="0"/>
              <a:t>~10 working Days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Better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 </a:t>
            </a:r>
            <a:r>
              <a:rPr lang="en-US" sz="2000" dirty="0"/>
              <a:t>Headless  : Trying to overcome CPU and Memory consumption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Mobile devices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957542"/>
            <a:ext cx="7973645" cy="1143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Market Place  :  </a:t>
            </a:r>
            <a:r>
              <a:rPr lang="en-US" sz="2800" dirty="0" smtClean="0"/>
              <a:t>Provider Directory :    Other Apps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latin typeface="Bauhaus 93" panose="04030905020B02020C02" pitchFamily="82" charset="0"/>
              </a:rPr>
              <a:t>  </a:t>
            </a:r>
            <a:r>
              <a:rPr lang="en-US" sz="2800" dirty="0" smtClean="0"/>
              <a:t>                                 Microservice APIs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02959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8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9" y="1151423"/>
            <a:ext cx="2882096" cy="2367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1600" b="1" dirty="0" smtClean="0"/>
              <a:t>Seconds</a:t>
            </a:r>
          </a:p>
          <a:p>
            <a:r>
              <a:rPr lang="en-US" dirty="0" smtClean="0"/>
              <a:t>Small	5		%30</a:t>
            </a:r>
          </a:p>
          <a:p>
            <a:endParaRPr lang="en-US" dirty="0"/>
          </a:p>
          <a:p>
            <a:r>
              <a:rPr lang="en-US" dirty="0" smtClean="0"/>
              <a:t>Med	15		%50</a:t>
            </a:r>
          </a:p>
          <a:p>
            <a:endParaRPr lang="en-US" dirty="0"/>
          </a:p>
          <a:p>
            <a:r>
              <a:rPr lang="en-US" dirty="0" smtClean="0"/>
              <a:t>Large	30		%20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7968" y="1518739"/>
            <a:ext cx="3579470" cy="279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 </a:t>
            </a:r>
            <a:r>
              <a:rPr lang="en-US" sz="3300" dirty="0" smtClean="0"/>
              <a:t>PPO		   HMO</a:t>
            </a:r>
          </a:p>
          <a:p>
            <a:pPr marL="731838" lvl="3" indent="0">
              <a:buNone/>
            </a:pPr>
            <a:r>
              <a:rPr lang="en-US" sz="2200" dirty="0" smtClean="0"/>
              <a:t>  			      </a:t>
            </a:r>
            <a:r>
              <a:rPr lang="en-US" sz="3000" dirty="0" smtClean="0"/>
              <a:t>PPO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One                </a:t>
            </a:r>
            <a:r>
              <a:rPr lang="en-US" sz="2200" dirty="0" err="1" smtClean="0"/>
              <a:t>One</a:t>
            </a:r>
            <a:endParaRPr lang="en-US" sz="2200" dirty="0"/>
          </a:p>
          <a:p>
            <a:pPr marL="731838" lvl="3" indent="0">
              <a:buNone/>
            </a:pPr>
            <a:r>
              <a:rPr lang="en-US" sz="2200" dirty="0"/>
              <a:t>State              </a:t>
            </a:r>
            <a:r>
              <a:rPr lang="en-US" sz="2200" dirty="0" err="1" smtClean="0"/>
              <a:t>State</a:t>
            </a:r>
            <a:endParaRPr lang="en-US" sz="2200" dirty="0" smtClean="0"/>
          </a:p>
          <a:p>
            <a:pPr marL="731838" lvl="3" indent="0">
              <a:buNone/>
            </a:pPr>
            <a:endParaRPr lang="en-US" sz="2200" dirty="0" smtClean="0"/>
          </a:p>
          <a:p>
            <a:pPr marL="341313" lvl="1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507" y="1367573"/>
            <a:ext cx="11575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284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438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185" y="4445450"/>
            <a:ext cx="3969152" cy="95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AARP 600 TC          1800 TC </a:t>
            </a:r>
          </a:p>
          <a:p>
            <a:r>
              <a:rPr lang="en-US" sz="2200" dirty="0" smtClean="0"/>
              <a:t>AARP + DIR             3600 TC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7689" y="4587882"/>
            <a:ext cx="3171463" cy="47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785" y="4591419"/>
            <a:ext cx="533400" cy="150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32728" y="5355988"/>
            <a:ext cx="2882096" cy="150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</a:t>
            </a:r>
          </a:p>
          <a:p>
            <a:r>
              <a:rPr lang="en-US" dirty="0" smtClean="0"/>
              <a:t>20 States</a:t>
            </a:r>
          </a:p>
          <a:p>
            <a:r>
              <a:rPr lang="en-US" dirty="0" smtClean="0"/>
              <a:t>7 HMO &amp; PPO</a:t>
            </a:r>
          </a:p>
          <a:p>
            <a:r>
              <a:rPr lang="en-US" dirty="0" smtClean="0"/>
              <a:t>13 PPO only</a:t>
            </a:r>
            <a:endParaRPr lang="en-US" dirty="0"/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295" y="1512208"/>
            <a:ext cx="8994913" cy="39978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The Test Automation frame work leverages available open source technology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Node, Protractor, JavaScript, Jenkins</a:t>
            </a:r>
          </a:p>
          <a:p>
            <a:pPr marL="919163" lvl="1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CXTA validates </a:t>
            </a:r>
            <a:r>
              <a:rPr lang="en-US" sz="2000" b="1" dirty="0" smtClean="0"/>
              <a:t>product quality, usability and performance </a:t>
            </a:r>
            <a:r>
              <a:rPr lang="en-US" sz="2000" b="1" dirty="0" smtClean="0">
                <a:effectLst/>
              </a:rPr>
              <a:t>of CX Web Applications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	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Perf Quall: short test completion time, Usability: easy test authoring, Prod Qual:  Pass rate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 smtClean="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validates </a:t>
            </a:r>
            <a:r>
              <a:rPr lang="en-US" sz="2000" b="1" dirty="0" smtClean="0">
                <a:effectLst/>
              </a:rPr>
              <a:t>core functional APIs( micro service API )</a:t>
            </a:r>
          </a:p>
          <a:p>
            <a:pPr marL="741363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Broker Value, aarp member #, PCP, CMS….. All supported by Microservice Information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The following provides an </a:t>
            </a:r>
            <a:r>
              <a:rPr lang="en-US" sz="2000" b="1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-49098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173" y="1190760"/>
            <a:ext cx="8657483" cy="4762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My Team develops and delivered an automated </a:t>
            </a:r>
            <a:r>
              <a:rPr lang="en-US" sz="2000" b="1" dirty="0"/>
              <a:t>testing frame </a:t>
            </a:r>
            <a:r>
              <a:rPr lang="en-US" sz="2000" b="1" dirty="0" smtClean="0"/>
              <a:t>work for Delta Dental technology teams ( CX, … )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Fairly new thinking :  Testing PD and Micro services I realized this was more than just CX shop &amp; buy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</a:t>
            </a:r>
            <a:r>
              <a:rPr lang="en-US" sz="2000" b="1" dirty="0"/>
              <a:t>with a developmental philosophy that enables seasoned development engineers to create test scripts to validate their own </a:t>
            </a:r>
            <a:r>
              <a:rPr lang="en-US" sz="2000" b="1" dirty="0" smtClean="0"/>
              <a:t>work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WE Designed mid Layer to off load manual steps:   Tons of  Code Level Documentation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the Framework with enough power and flexibility to meet </a:t>
            </a:r>
            <a:r>
              <a:rPr lang="en-US" sz="2000" b="1" dirty="0"/>
              <a:t>current and future </a:t>
            </a:r>
            <a:r>
              <a:rPr lang="en-US" sz="2000" b="1" dirty="0" smtClean="0"/>
              <a:t>needs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Framework allows execution of multiple browsers simultaneous parallelism.     Open Source allows us to code throughout entire stack top to bottom.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Continue iterating on Framework functional improvement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Continuous improvement refactoring the mid layer:  smaller mid layer  supports more apps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7073" y="958206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5" y="1078394"/>
            <a:ext cx="8865705" cy="203887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and the CX Market Place Development Team have matured. </a:t>
            </a:r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are able to do more and deliver to a greater audience. </a:t>
            </a:r>
            <a:r>
              <a:rPr lang="en-US" sz="1800" b="1" dirty="0" smtClean="0"/>
              <a:t> 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To scale as projected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to change how we develop tests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600" b="1" dirty="0" smtClean="0"/>
              <a:t>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roll out   :    page Integration test    :      Industry practice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changed how we select &amp; control execution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now in Scaling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Mode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  groups of states &amp; Fcns  are named phases</a:t>
            </a:r>
          </a:p>
          <a:p>
            <a:pPr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" b="1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US" sz="700" b="1" dirty="0" smtClean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Massive reduction in the number of hours  Manual VS Automated</a:t>
            </a:r>
          </a:p>
          <a:p>
            <a:pPr lvl="1" indent="0">
              <a:lnSpc>
                <a:spcPct val="135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57026" y="3701428"/>
            <a:ext cx="12884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7344" y="5664387"/>
            <a:ext cx="165215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2771" y="3886658"/>
            <a:ext cx="744474" cy="187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4713" y="32748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collection of Test Cases run manually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2813" y="51925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similar collection of Test Cases run in Automation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" y="3554932"/>
            <a:ext cx="6008932" cy="1324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2" y="5472429"/>
            <a:ext cx="6088537" cy="13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8865704" cy="56653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Dev staff productivity and confidence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Development frequently comes to CXTA for confidence vote on the product.  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Always able to provide within hours a report on product viability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18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Agile Team operation : Bug fix resolution cycle!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Short turn around on discover, fix , re test cycle</a:t>
            </a:r>
          </a:p>
          <a:p>
            <a:pPr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smtClean="0"/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000" dirty="0" smtClean="0"/>
              <a:t>     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Increase in number of test points without more code.   </a:t>
            </a:r>
            <a:r>
              <a:rPr lang="en-US" sz="1700" b="1" dirty="0" smtClean="0"/>
              <a:t>See Appendix: Test Case Numbers</a:t>
            </a:r>
            <a:endParaRPr lang="en-US" sz="1700" b="1" dirty="0" smtClean="0"/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b="1" dirty="0" smtClean="0"/>
              <a:t>Implementation of the ‘dataProvider’ technology </a:t>
            </a:r>
            <a:endParaRPr lang="en-US" sz="18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Provider Directory testing  incorporates novel use of the API scripts</a:t>
            </a:r>
            <a:endParaRPr lang="en-US" b="1" dirty="0" smtClean="0"/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First access REST API and capture data.  Then access PD UI requesting same information.  Compare results</a:t>
            </a:r>
            <a:endParaRPr lang="en-US" sz="1800" b="1" dirty="0" smtClean="0"/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1800" b="1" dirty="0" smtClean="0"/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Micro </a:t>
            </a:r>
            <a:r>
              <a:rPr lang="en-US" sz="2200" b="1" dirty="0" smtClean="0"/>
              <a:t>Service REST API </a:t>
            </a:r>
            <a:r>
              <a:rPr lang="en-US" sz="2200" b="1" dirty="0" smtClean="0"/>
              <a:t>Testing accomplished in same framework</a:t>
            </a:r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b="1" dirty="0" smtClean="0"/>
              <a:t>No need for another product or framework.  It can all be done in CXTA Framework.</a:t>
            </a:r>
            <a:endParaRPr lang="en-US" sz="19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b="1" dirty="0" smtClean="0"/>
              <a:t> So,   Next step is ……..   </a:t>
            </a:r>
            <a:endParaRPr lang="en-US" sz="16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22376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CXTA </a:t>
            </a:r>
            <a:r>
              <a:rPr lang="en-US" sz="2000" b="1" dirty="0" smtClean="0"/>
              <a:t>rolling </a:t>
            </a:r>
            <a:r>
              <a:rPr lang="en-US" sz="2000" b="1" dirty="0"/>
              <a:t>out </a:t>
            </a:r>
            <a:r>
              <a:rPr lang="en-US" sz="2000" b="1" dirty="0" smtClean="0"/>
              <a:t>first public release of Test </a:t>
            </a:r>
            <a:r>
              <a:rPr lang="en-US" sz="2000" b="1" dirty="0"/>
              <a:t>Automation Framework </a:t>
            </a: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Development staff will write </a:t>
            </a:r>
            <a:r>
              <a:rPr lang="en-US" sz="2000" b="1" dirty="0"/>
              <a:t>test automation scripts </a:t>
            </a:r>
            <a:r>
              <a:rPr lang="en-US" sz="2000" b="1" dirty="0" smtClean="0"/>
              <a:t>supporting their work</a:t>
            </a:r>
            <a:endParaRPr lang="en-US" sz="2000" b="1" dirty="0"/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This scripting </a:t>
            </a:r>
            <a:r>
              <a:rPr lang="en-US" sz="1400" b="1" dirty="0"/>
              <a:t>will be page specific feature level integration </a:t>
            </a:r>
            <a:r>
              <a:rPr lang="en-US" sz="1400" b="1" dirty="0" smtClean="0"/>
              <a:t>tests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REST API test scripting  covers all basic use and edge case work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team continues with Use Case End </a:t>
            </a:r>
            <a:r>
              <a:rPr lang="en-US" sz="2000" b="1" dirty="0"/>
              <a:t>to End test automation </a:t>
            </a:r>
            <a:endParaRPr lang="en-US" sz="2000" b="1" dirty="0" smtClean="0"/>
          </a:p>
          <a:p>
            <a:pPr lvl="1" indent="0">
              <a:lnSpc>
                <a:spcPct val="125000"/>
              </a:lnSpc>
              <a:buNone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industry</a:t>
            </a:r>
          </a:p>
          <a:p>
            <a:pPr lvl="1" indent="0">
              <a:lnSpc>
                <a:spcPct val="125000"/>
              </a:lnSpc>
              <a:buNone/>
            </a:pPr>
            <a:endParaRPr lang="en-US" sz="900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2110" y="4135120"/>
            <a:ext cx="4127330" cy="1776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CXTA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Refactoring the Mid Layer is key to adding more product under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3" y="4135120"/>
            <a:ext cx="3613376" cy="26231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009384" y="5454376"/>
            <a:ext cx="3940769" cy="457200"/>
          </a:xfrm>
          <a:prstGeom prst="rightArrow">
            <a:avLst>
              <a:gd name="adj1" fmla="val 45556"/>
              <a:gd name="adj2" fmla="val 138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779966"/>
            <a:ext cx="7088136" cy="774514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50621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Shopping &amp; Buying Development Engineers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all new  Page Level Functional Integration Tests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</a:t>
            </a:r>
            <a:r>
              <a:rPr lang="en-US" sz="1400" dirty="0"/>
              <a:t>for </a:t>
            </a:r>
            <a:r>
              <a:rPr lang="en-US" sz="1400" dirty="0" smtClean="0"/>
              <a:t>correcting all test failures in  ../</a:t>
            </a:r>
            <a:r>
              <a:rPr lang="en-US" sz="1400" dirty="0" err="1" smtClean="0"/>
              <a:t>fitmp</a:t>
            </a:r>
            <a:r>
              <a:rPr lang="en-US" sz="1400" dirty="0" smtClean="0"/>
              <a:t>  directory, keeping it completely operational</a:t>
            </a:r>
            <a:endParaRPr lang="en-US" sz="1400" b="1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Provider Directory </a:t>
            </a:r>
            <a:r>
              <a:rPr lang="en-US" sz="2000" b="1" dirty="0"/>
              <a:t>Development Engineers </a:t>
            </a:r>
            <a:endParaRPr lang="en-US" sz="2000" b="1" dirty="0" smtClean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all new Template level Functional Integration Tests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correcting all test failures in the  ../</a:t>
            </a:r>
            <a:r>
              <a:rPr lang="en-US" sz="1400" dirty="0" err="1" smtClean="0"/>
              <a:t>fitpd</a:t>
            </a:r>
            <a:r>
              <a:rPr lang="en-US" sz="1400" dirty="0" smtClean="0"/>
              <a:t>  directory, keeping all test operational</a:t>
            </a:r>
            <a:endParaRPr lang="en-US" sz="14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 Core Technology API Team engineers</a:t>
            </a:r>
            <a:endParaRPr lang="en-US" sz="2000" b="1" dirty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adding new tests to the REST API regression suite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correcting all REST API regression failures , keeping all scripting completely operational</a:t>
            </a:r>
          </a:p>
          <a:p>
            <a:pPr>
              <a:lnSpc>
                <a:spcPct val="125000"/>
              </a:lnSpc>
            </a:pPr>
            <a:r>
              <a:rPr lang="en-US" sz="500" b="1" dirty="0" smtClean="0"/>
              <a:t>            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</a:t>
            </a:r>
            <a:r>
              <a:rPr lang="en-US" sz="2000" b="1" dirty="0"/>
              <a:t>T</a:t>
            </a:r>
            <a:r>
              <a:rPr lang="en-US" sz="2000" b="1" dirty="0" smtClean="0"/>
              <a:t>eam engineers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Oversee and manage all Framework development.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Continual </a:t>
            </a:r>
            <a:r>
              <a:rPr lang="en-US" sz="1400" dirty="0"/>
              <a:t>frame work </a:t>
            </a:r>
            <a:r>
              <a:rPr lang="en-US" sz="1400" dirty="0" smtClean="0"/>
              <a:t>improvement, evaluating all need </a:t>
            </a:r>
            <a:r>
              <a:rPr lang="en-US" sz="1400" dirty="0"/>
              <a:t>for new </a:t>
            </a:r>
            <a:r>
              <a:rPr lang="en-US" sz="1400" dirty="0" smtClean="0"/>
              <a:t>coverage</a:t>
            </a:r>
            <a:endParaRPr lang="en-US" sz="1400" dirty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Continually analyze mid layer code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Refactor </a:t>
            </a:r>
            <a:r>
              <a:rPr lang="en-US" sz="1400" dirty="0"/>
              <a:t>content from mid layer </a:t>
            </a:r>
            <a:r>
              <a:rPr lang="en-US" sz="1400" dirty="0" smtClean="0"/>
              <a:t>to the lower common </a:t>
            </a:r>
            <a:r>
              <a:rPr lang="en-US" sz="1400" dirty="0"/>
              <a:t>layer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Develop all End </a:t>
            </a:r>
            <a:r>
              <a:rPr lang="en-US" sz="1400" dirty="0"/>
              <a:t>to End test </a:t>
            </a:r>
            <a:r>
              <a:rPr lang="en-US" sz="1400" dirty="0" smtClean="0"/>
              <a:t>automation scripts based on business use cases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384" y="128455"/>
            <a:ext cx="5765489" cy="65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85" y="779965"/>
            <a:ext cx="6356616" cy="865955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04" y="1827498"/>
            <a:ext cx="8567504" cy="486794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ROLL OUT &amp; ENGINEERING ADOPTION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Necessary to accomplish before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Mid Layer API refactor ( we can only cover a small amount to start )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Training aids : examples of installation and configuration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Training staff in the use and operation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Test and debug their installations</a:t>
            </a:r>
            <a:endParaRPr lang="en-US" sz="1800" b="1" dirty="0" smtClean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Timing on Roll out	</a:t>
            </a:r>
            <a:endParaRPr lang="en-US" sz="2000" b="1" u="sng" dirty="0" smtClean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Roll out to Market place team at the end of April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Roll out to other teams on first or second week of May</a:t>
            </a:r>
            <a:endParaRPr lang="en-US" sz="1000" b="1" dirty="0" smtClean="0"/>
          </a:p>
          <a:p>
            <a:endParaRPr lang="en-US" b="1" dirty="0" smtClean="0"/>
          </a:p>
          <a:p>
            <a:pPr marL="457206" lvl="1" indent="0">
              <a:buNone/>
            </a:pPr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9384" y="128455"/>
            <a:ext cx="5765489" cy="65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4" y="1827498"/>
            <a:ext cx="8567504" cy="50014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Two primary modes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Schedule Based : Covers Regression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MOT - </a:t>
            </a:r>
            <a:r>
              <a:rPr lang="en-US" sz="1200" b="1" dirty="0" err="1" smtClean="0"/>
              <a:t>Cron</a:t>
            </a:r>
            <a:endParaRPr lang="en-US" sz="12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On Demand : Covers all developer build initiated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DIT - Jenkins</a:t>
            </a:r>
            <a:endParaRPr lang="en-US" sz="12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Configuration controlled </a:t>
            </a:r>
            <a:r>
              <a:rPr lang="en-US" sz="2000" b="1" dirty="0" smtClean="0"/>
              <a:t>testing:  </a:t>
            </a:r>
            <a:r>
              <a:rPr lang="en-US" sz="2000" b="1" u="sng" dirty="0" smtClean="0"/>
              <a:t>Biggest Evolutionary Advance</a:t>
            </a:r>
            <a:endParaRPr lang="en-US" sz="2000" b="1" u="sng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Evolutionary change in configuration </a:t>
            </a:r>
            <a:r>
              <a:rPr lang="en-US" sz="1800" b="1" dirty="0" smtClean="0"/>
              <a:t>approach </a:t>
            </a:r>
            <a:r>
              <a:rPr lang="en-US" sz="1800" b="1" dirty="0"/>
              <a:t>moves </a:t>
            </a:r>
            <a:r>
              <a:rPr lang="en-US" sz="1800" b="1" dirty="0" smtClean="0"/>
              <a:t>control </a:t>
            </a:r>
            <a:r>
              <a:rPr lang="en-US" sz="1800" b="1" dirty="0"/>
              <a:t>of what product and state being tested out of the </a:t>
            </a:r>
            <a:r>
              <a:rPr lang="en-US" sz="1800" b="1" dirty="0" smtClean="0"/>
              <a:t>test script </a:t>
            </a:r>
            <a:r>
              <a:rPr lang="en-US" sz="1800" b="1" dirty="0"/>
              <a:t>and </a:t>
            </a:r>
            <a:r>
              <a:rPr lang="en-US" sz="1800" b="1" dirty="0" smtClean="0"/>
              <a:t>into </a:t>
            </a:r>
            <a:r>
              <a:rPr lang="en-US" sz="1800" b="1" dirty="0"/>
              <a:t>Framework </a:t>
            </a:r>
            <a:r>
              <a:rPr lang="en-US" sz="1800" b="1" dirty="0" smtClean="0"/>
              <a:t>Configuration</a:t>
            </a:r>
            <a:endParaRPr lang="en-US" sz="1800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All testing regardless of mode is </a:t>
            </a:r>
            <a:r>
              <a:rPr lang="en-US" sz="2000" b="1" u="sng" dirty="0" smtClean="0"/>
              <a:t>configurable</a:t>
            </a:r>
            <a:r>
              <a:rPr lang="en-US" sz="2000" b="1" dirty="0" smtClean="0"/>
              <a:t> prior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Developers use configuration to focus testing on development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Gives CXTA ability to test on same deployed code w/out stepping on Dev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B4CF60-C0DC-4692-912B-881AF8D8CFF5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a9328eaf-6333-4034-a7ce-997665b5f80d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6125</TotalTime>
  <Words>1146</Words>
  <Application>Microsoft Office PowerPoint</Application>
  <PresentationFormat>On-screen Show (4:3)</PresentationFormat>
  <Paragraphs>226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ROLES &amp; RESPONSIBILITIES</vt:lpstr>
      <vt:lpstr>PROPOSED TIME LINE</vt:lpstr>
      <vt:lpstr>TEST EXECUTION  </vt:lpstr>
      <vt:lpstr>TESTING TYPES  </vt:lpstr>
      <vt:lpstr>TEST CASES NUMBERS</vt:lpstr>
      <vt:lpstr>REPORTING</vt:lpstr>
      <vt:lpstr>REPORTING</vt:lpstr>
      <vt:lpstr>REPORTING</vt:lpstr>
      <vt:lpstr>HOW IT’S BUILT</vt:lpstr>
      <vt:lpstr>FUTURE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155</cp:revision>
  <cp:lastPrinted>2018-03-12T21:48:31Z</cp:lastPrinted>
  <dcterms:created xsi:type="dcterms:W3CDTF">2018-02-03T01:05:09Z</dcterms:created>
  <dcterms:modified xsi:type="dcterms:W3CDTF">2018-03-27T23:40:54Z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