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83" r:id="rId6"/>
    <p:sldId id="273" r:id="rId7"/>
    <p:sldId id="287" r:id="rId8"/>
    <p:sldId id="285" r:id="rId9"/>
    <p:sldId id="280" r:id="rId10"/>
    <p:sldId id="275" r:id="rId11"/>
    <p:sldId id="281" r:id="rId12"/>
    <p:sldId id="282" r:id="rId13"/>
    <p:sldId id="279" r:id="rId14"/>
    <p:sldId id="271" r:id="rId15"/>
    <p:sldId id="286" r:id="rId16"/>
    <p:sldId id="274" r:id="rId17"/>
    <p:sldId id="288" r:id="rId18"/>
    <p:sldId id="284" r:id="rId19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3366"/>
    <a:srgbClr val="CC0000"/>
    <a:srgbClr val="D81632"/>
    <a:srgbClr val="128BAD"/>
    <a:srgbClr val="16789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7" autoAdjust="0"/>
    <p:restoredTop sz="94651" autoAdjust="0"/>
  </p:normalViewPr>
  <p:slideViewPr>
    <p:cSldViewPr snapToGrid="0" snapToObjects="1">
      <p:cViewPr>
        <p:scale>
          <a:sx n="75" d="100"/>
          <a:sy n="75" d="100"/>
        </p:scale>
        <p:origin x="-1344" y="-330"/>
      </p:cViewPr>
      <p:guideLst>
        <p:guide orient="horz" pos="262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1074" y="-114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7B4AC5E-0195-4656-AF60-D32755849BB7}" type="datetimeFigureOut">
              <a:rPr lang="en-US"/>
              <a:pPr>
                <a:defRPr/>
              </a:pPr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C5E67FC-EEAC-4CD0-B272-E8AE8C6B65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42AADC-E838-4D84-A933-47F83CE3743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D0E9E7-16AD-4271-B37A-E416FF80B31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CBE933-906F-41D6-87BA-98A45D5F232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DLogo_PMS 36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35038" y="420688"/>
            <a:ext cx="1830387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4513" y="3878386"/>
            <a:ext cx="7772400" cy="37122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512" y="2100385"/>
            <a:ext cx="7877333" cy="1778001"/>
          </a:xfrm>
        </p:spPr>
        <p:txBody>
          <a:bodyPr>
            <a:normAutofit/>
          </a:bodyPr>
          <a:lstStyle>
            <a:lvl1pPr algn="l">
              <a:lnSpc>
                <a:spcPct val="70000"/>
              </a:lnSpc>
              <a:defRPr sz="50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914400" y="4161712"/>
            <a:ext cx="7772400" cy="38098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5D952-10F1-41BE-A623-589D7B490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54" y="274638"/>
            <a:ext cx="7973645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483" y="1600200"/>
            <a:ext cx="7976316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4E8F1-8198-4234-AA60-567472466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425" y="302846"/>
            <a:ext cx="7985375" cy="3156561"/>
          </a:xfrm>
        </p:spPr>
        <p:txBody>
          <a:bodyPr/>
          <a:lstStyle>
            <a:lvl1pPr>
              <a:lnSpc>
                <a:spcPct val="6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01675" y="3379673"/>
            <a:ext cx="7985125" cy="1309688"/>
          </a:xfrm>
        </p:spPr>
        <p:txBody>
          <a:bodyPr/>
          <a:lstStyle>
            <a:lvl1pPr>
              <a:lnSpc>
                <a:spcPct val="6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2B7A2-EE06-4ADF-B290-C7779866C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6F400-2A05-49EF-B6CD-BC96D7BE47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1675" y="0"/>
            <a:ext cx="7985125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1200" y="1600200"/>
            <a:ext cx="7975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text</a:t>
            </a:r>
          </a:p>
          <a:p>
            <a:pPr lvl="1"/>
            <a:r>
              <a:rPr lang="en-US" smtClean="0"/>
              <a:t>First level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2C1429-8D5C-4C64-86FB-9FAE674C8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315913" cy="6858000"/>
          </a:xfrm>
          <a:prstGeom prst="rect">
            <a:avLst/>
          </a:prstGeom>
          <a:solidFill>
            <a:srgbClr val="3A92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1" r:id="rId3"/>
    <p:sldLayoutId id="2147483650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128BAD"/>
          </a:solidFill>
          <a:latin typeface="Calibri Light"/>
          <a:ea typeface="Calibri Light" pitchFamily="34" charset="0"/>
          <a:cs typeface="Calibri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  <a:ea typeface="Calibri Light" pitchFamily="34" charset="0"/>
          <a:cs typeface="Calibri Light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5000">
          <a:solidFill>
            <a:srgbClr val="128BAD"/>
          </a:solidFill>
          <a:latin typeface="Calibri Light" pitchFamily="34" charset="0"/>
        </a:defRPr>
      </a:lvl9pPr>
    </p:titleStyle>
    <p:bodyStyle>
      <a:lvl1pPr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defRPr sz="24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1pPr>
      <a:lvl2pPr marL="576263" indent="-2349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2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2pPr>
      <a:lvl3pPr marL="801688" indent="-225425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20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3pPr>
      <a:lvl4pPr marL="966788" indent="-1651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4pPr>
      <a:lvl5pPr marL="1201738" indent="-176213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SzPct val="100000"/>
        <a:buBlip>
          <a:blip r:embed="rId6"/>
        </a:buBlip>
        <a:defRPr sz="1600" kern="1200">
          <a:solidFill>
            <a:schemeClr val="tx1"/>
          </a:solidFill>
          <a:latin typeface="Calibri Light"/>
          <a:ea typeface="Calibri Light" pitchFamily="34" charset="0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ubtitle 1"/>
          <p:cNvSpPr>
            <a:spLocks noGrp="1"/>
          </p:cNvSpPr>
          <p:nvPr>
            <p:ph type="subTitle" idx="1"/>
          </p:nvPr>
        </p:nvSpPr>
        <p:spPr>
          <a:xfrm>
            <a:off x="935038" y="3878263"/>
            <a:ext cx="7772400" cy="371475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smtClean="0">
                <a:latin typeface="Calibri Light" pitchFamily="34" charset="0"/>
              </a:rPr>
              <a:t>Mark Atkinson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914400" y="4162425"/>
            <a:ext cx="7772400" cy="381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en-US" dirty="0" smtClean="0">
                <a:ea typeface="+mn-ea"/>
              </a:rPr>
              <a:t>4/4/18</a:t>
            </a:r>
            <a:endParaRPr lang="en-US" dirty="0">
              <a:ea typeface="+mn-ea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3284538" y="436563"/>
            <a:ext cx="5295900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Test Automation Framework for </a:t>
            </a:r>
          </a:p>
          <a:p>
            <a:pPr defTabSz="685800">
              <a:lnSpc>
                <a:spcPct val="85000"/>
              </a:lnSpc>
            </a:pPr>
            <a:r>
              <a:rPr lang="en-US" sz="5000">
                <a:solidFill>
                  <a:srgbClr val="128BAD"/>
                </a:solidFill>
                <a:latin typeface="Calibri" pitchFamily="34" charset="0"/>
              </a:rPr>
              <a:t>NextGen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3849687" cy="28035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>
                <a:ea typeface="+mn-ea"/>
              </a:rPr>
              <a:t>Three levels </a:t>
            </a:r>
            <a:r>
              <a:rPr lang="en-US" u="sng" dirty="0">
                <a:ea typeface="+mn-ea"/>
              </a:rPr>
              <a:t>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" dirty="0" smtClean="0">
                <a:ea typeface="+mn-ea"/>
              </a:rPr>
              <a:t>    </a:t>
            </a:r>
            <a:endParaRPr lang="en-US" sz="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Hyper granular</a:t>
            </a:r>
            <a:r>
              <a:rPr lang="en-US" dirty="0" smtClean="0">
                <a:ea typeface="+mn-ea"/>
              </a:rPr>
              <a:t>:  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Primary for debugging.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Covers every Assert or comparison in Framework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Debugging and Framework Development tool</a:t>
            </a:r>
          </a:p>
        </p:txBody>
      </p:sp>
      <p:pic>
        <p:nvPicPr>
          <p:cNvPr id="1945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4688" y="942975"/>
            <a:ext cx="4621212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" y="4022725"/>
            <a:ext cx="4284663" cy="280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859337" cy="2336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n-ea"/>
              </a:rPr>
              <a:t>Three levels of </a:t>
            </a:r>
            <a:r>
              <a:rPr lang="en-US" u="sng" dirty="0" smtClean="0">
                <a:ea typeface="+mn-ea"/>
              </a:rPr>
              <a:t>reporting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ea typeface="+mn-ea"/>
              </a:rPr>
              <a:t> </a:t>
            </a:r>
            <a:endParaRPr lang="en-US" u="sng" dirty="0">
              <a:ea typeface="+mn-ea"/>
            </a:endParaRP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+mn-ea"/>
              </a:rPr>
              <a:t>Test Run Specific</a:t>
            </a:r>
            <a:r>
              <a:rPr lang="en-US" dirty="0" smtClean="0">
                <a:ea typeface="+mn-ea"/>
              </a:rPr>
              <a:t>:  </a:t>
            </a:r>
          </a:p>
          <a:p>
            <a:pPr indent="-23495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Test Function Pass / Fail </a:t>
            </a:r>
          </a:p>
          <a:p>
            <a:pPr marL="684213" lvl="1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Current Standard test run encompassing test specific data and testRun specifics</a:t>
            </a:r>
          </a:p>
        </p:txBody>
      </p:sp>
      <p:pic>
        <p:nvPicPr>
          <p:cNvPr id="2048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831850"/>
            <a:ext cx="3598863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263" y="3429000"/>
            <a:ext cx="5081587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641475" y="130175"/>
            <a:ext cx="5102225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REPORTING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33388" y="914400"/>
            <a:ext cx="4035425" cy="53657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u="sng" smtClean="0">
                <a:latin typeface="Calibri Light" pitchFamily="34" charset="0"/>
              </a:rPr>
              <a:t>Three levels of reporting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</a:pPr>
            <a:r>
              <a:rPr lang="en-US" sz="700" smtClean="0">
                <a:latin typeface="Calibri Light" pitchFamily="34" charset="0"/>
              </a:rPr>
              <a:t> </a:t>
            </a:r>
            <a:endParaRPr lang="en-US" sz="700" u="sng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endParaRPr lang="en-US" b="1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2500" b="1" u="sng" smtClean="0">
                <a:latin typeface="Calibri Light" pitchFamily="34" charset="0"/>
              </a:rPr>
              <a:t>ASPIRATIONAL PRESENTATION</a:t>
            </a:r>
          </a:p>
          <a:p>
            <a:pPr eaLnBrk="1" hangingPunct="1">
              <a:lnSpc>
                <a:spcPct val="70000"/>
              </a:lnSpc>
            </a:pPr>
            <a:endParaRPr lang="en-US" sz="2500" b="1" smtClean="0">
              <a:latin typeface="Calibri Light" pitchFamily="34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</a:rPr>
              <a:t>High Level Dashboard</a:t>
            </a:r>
          </a:p>
          <a:p>
            <a:pPr eaLnBrk="1" hangingPunct="1">
              <a:lnSpc>
                <a:spcPct val="85000"/>
              </a:lnSpc>
            </a:pPr>
            <a:r>
              <a:rPr lang="en-US" b="1" smtClean="0">
                <a:latin typeface="Calibri Light" pitchFamily="34" charset="0"/>
              </a:rPr>
              <a:t>Product Specific: </a:t>
            </a:r>
          </a:p>
          <a:p>
            <a:pPr eaLnBrk="1" hangingPunct="1">
              <a:lnSpc>
                <a:spcPct val="85000"/>
              </a:lnSpc>
            </a:pPr>
            <a:r>
              <a:rPr lang="en-US" sz="500" smtClean="0">
                <a:latin typeface="Calibri Light" pitchFamily="34" charset="0"/>
              </a:rPr>
              <a:t>       </a:t>
            </a:r>
          </a:p>
          <a:p>
            <a:pPr eaLnBrk="1" hangingPunct="1">
              <a:lnSpc>
                <a:spcPct val="85000"/>
              </a:lnSpc>
            </a:pPr>
            <a:r>
              <a:rPr lang="en-US" sz="1800" smtClean="0">
                <a:latin typeface="Calibri Light" pitchFamily="34" charset="0"/>
              </a:rPr>
              <a:t>       </a:t>
            </a:r>
            <a:r>
              <a:rPr lang="en-US" sz="1800" b="1" smtClean="0">
                <a:latin typeface="Calibri Light" pitchFamily="34" charset="0"/>
              </a:rPr>
              <a:t>Go / No-go Product  Dashboard</a:t>
            </a:r>
          </a:p>
          <a:p>
            <a:pPr eaLnBrk="1" hangingPunct="1">
              <a:lnSpc>
                <a:spcPct val="70000"/>
              </a:lnSpc>
            </a:pPr>
            <a:endParaRPr lang="en-US" sz="1800" b="1" smtClean="0">
              <a:latin typeface="Calibri Light" pitchFamily="34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800" smtClean="0">
                <a:latin typeface="Calibri Light" pitchFamily="34" charset="0"/>
              </a:rPr>
              <a:t>            </a:t>
            </a:r>
          </a:p>
          <a:p>
            <a:pPr eaLnBrk="1" hangingPunct="1">
              <a:lnSpc>
                <a:spcPct val="70000"/>
              </a:lnSpc>
            </a:pPr>
            <a:r>
              <a:rPr lang="en-US" b="1" smtClean="0">
                <a:latin typeface="Calibri Light" pitchFamily="34" charset="0"/>
              </a:rPr>
              <a:t>Provides: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</a:rPr>
              <a:t>Development Managers &amp;</a:t>
            </a:r>
          </a:p>
          <a:p>
            <a:pPr eaLnBrk="1" hangingPunct="1">
              <a:lnSpc>
                <a:spcPct val="105000"/>
              </a:lnSpc>
              <a:buFontTx/>
              <a:buChar char="•"/>
            </a:pPr>
            <a:r>
              <a:rPr lang="en-US" b="1" smtClean="0">
                <a:latin typeface="Calibri Light" pitchFamily="34" charset="0"/>
              </a:rPr>
              <a:t>Product Managers A quick look at the current health and capability to ship the product </a:t>
            </a:r>
          </a:p>
        </p:txBody>
      </p:sp>
      <p:pic>
        <p:nvPicPr>
          <p:cNvPr id="215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8813" y="865188"/>
            <a:ext cx="4675187" cy="599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3346450" y="142875"/>
            <a:ext cx="3040063" cy="1325563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FUTURE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274638" y="1825625"/>
            <a:ext cx="8869362" cy="4351338"/>
          </a:xfrm>
        </p:spPr>
        <p:txBody>
          <a:bodyPr/>
          <a:lstStyle/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Refactor mid layer commonality.  Move commonality to the bottom Layer. </a:t>
            </a:r>
          </a:p>
          <a:p>
            <a:pPr marL="919163" lvl="1" indent="-342900" eaLnBrk="1" hangingPunct="1">
              <a:buFont typeface="Arial" charset="0"/>
              <a:buBlip>
                <a:blip r:embed="rId2"/>
              </a:buBlip>
            </a:pPr>
            <a:r>
              <a:rPr lang="en-US" sz="1800" smtClean="0">
                <a:latin typeface="Calibri Light" pitchFamily="34" charset="0"/>
              </a:rPr>
              <a:t>The smaller the mid layer, the easier to add new capability ( new applications )</a:t>
            </a:r>
          </a:p>
          <a:p>
            <a:pPr marL="919163" lvl="1" indent="-342900" eaLnBrk="1" hangingPunct="1">
              <a:buFont typeface="Arial" charset="0"/>
              <a:buBlip>
                <a:blip r:embed="rId2"/>
              </a:buBlip>
            </a:pPr>
            <a:endParaRPr lang="en-US" sz="1800" smtClean="0">
              <a:latin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1800" smtClean="0">
                <a:latin typeface="Calibri Light" pitchFamily="34" charset="0"/>
              </a:rPr>
              <a:t>Decouple function calls in the upper layer from in the bottom layer and below </a:t>
            </a:r>
          </a:p>
          <a:p>
            <a:pPr marL="919163" lvl="1" indent="-342900" eaLnBrk="1" hangingPunct="1">
              <a:buFontTx/>
              <a:buChar char="•"/>
            </a:pPr>
            <a:r>
              <a:rPr lang="en-US" sz="1800" smtClean="0">
                <a:latin typeface="Calibri Light" pitchFamily="34" charset="0"/>
              </a:rPr>
              <a:t>Keep calls to Protractor in the mid Layer ( page Objects )</a:t>
            </a:r>
          </a:p>
          <a:p>
            <a:pPr marL="919163" lvl="1" indent="-342900" eaLnBrk="1" hangingPunct="1">
              <a:buFont typeface="Arial" charset="0"/>
              <a:buChar char="•"/>
            </a:pPr>
            <a:r>
              <a:rPr lang="en-US" sz="1800" smtClean="0">
                <a:latin typeface="Calibri Light" pitchFamily="34" charset="0"/>
              </a:rPr>
              <a:t>Work in localized well isolated areas.  Keep the churn away from the dev engineers</a:t>
            </a:r>
          </a:p>
          <a:p>
            <a:pPr marL="342900" indent="-342900" eaLnBrk="1" hangingPunct="1">
              <a:buFontTx/>
              <a:buChar char="•"/>
            </a:pPr>
            <a:endParaRPr lang="en-US" sz="2000" smtClean="0">
              <a:latin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Ability to spin up new application</a:t>
            </a:r>
          </a:p>
          <a:p>
            <a:pPr marL="919163" lvl="1" indent="-342900" eaLnBrk="1" hangingPunct="1">
              <a:buFont typeface="Arial" charset="0"/>
              <a:buChar char="•"/>
            </a:pPr>
            <a:r>
              <a:rPr lang="en-US" sz="1600" smtClean="0">
                <a:latin typeface="Calibri Light" pitchFamily="34" charset="0"/>
              </a:rPr>
              <a:t>Adding support for new applications can be accomplished in ~10 working Days</a:t>
            </a:r>
          </a:p>
          <a:p>
            <a:pPr marL="342900" indent="-342900" eaLnBrk="1" hangingPunct="1">
              <a:buFontTx/>
              <a:buChar char="•"/>
            </a:pPr>
            <a:endParaRPr lang="en-US" sz="2000" smtClean="0">
              <a:latin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Better Reporting</a:t>
            </a:r>
          </a:p>
          <a:p>
            <a:pPr marL="342900" indent="-342900" eaLnBrk="1" hangingPunct="1">
              <a:buFontTx/>
              <a:buChar char="•"/>
            </a:pPr>
            <a:endParaRPr lang="en-US" sz="2000" smtClean="0">
              <a:latin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Test Headless  : Trying to overcome CPU and Memory consumption</a:t>
            </a:r>
          </a:p>
          <a:p>
            <a:pPr marL="342900" indent="-342900" eaLnBrk="1" hangingPunct="1">
              <a:buFontTx/>
              <a:buChar char="•"/>
            </a:pPr>
            <a:endParaRPr lang="en-US" sz="2000" smtClean="0">
              <a:latin typeface="Calibri Light" pitchFamily="34" charset="0"/>
            </a:endParaRPr>
          </a:p>
          <a:p>
            <a:pPr marL="342900" indent="-342900" eaLnBrk="1" hangingPunct="1">
              <a:buFontTx/>
              <a:buChar char="•"/>
            </a:pPr>
            <a:r>
              <a:rPr lang="en-US" sz="2000" smtClean="0">
                <a:latin typeface="Calibri Light" pitchFamily="34" charset="0"/>
              </a:rPr>
              <a:t>Mobile devices</a:t>
            </a:r>
          </a:p>
          <a:p>
            <a:pPr marL="342900" indent="-342900" eaLnBrk="1" hangingPunct="1"/>
            <a:endParaRPr lang="en-US" sz="2000" smtClean="0">
              <a:latin typeface="Calibri Light" pitchFamily="34" charset="0"/>
            </a:endParaRPr>
          </a:p>
          <a:p>
            <a:pPr marL="342900" indent="-342900" eaLnBrk="1" hangingPunct="1"/>
            <a:endParaRPr lang="en-US" sz="2000" smtClean="0">
              <a:latin typeface="Calibri Light" pitchFamily="34" charset="0"/>
            </a:endParaRPr>
          </a:p>
          <a:p>
            <a:pPr marL="342900" indent="-342900" eaLnBrk="1" hangingPunct="1"/>
            <a:endParaRPr lang="en-US" sz="2000" smtClean="0">
              <a:latin typeface="Calibri Light" pitchFamily="34" charset="0"/>
            </a:endParaRPr>
          </a:p>
          <a:p>
            <a:pPr marL="342900" indent="-342900" eaLnBrk="1" hangingPunct="1"/>
            <a:endParaRPr lang="en-US" smtClean="0">
              <a:latin typeface="Calibri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009650" y="128588"/>
            <a:ext cx="5765800" cy="650875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ROLL OUT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2014537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>
                <a:ea typeface="+mn-ea"/>
              </a:rPr>
              <a:t> </a:t>
            </a:r>
            <a:r>
              <a:rPr lang="en-US" sz="2000" b="1" dirty="0" smtClean="0">
                <a:ea typeface="+mn-ea"/>
              </a:rPr>
              <a:t>rolling </a:t>
            </a:r>
            <a:r>
              <a:rPr lang="en-US" sz="2000" b="1" dirty="0">
                <a:ea typeface="+mn-ea"/>
              </a:rPr>
              <a:t>out </a:t>
            </a:r>
            <a:r>
              <a:rPr lang="en-US" sz="2000" b="1" dirty="0" smtClean="0">
                <a:ea typeface="+mn-ea"/>
              </a:rPr>
              <a:t>first public release of Test </a:t>
            </a:r>
            <a:r>
              <a:rPr lang="en-US" sz="2000" b="1" dirty="0">
                <a:ea typeface="+mn-ea"/>
              </a:rPr>
              <a:t>Automation Framework </a:t>
            </a:r>
            <a:endParaRPr lang="en-US" sz="2000" b="1" dirty="0" smtClean="0">
              <a:ea typeface="+mn-ea"/>
            </a:endParaRP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Development staff will write </a:t>
            </a:r>
            <a:r>
              <a:rPr lang="en-US" sz="2000" b="1" dirty="0">
                <a:ea typeface="+mn-ea"/>
              </a:rPr>
              <a:t>test automation scripts </a:t>
            </a:r>
            <a:r>
              <a:rPr lang="en-US" sz="2000" b="1" dirty="0" smtClean="0">
                <a:ea typeface="+mn-ea"/>
              </a:rPr>
              <a:t>supporting their work</a:t>
            </a:r>
            <a:endParaRPr lang="en-US" sz="2000" b="1" dirty="0">
              <a:ea typeface="+mn-ea"/>
            </a:endParaRP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This scripting </a:t>
            </a:r>
            <a:r>
              <a:rPr lang="en-US" sz="1400" b="1" dirty="0">
                <a:ea typeface="+mn-ea"/>
              </a:rPr>
              <a:t>will be page specific feature level integration </a:t>
            </a:r>
            <a:r>
              <a:rPr lang="en-US" sz="1400" b="1" dirty="0" smtClean="0">
                <a:ea typeface="+mn-ea"/>
              </a:rPr>
              <a:t>tests</a:t>
            </a:r>
          </a:p>
          <a:p>
            <a:pPr marL="919163" lvl="1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REST API test scripting  covers all basic use and edge case work</a:t>
            </a:r>
          </a:p>
          <a:p>
            <a:pPr marL="342900" indent="-342900" eaLnBrk="1" fontAlgn="auto" hangingPunct="1">
              <a:lnSpc>
                <a:spcPct val="125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team continues with Use Case End </a:t>
            </a:r>
            <a:r>
              <a:rPr lang="en-US" sz="2000" b="1" dirty="0">
                <a:ea typeface="+mn-ea"/>
              </a:rPr>
              <a:t>to End test automation </a:t>
            </a:r>
            <a:endParaRPr lang="en-US" sz="2000" b="1" dirty="0" smtClean="0">
              <a:ea typeface="+mn-ea"/>
            </a:endParaRPr>
          </a:p>
          <a:p>
            <a:pPr lvl="1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endParaRPr lang="en-US" sz="900" b="1" dirty="0" smtClean="0">
              <a:ea typeface="+mn-ea"/>
            </a:endParaRPr>
          </a:p>
        </p:txBody>
      </p:sp>
      <p:sp>
        <p:nvSpPr>
          <p:cNvPr id="23555" name="Title 1"/>
          <p:cNvSpPr txBox="1">
            <a:spLocks/>
          </p:cNvSpPr>
          <p:nvPr/>
        </p:nvSpPr>
        <p:spPr bwMode="auto">
          <a:xfrm>
            <a:off x="282575" y="4135438"/>
            <a:ext cx="3316288" cy="229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5000"/>
              </a:lnSpc>
              <a:buFont typeface="Arial" charset="0"/>
              <a:buChar char="•"/>
            </a:pPr>
            <a:r>
              <a:rPr lang="en-US" sz="2000" b="1">
                <a:latin typeface="Calibri Light" pitchFamily="34" charset="0"/>
              </a:rPr>
              <a:t>NGTA team continues development of the Test Automation framework</a:t>
            </a:r>
          </a:p>
          <a:p>
            <a:pPr marL="919163" lvl="1" indent="-342900">
              <a:lnSpc>
                <a:spcPct val="125000"/>
              </a:lnSpc>
              <a:buFont typeface="Arial" charset="0"/>
              <a:buChar char="•"/>
            </a:pPr>
            <a:r>
              <a:rPr lang="en-US" sz="1400" b="1">
                <a:latin typeface="Calibri" pitchFamily="34" charset="0"/>
              </a:rPr>
              <a:t>Refactoring the Mid Layer is key to adding more product under test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9825" y="3932238"/>
            <a:ext cx="3613150" cy="262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eft Brace 1"/>
          <p:cNvSpPr/>
          <p:nvPr/>
        </p:nvSpPr>
        <p:spPr>
          <a:xfrm>
            <a:off x="4587875" y="4541838"/>
            <a:ext cx="190500" cy="5413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594225" y="5364163"/>
            <a:ext cx="190500" cy="11287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9" name="TextBox 3"/>
          <p:cNvSpPr txBox="1">
            <a:spLocks noChangeArrowheads="1"/>
          </p:cNvSpPr>
          <p:nvPr/>
        </p:nvSpPr>
        <p:spPr bwMode="auto">
          <a:xfrm>
            <a:off x="3848100" y="4610100"/>
            <a:ext cx="595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Dev</a:t>
            </a:r>
          </a:p>
        </p:txBody>
      </p:sp>
      <p:sp>
        <p:nvSpPr>
          <p:cNvPr id="23560" name="TextBox 10"/>
          <p:cNvSpPr txBox="1">
            <a:spLocks noChangeArrowheads="1"/>
          </p:cNvSpPr>
          <p:nvPr/>
        </p:nvSpPr>
        <p:spPr bwMode="auto">
          <a:xfrm>
            <a:off x="3549650" y="5721350"/>
            <a:ext cx="1095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NextGen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7088188" cy="774700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ROLES &amp; RESPONSIBILITIES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282575" y="1795463"/>
            <a:ext cx="8821738" cy="50625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Shopping &amp; Buying Development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all new  Page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correcting all test failures in  ../fitmp  directory, keeping it completely operational</a:t>
            </a:r>
            <a:endParaRPr lang="en-US" sz="1400" b="1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Provider Directory Development Engineers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all new Template level Functional Integration Tests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correcting all test failures in the  ../fitpd 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 Core Technology API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adding new tests to the REST API regression suite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Blip>
                <a:blip r:embed="rId2"/>
              </a:buBlip>
            </a:pPr>
            <a:r>
              <a:rPr lang="en-US" sz="1400" smtClean="0">
                <a:latin typeface="Calibri Light" pitchFamily="34" charset="0"/>
              </a:rPr>
              <a:t>Responsible for correcting all test failures in the ../fitapi directory, keeping all test operational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500" b="1" smtClean="0">
                <a:latin typeface="Calibri Light" pitchFamily="34" charset="0"/>
              </a:rPr>
              <a:t>             </a:t>
            </a:r>
          </a:p>
          <a:p>
            <a:pPr marL="342900" indent="-342900" eaLnBrk="1" hangingPunct="1">
              <a:lnSpc>
                <a:spcPct val="125000"/>
              </a:lnSpc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NGTA Team engineers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Oversee and manage all Framework development. 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Continual frame work improvement, evaluating all need for new coverage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Continually analyze mid layer code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Refactor content from mid layer to the lower common layer</a:t>
            </a:r>
          </a:p>
          <a:p>
            <a:pPr marL="919163" lvl="1" indent="-342900" eaLnBrk="1" hangingPunct="1">
              <a:lnSpc>
                <a:spcPct val="10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400" smtClean="0">
                <a:latin typeface="Calibri Light" pitchFamily="34" charset="0"/>
              </a:rPr>
              <a:t>Develop all End to End test automation scripts based on business use cases</a:t>
            </a:r>
          </a:p>
        </p:txBody>
      </p:sp>
      <p:sp>
        <p:nvSpPr>
          <p:cNvPr id="24579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779463"/>
            <a:ext cx="6356350" cy="866775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PROPOSED TIME LINE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285750" y="1827213"/>
            <a:ext cx="8567738" cy="4868862"/>
          </a:xfrm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ROLL OUT &amp; ENGINEERING ADOPTION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Refactor mid layer, ensure API is uniform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Write up training aids, examples of installation and configuration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Training staff in the use and operation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Test and debug initial installations</a:t>
            </a:r>
          </a:p>
          <a:p>
            <a:pPr indent="-119063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sz="500" b="1" dirty="0" smtClean="0">
                <a:latin typeface="Calibri Light" pitchFamily="34" charset="0"/>
                <a:cs typeface="Calibri Light" pitchFamily="34" charset="0"/>
              </a:rPr>
              <a:t>                  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0"/>
              </a:spcBef>
              <a:buFontTx/>
              <a:buChar char="•"/>
              <a:defRPr/>
            </a:pPr>
            <a:r>
              <a:rPr lang="en-US" sz="2000" b="1" dirty="0" smtClean="0">
                <a:latin typeface="Calibri Light" pitchFamily="34" charset="0"/>
                <a:cs typeface="Calibri Light" pitchFamily="34" charset="0"/>
              </a:rPr>
              <a:t>Timing on Roll out	</a:t>
            </a:r>
            <a:endParaRPr lang="en-US" sz="2000" b="1" u="sng" dirty="0" smtClean="0">
              <a:latin typeface="Calibri Light" pitchFamily="34" charset="0"/>
              <a:cs typeface="Calibri Light" pitchFamily="34" charset="0"/>
            </a:endParaRP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First week April to the Core Tech Team REST API Test Framework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Market place team at the end of April</a:t>
            </a:r>
          </a:p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latin typeface="Calibri Light" pitchFamily="34" charset="0"/>
                <a:cs typeface="Calibri Light" pitchFamily="34" charset="0"/>
              </a:rPr>
              <a:t>Roll out to other teams on first or second week of May</a:t>
            </a:r>
            <a:endParaRPr lang="en-US" sz="1000" b="1" dirty="0" smtClean="0">
              <a:latin typeface="Calibri Light" pitchFamily="34" charset="0"/>
              <a:cs typeface="Calibri Light" pitchFamily="34" charset="0"/>
            </a:endParaRPr>
          </a:p>
          <a:p>
            <a:pPr marL="342900" indent="-342900" eaLnBrk="1" hangingPunct="1">
              <a:defRPr/>
            </a:pPr>
            <a:endParaRPr lang="en-US" b="1" dirty="0" smtClean="0">
              <a:latin typeface="Calibri Light" pitchFamily="34" charset="0"/>
              <a:cs typeface="Calibri Light" pitchFamily="34" charset="0"/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en-US" sz="1400" dirty="0" smtClean="0">
                <a:latin typeface="Calibri Light" pitchFamily="34" charset="0"/>
                <a:cs typeface="Calibri Light" pitchFamily="34" charset="0"/>
              </a:rPr>
              <a:t>     </a:t>
            </a:r>
          </a:p>
        </p:txBody>
      </p:sp>
      <p:sp>
        <p:nvSpPr>
          <p:cNvPr id="25603" name="Title 1"/>
          <p:cNvSpPr txBox="1">
            <a:spLocks/>
          </p:cNvSpPr>
          <p:nvPr/>
        </p:nvSpPr>
        <p:spPr bwMode="auto">
          <a:xfrm>
            <a:off x="1009650" y="128588"/>
            <a:ext cx="57658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5000">
                <a:solidFill>
                  <a:srgbClr val="128BAD"/>
                </a:solidFill>
                <a:latin typeface="Calibri Light" pitchFamily="34" charset="0"/>
              </a:rPr>
              <a:t>ROLL OUT</a:t>
            </a:r>
          </a:p>
        </p:txBody>
      </p:sp>
      <p:pic>
        <p:nvPicPr>
          <p:cNvPr id="2560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75" y="4810125"/>
            <a:ext cx="6019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712788" y="957263"/>
            <a:ext cx="7974012" cy="1143000"/>
          </a:xfrm>
        </p:spPr>
        <p:txBody>
          <a:bodyPr anchor="t"/>
          <a:lstStyle/>
          <a:p>
            <a:pPr eaLnBrk="1" hangingPunct="1"/>
            <a:r>
              <a:rPr lang="en-US" sz="3600" smtClean="0">
                <a:latin typeface="Calibri Light" pitchFamily="34" charset="0"/>
              </a:rPr>
              <a:t>Market Place  :  </a:t>
            </a:r>
            <a:r>
              <a:rPr lang="en-US" sz="2800" smtClean="0">
                <a:latin typeface="Calibri Light" pitchFamily="34" charset="0"/>
              </a:rPr>
              <a:t>Provider Directory :    Other Apps</a:t>
            </a:r>
            <a:br>
              <a:rPr lang="en-US" sz="2800" smtClean="0">
                <a:latin typeface="Calibri Light" pitchFamily="34" charset="0"/>
              </a:rPr>
            </a:br>
            <a:r>
              <a:rPr lang="en-US" sz="2800" smtClean="0">
                <a:latin typeface="Calibri Light" pitchFamily="34" charset="0"/>
              </a:rPr>
              <a:t> </a:t>
            </a:r>
            <a:r>
              <a:rPr lang="en-US" sz="2800" smtClean="0">
                <a:latin typeface="Bauhaus 93"/>
              </a:rPr>
              <a:t>  </a:t>
            </a:r>
            <a:r>
              <a:rPr lang="en-US" sz="2800" smtClean="0">
                <a:latin typeface="Calibri Light" pitchFamily="34" charset="0"/>
              </a:rPr>
              <a:t>                                 Microservice APIs</a:t>
            </a:r>
          </a:p>
        </p:txBody>
      </p:sp>
      <p:pic>
        <p:nvPicPr>
          <p:cNvPr id="2662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11200" y="2303463"/>
            <a:ext cx="7975600" cy="4486275"/>
          </a:xfrm>
        </p:spPr>
      </p:pic>
      <p:sp>
        <p:nvSpPr>
          <p:cNvPr id="4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2"/>
          <p:cNvSpPr>
            <a:spLocks noGrp="1"/>
          </p:cNvSpPr>
          <p:nvPr>
            <p:ph idx="1"/>
          </p:nvPr>
        </p:nvSpPr>
        <p:spPr>
          <a:xfrm>
            <a:off x="796925" y="1150938"/>
            <a:ext cx="2882900" cy="2368550"/>
          </a:xfrm>
        </p:spPr>
        <p:txBody>
          <a:bodyPr/>
          <a:lstStyle/>
          <a:p>
            <a:pPr eaLnBrk="1" hangingPunct="1"/>
            <a:r>
              <a:rPr lang="en-US" smtClean="0">
                <a:latin typeface="Calibri Light" pitchFamily="34" charset="0"/>
              </a:rPr>
              <a:t>	    </a:t>
            </a:r>
            <a:r>
              <a:rPr lang="en-US" sz="1600" b="1" smtClean="0">
                <a:latin typeface="Calibri Light" pitchFamily="34" charset="0"/>
              </a:rPr>
              <a:t>Seconds</a:t>
            </a:r>
          </a:p>
          <a:p>
            <a:pPr eaLnBrk="1" hangingPunct="1"/>
            <a:r>
              <a:rPr lang="en-US" smtClean="0">
                <a:latin typeface="Calibri Light" pitchFamily="34" charset="0"/>
              </a:rPr>
              <a:t>Small	5		%30</a:t>
            </a:r>
          </a:p>
          <a:p>
            <a:pPr eaLnBrk="1" hangingPunct="1"/>
            <a:endParaRPr lang="en-US" smtClean="0">
              <a:latin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</a:rPr>
              <a:t>Med	15		%50</a:t>
            </a:r>
          </a:p>
          <a:p>
            <a:pPr eaLnBrk="1" hangingPunct="1"/>
            <a:endParaRPr lang="en-US" smtClean="0">
              <a:latin typeface="Calibri Light" pitchFamily="34" charset="0"/>
            </a:endParaRPr>
          </a:p>
          <a:p>
            <a:pPr eaLnBrk="1" hangingPunct="1"/>
            <a:r>
              <a:rPr lang="en-US" smtClean="0">
                <a:latin typeface="Calibri Light" pitchFamily="34" charset="0"/>
              </a:rPr>
              <a:t>Large	30		%20</a:t>
            </a:r>
          </a:p>
        </p:txBody>
      </p:sp>
      <p:sp>
        <p:nvSpPr>
          <p:cNvPr id="27650" name="Content Placeholder 2"/>
          <p:cNvSpPr txBox="1">
            <a:spLocks/>
          </p:cNvSpPr>
          <p:nvPr/>
        </p:nvSpPr>
        <p:spPr bwMode="auto">
          <a:xfrm>
            <a:off x="4327525" y="1519238"/>
            <a:ext cx="3579813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	 </a:t>
            </a:r>
            <a:r>
              <a:rPr lang="en-US" sz="3300">
                <a:latin typeface="Calibri Light" pitchFamily="34" charset="0"/>
              </a:rPr>
              <a:t>PPO		   HMO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 			      </a:t>
            </a:r>
            <a:r>
              <a:rPr lang="en-US" sz="3000">
                <a:latin typeface="Calibri Light" pitchFamily="34" charset="0"/>
              </a:rPr>
              <a:t>PPO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 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One                One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200">
                <a:latin typeface="Calibri Light" pitchFamily="34" charset="0"/>
              </a:rPr>
              <a:t>State              State</a:t>
            </a:r>
          </a:p>
          <a:p>
            <a:pPr marL="731838" lvl="3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  <a:p>
            <a:pPr marL="341313" lvl="1">
              <a:lnSpc>
                <a:spcPct val="80000"/>
              </a:lnSpc>
              <a:spcBef>
                <a:spcPct val="20000"/>
              </a:spcBef>
              <a:buSzPct val="100000"/>
            </a:pPr>
            <a:endParaRPr lang="en-US" sz="2200">
              <a:latin typeface="Calibri Light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721225" y="1366838"/>
            <a:ext cx="11113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88063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07338" y="1366838"/>
            <a:ext cx="0" cy="2892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13225" y="4445000"/>
            <a:ext cx="3968750" cy="9572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600 TC          1800 TC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 smtClean="0"/>
              <a:t>AARP + DIR             3600 TC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200" dirty="0"/>
              <a:t>	 </a:t>
            </a:r>
            <a:r>
              <a:rPr lang="en-US" sz="2200" dirty="0" smtClean="0"/>
              <a:t> 1800 TC </a:t>
            </a:r>
            <a:endParaRPr lang="en-US" sz="2200" dirty="0"/>
          </a:p>
        </p:txBody>
      </p:sp>
      <p:sp>
        <p:nvSpPr>
          <p:cNvPr id="27655" name="Content Placeholder 2"/>
          <p:cNvSpPr txBox="1">
            <a:spLocks/>
          </p:cNvSpPr>
          <p:nvPr/>
        </p:nvSpPr>
        <p:spPr bwMode="auto">
          <a:xfrm>
            <a:off x="796925" y="4587875"/>
            <a:ext cx="317182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000">
                <a:latin typeface="Calibri Light" pitchFamily="34" charset="0"/>
              </a:rPr>
              <a:t>One State 2Hrs 6 Browsers</a:t>
            </a:r>
          </a:p>
        </p:txBody>
      </p:sp>
      <p:cxnSp>
        <p:nvCxnSpPr>
          <p:cNvPr id="14" name="Curved Connector 13"/>
          <p:cNvCxnSpPr/>
          <p:nvPr/>
        </p:nvCxnSpPr>
        <p:spPr>
          <a:xfrm flipV="1">
            <a:off x="3679825" y="4591050"/>
            <a:ext cx="533400" cy="15081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7" name="Content Placeholder 2"/>
          <p:cNvSpPr txBox="1">
            <a:spLocks/>
          </p:cNvSpPr>
          <p:nvPr/>
        </p:nvSpPr>
        <p:spPr bwMode="auto">
          <a:xfrm>
            <a:off x="933450" y="5356225"/>
            <a:ext cx="2881313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Currently 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20 States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7 HMO &amp; PPO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sz="2400">
                <a:latin typeface="Calibri Light" pitchFamily="34" charset="0"/>
              </a:rPr>
              <a:t>13 PPO only</a:t>
            </a:r>
          </a:p>
        </p:txBody>
      </p:sp>
      <p:sp>
        <p:nvSpPr>
          <p:cNvPr id="15" name="Title 1">
            <a:hlinkClick r:id="rId3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23875" y="233363"/>
            <a:ext cx="7974013" cy="6111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Appendix: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14300"/>
            <a:ext cx="8769350" cy="13335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INTRODUCTION</a:t>
            </a:r>
            <a:br>
              <a:rPr lang="en-US" dirty="0" smtClean="0">
                <a:ea typeface="+mj-ea"/>
              </a:rPr>
            </a:br>
            <a:r>
              <a:rPr lang="en-US" dirty="0" smtClean="0">
                <a:ea typeface="+mj-ea"/>
              </a:rPr>
              <a:t>     NGTA  - </a:t>
            </a:r>
            <a:r>
              <a:rPr lang="en-US" sz="3000" b="1" dirty="0" smtClean="0">
                <a:ea typeface="+mj-ea"/>
              </a:rPr>
              <a:t>Next Generation platform Test </a:t>
            </a:r>
            <a:r>
              <a:rPr lang="en-US" sz="3000" b="1" dirty="0">
                <a:ea typeface="+mj-ea"/>
              </a:rPr>
              <a:t>Automation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7813" y="1512888"/>
            <a:ext cx="8866187" cy="3997325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Test Automation frame work leverages available open source technology</a:t>
            </a:r>
          </a:p>
          <a:p>
            <a:pPr marL="747713" lvl="1" indent="-1714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Node,   Protractor,   JavaScript</a:t>
            </a:r>
            <a:r>
              <a:rPr lang="en-US" sz="1600" b="1" dirty="0">
                <a:ea typeface="+mn-ea"/>
              </a:rPr>
              <a:t> </a:t>
            </a:r>
            <a:endParaRPr lang="en-US" sz="2000" b="1" dirty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200" dirty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NGTA validates product quality, usability and performance of CX Web Applications</a:t>
            </a: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dirty="0" smtClean="0">
                <a:solidFill>
                  <a:srgbClr val="FF0000"/>
                </a:solidFill>
                <a:ea typeface="+mn-ea"/>
              </a:rPr>
              <a:t>	</a:t>
            </a: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NGTA </a:t>
            </a:r>
            <a:r>
              <a:rPr lang="en-US" sz="2000" b="1" dirty="0" smtClean="0">
                <a:ea typeface="+mn-ea"/>
              </a:rPr>
              <a:t>validates core functional APIs( micro service API )</a:t>
            </a:r>
          </a:p>
          <a:p>
            <a:pPr marL="919163" lvl="1" indent="-3429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00" b="1" dirty="0" smtClean="0">
                <a:ea typeface="+mn-ea"/>
              </a:rPr>
              <a:t>Frisby,    Solar  </a:t>
            </a:r>
            <a:r>
              <a:rPr lang="en-US" sz="1400" b="1" dirty="0" smtClean="0">
                <a:ea typeface="+mn-ea"/>
              </a:rPr>
              <a:t>( Node Modules )</a:t>
            </a:r>
          </a:p>
          <a:p>
            <a:pPr marL="342900" indent="-342900" eaLnBrk="1" fontAlgn="auto" hangingPunct="1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The following provides an explanation of </a:t>
            </a:r>
            <a:r>
              <a:rPr lang="en-US" sz="2000" b="1" dirty="0" smtClean="0"/>
              <a:t>NGTA </a:t>
            </a:r>
            <a:r>
              <a:rPr lang="en-US" sz="2000" b="1" dirty="0" smtClean="0">
                <a:ea typeface="+mn-ea"/>
              </a:rPr>
              <a:t>, our purpose, technologies, philosophies, process, and our evolutionary plans for 2018 being developed by         2 local staff and 3 off shore staff.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1825" y="-49213"/>
            <a:ext cx="6329363" cy="1225551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>
                <a:ea typeface="+mj-ea"/>
              </a:rPr>
              <a:t>PURPOSE</a:t>
            </a:r>
            <a:r>
              <a:rPr lang="en-US" dirty="0" smtClean="0">
                <a:ea typeface="+mj-ea"/>
              </a:rPr>
              <a:t/>
            </a:r>
            <a:br>
              <a:rPr lang="en-US" dirty="0" smtClean="0">
                <a:ea typeface="+mj-ea"/>
              </a:rPr>
            </a:br>
            <a:r>
              <a:rPr lang="en-US" sz="3300" b="1" dirty="0">
                <a:ea typeface="+mj-ea"/>
              </a:rPr>
              <a:t>Operational  &amp; Functional Process</a:t>
            </a:r>
            <a:r>
              <a:rPr lang="en-US" sz="3600" dirty="0">
                <a:ea typeface="+mj-ea"/>
              </a:rPr>
              <a:t/>
            </a:r>
            <a:br>
              <a:rPr lang="en-US" sz="3600" dirty="0">
                <a:ea typeface="+mj-ea"/>
              </a:rPr>
            </a:br>
            <a:endParaRPr lang="en-US" sz="3600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0625"/>
            <a:ext cx="8658225" cy="4762500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My Team develops and delivered an automated </a:t>
            </a:r>
            <a:r>
              <a:rPr lang="en-US" sz="2000" b="1" dirty="0">
                <a:ea typeface="+mn-ea"/>
              </a:rPr>
              <a:t>testing frame </a:t>
            </a:r>
            <a:r>
              <a:rPr lang="en-US" sz="2000" b="1" dirty="0" smtClean="0">
                <a:ea typeface="+mn-ea"/>
              </a:rPr>
              <a:t>work for Delta Dental technology teams ( CX, . . .  )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solidFill>
                <a:srgbClr val="FF0000"/>
              </a:solidFill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</a:t>
            </a:r>
            <a:r>
              <a:rPr lang="en-US" sz="2000" b="1" dirty="0">
                <a:ea typeface="+mn-ea"/>
              </a:rPr>
              <a:t>with a developmental philosophy that enables seasoned development engineers to create test scripts to validate their own </a:t>
            </a:r>
            <a:r>
              <a:rPr lang="en-US" sz="2000" b="1" dirty="0" smtClean="0">
                <a:ea typeface="+mn-ea"/>
              </a:rPr>
              <a:t>work</a:t>
            </a:r>
          </a:p>
          <a:p>
            <a:pPr marL="576263" lvl="2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 smtClean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Design the Framework with enough power and flexibility to meet </a:t>
            </a:r>
            <a:r>
              <a:rPr lang="en-US" sz="2000" b="1" dirty="0">
                <a:ea typeface="+mn-ea"/>
              </a:rPr>
              <a:t>current and future </a:t>
            </a:r>
            <a:r>
              <a:rPr lang="en-US" sz="2000" b="1" dirty="0" smtClean="0">
                <a:ea typeface="+mn-ea"/>
              </a:rPr>
              <a:t>needs</a:t>
            </a:r>
          </a:p>
          <a:p>
            <a:pPr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000" dirty="0" smtClean="0">
              <a:solidFill>
                <a:srgbClr val="FF0000"/>
              </a:solidFill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Continue iterating on Framework functional improvement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77813" y="1077913"/>
            <a:ext cx="8866187" cy="2039937"/>
          </a:xfrm>
        </p:spPr>
        <p:txBody>
          <a:bodyPr/>
          <a:lstStyle/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NGTA and the CX Market Place Development Team have matured since 2016. 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Blip>
                <a:blip r:embed="rId3"/>
              </a:buBlip>
            </a:pPr>
            <a:r>
              <a:rPr lang="en-US" sz="1600" b="1" smtClean="0">
                <a:latin typeface="Calibri Light" pitchFamily="34" charset="0"/>
              </a:rPr>
              <a:t>We are able to do more and deliver to a greater audience. </a:t>
            </a:r>
            <a:r>
              <a:rPr lang="en-US" sz="1800" b="1" smtClean="0">
                <a:latin typeface="Calibri Light" pitchFamily="34" charset="0"/>
              </a:rPr>
              <a:t> 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To scale as projected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smtClean="0">
                <a:latin typeface="Calibri Light" pitchFamily="34" charset="0"/>
              </a:rPr>
              <a:t>we have to change how we develop tests   </a:t>
            </a:r>
            <a:r>
              <a:rPr lang="en-US" sz="1000" b="1" smtClean="0">
                <a:solidFill>
                  <a:srgbClr val="A6A6A6"/>
                </a:solidFill>
                <a:latin typeface="Calibri Light" pitchFamily="34" charset="0"/>
              </a:rPr>
              <a:t> </a:t>
            </a: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 typeface="Arial" charset="0"/>
              <a:buChar char="•"/>
            </a:pPr>
            <a:r>
              <a:rPr lang="en-US" sz="1600" b="1" smtClean="0">
                <a:latin typeface="Calibri Light" pitchFamily="34" charset="0"/>
              </a:rPr>
              <a:t>we have changed how we select &amp; control execution  </a:t>
            </a:r>
            <a:endParaRPr lang="en-US" sz="1000" b="1" smtClean="0">
              <a:solidFill>
                <a:srgbClr val="A6A6A6"/>
              </a:solidFill>
              <a:latin typeface="Calibri Light" pitchFamily="34" charset="0"/>
            </a:endParaRPr>
          </a:p>
          <a:p>
            <a:pPr marL="919163" lvl="1" indent="-34290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" b="1" smtClean="0">
                <a:solidFill>
                  <a:srgbClr val="A6A6A6"/>
                </a:solidFill>
                <a:latin typeface="Calibri Light" pitchFamily="34" charset="0"/>
              </a:rPr>
              <a:t>   </a:t>
            </a:r>
            <a:endParaRPr lang="en-US" sz="700" b="1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ct val="0"/>
              </a:spcBef>
              <a:buFontTx/>
              <a:buChar char="•"/>
            </a:pPr>
            <a:r>
              <a:rPr lang="en-US" sz="2000" b="1" smtClean="0">
                <a:latin typeface="Calibri Light" pitchFamily="34" charset="0"/>
              </a:rPr>
              <a:t>Massive reduction in the number of hours  Manual VS Automated</a:t>
            </a: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sz="1800" smtClean="0">
              <a:latin typeface="Calibri Light" pitchFamily="34" charset="0"/>
            </a:endParaRPr>
          </a:p>
          <a:p>
            <a:pPr marL="919163" lvl="1" indent="-342900" eaLnBrk="1" hangingPunct="1">
              <a:lnSpc>
                <a:spcPct val="125000"/>
              </a:lnSpc>
              <a:spcBef>
                <a:spcPct val="0"/>
              </a:spcBef>
              <a:buFont typeface="Arial" charset="0"/>
              <a:buChar char="•"/>
            </a:pPr>
            <a:endParaRPr lang="en-US" sz="1800" smtClean="0">
              <a:latin typeface="Calibri Light" pitchFamily="34" charset="0"/>
            </a:endParaRPr>
          </a:p>
          <a:p>
            <a:pPr marL="342900" indent="-342900" eaLnBrk="1" hangingPunct="1">
              <a:lnSpc>
                <a:spcPct val="70000"/>
              </a:lnSpc>
            </a:pPr>
            <a:endParaRPr lang="en-US" sz="2000" smtClean="0">
              <a:latin typeface="Calibri Light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56450" y="3702050"/>
            <a:ext cx="1289050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5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DAYS !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46913" y="5664200"/>
            <a:ext cx="1652587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+mn-cs"/>
              </a:rPr>
              <a:t>HOURS 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275" y="3886200"/>
            <a:ext cx="744538" cy="187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TextBox 14"/>
          <p:cNvSpPr txBox="1">
            <a:spLocks noChangeArrowheads="1"/>
          </p:cNvSpPr>
          <p:nvPr/>
        </p:nvSpPr>
        <p:spPr bwMode="auto">
          <a:xfrm>
            <a:off x="814388" y="3208338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collection of Manual Test Cases </a:t>
            </a:r>
          </a:p>
        </p:txBody>
      </p:sp>
      <p:sp>
        <p:nvSpPr>
          <p:cNvPr id="12295" name="TextBox 16"/>
          <p:cNvSpPr txBox="1">
            <a:spLocks noChangeArrowheads="1"/>
          </p:cNvSpPr>
          <p:nvPr/>
        </p:nvSpPr>
        <p:spPr bwMode="auto">
          <a:xfrm>
            <a:off x="852488" y="5116513"/>
            <a:ext cx="5548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A similar collection of Automated Test Cases </a:t>
            </a:r>
          </a:p>
        </p:txBody>
      </p:sp>
      <p:pic>
        <p:nvPicPr>
          <p:cNvPr id="12296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2488" y="3597275"/>
            <a:ext cx="5948362" cy="131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2488" y="5472113"/>
            <a:ext cx="5948362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44625" y="36513"/>
            <a:ext cx="5454650" cy="1155700"/>
          </a:xfrm>
        </p:spPr>
        <p:txBody>
          <a:bodyPr rtlCol="0" anchor="t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ACCOMPLISHMENTS </a:t>
            </a:r>
            <a:r>
              <a:rPr lang="en-US" dirty="0">
                <a:ea typeface="+mj-ea"/>
              </a:rPr>
              <a:t>/ </a:t>
            </a:r>
            <a:r>
              <a:rPr lang="en-US" dirty="0" smtClean="0">
                <a:ea typeface="+mj-ea"/>
              </a:rPr>
              <a:t>EVOLUTION</a:t>
            </a:r>
            <a:endParaRPr lang="en-US" dirty="0">
              <a:ea typeface="+mj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77813" y="1192213"/>
            <a:ext cx="8866187" cy="5665787"/>
          </a:xfrm>
        </p:spPr>
        <p:txBody>
          <a:bodyPr rtlCol="0">
            <a:normAutofit fontScale="92500" lnSpcReduction="10000"/>
          </a:bodyPr>
          <a:lstStyle/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Dev staff productivity and confidence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Development frequently comes to </a:t>
            </a:r>
            <a:r>
              <a:rPr lang="en-US" sz="1400" b="1" dirty="0"/>
              <a:t>NGTA </a:t>
            </a:r>
            <a:r>
              <a:rPr lang="en-US" sz="1400" b="1" dirty="0" smtClean="0">
                <a:ea typeface="+mn-ea"/>
              </a:rPr>
              <a:t>for confidence vote on the product.  </a:t>
            </a:r>
          </a:p>
          <a:p>
            <a:pPr marL="919163" lvl="1" indent="-3429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Always able to provide within hours a report on product viability</a:t>
            </a:r>
          </a:p>
          <a:p>
            <a:pPr lvl="1" indent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ea typeface="+mn-ea"/>
              </a:rPr>
              <a:t> </a:t>
            </a:r>
            <a:r>
              <a:rPr lang="en-US" sz="1600" dirty="0" smtClean="0">
                <a:ea typeface="+mn-ea"/>
              </a:rPr>
              <a:t>         </a:t>
            </a:r>
            <a:endParaRPr lang="en-US" sz="1800" dirty="0">
              <a:ea typeface="+mn-ea"/>
            </a:endParaRPr>
          </a:p>
          <a:p>
            <a:pPr marL="342900" indent="-342900"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Agile Team operation : Bug fix resolution cycle!</a:t>
            </a:r>
          </a:p>
          <a:p>
            <a:pPr marL="919163" lvl="1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Short turn around on discover, fix , re test cycle</a:t>
            </a:r>
          </a:p>
          <a:p>
            <a:pPr lvl="2" indent="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200" dirty="0" smtClean="0">
                <a:ea typeface="+mn-ea"/>
              </a:rPr>
              <a:t>Product Architect claimed at one point, “ That’s why I liked Test Automation so much.”  Test Automation ran the same script that forced the problem to the surface and ran identically proving the fix was successful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ea typeface="+mn-ea"/>
              </a:rPr>
              <a:t>     </a:t>
            </a: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Increase in number of test points without more code.   </a:t>
            </a:r>
            <a:r>
              <a:rPr lang="en-US" sz="1700" b="1" dirty="0" smtClean="0">
                <a:ea typeface="+mn-ea"/>
              </a:rPr>
              <a:t>See Appendix: Test Case Numbers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Implementation of the ‘dataProvider’ technology </a:t>
            </a:r>
            <a:endParaRPr lang="en-US" sz="18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marL="342900" indent="-34290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Provider Directory testing  incorporates novel use of the API scripts</a:t>
            </a:r>
            <a:endParaRPr lang="en-US" b="1" dirty="0" smtClean="0">
              <a:ea typeface="+mn-ea"/>
            </a:endParaRP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First access REST API and capture data.  Then access PD UI requesting same information.  Compare results</a:t>
            </a:r>
          </a:p>
          <a:p>
            <a:pPr lvl="1" indent="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285750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200" b="1" dirty="0" smtClean="0">
                <a:ea typeface="+mn-ea"/>
              </a:rPr>
              <a:t>Micro Service REST API Testing accomplished in same framework</a:t>
            </a:r>
          </a:p>
          <a:p>
            <a:pPr marL="862013" lvl="1" indent="-285750" eaLnBrk="1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900" b="1" dirty="0" smtClean="0">
                <a:ea typeface="+mn-ea"/>
              </a:rPr>
              <a:t>No need for another product or framework.  It can all be done in </a:t>
            </a:r>
            <a:r>
              <a:rPr lang="en-US" sz="1800" b="1" dirty="0"/>
              <a:t>NGTA </a:t>
            </a:r>
            <a:r>
              <a:rPr lang="en-US" sz="1900" b="1" dirty="0" smtClean="0">
                <a:ea typeface="+mn-ea"/>
              </a:rPr>
              <a:t>Framework.</a:t>
            </a:r>
            <a:endParaRPr lang="en-US" sz="1900" b="1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smtClean="0">
                <a:ea typeface="+mn-ea"/>
              </a:rPr>
              <a:t>                </a:t>
            </a: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 smtClean="0">
              <a:ea typeface="+mn-ea"/>
            </a:endParaRPr>
          </a:p>
          <a:p>
            <a:pPr eaLnBrk="1" fontAlgn="auto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98475" y="115888"/>
            <a:ext cx="8540750" cy="957262"/>
          </a:xfrm>
        </p:spPr>
        <p:txBody>
          <a:bodyPr anchor="t"/>
          <a:lstStyle/>
          <a:p>
            <a:pPr algn="ctr" eaLnBrk="1" hangingPunct="1"/>
            <a:r>
              <a:rPr lang="en-US" sz="4500" smtClean="0">
                <a:latin typeface="Calibri Light" pitchFamily="34" charset="0"/>
              </a:rPr>
              <a:t>ARCHITECTURAL TECH STACK</a:t>
            </a:r>
          </a:p>
        </p:txBody>
      </p:sp>
      <p:pic>
        <p:nvPicPr>
          <p:cNvPr id="15362" name="Picture 9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8000" y="1912938"/>
            <a:ext cx="48101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itle 1"/>
          <p:cNvSpPr txBox="1">
            <a:spLocks/>
          </p:cNvSpPr>
          <p:nvPr/>
        </p:nvSpPr>
        <p:spPr bwMode="auto">
          <a:xfrm>
            <a:off x="273050" y="944563"/>
            <a:ext cx="885507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100" b="1">
                <a:latin typeface="Calibri Light" pitchFamily="34" charset="0"/>
              </a:rPr>
              <a:t>Git Repo     Node.js     Protractor     JavaScript   Jenkins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3050" y="1338263"/>
            <a:ext cx="4162425" cy="5178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None/>
              <a:defRPr sz="2400" b="0" i="0" kern="1200" baseline="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576263" indent="-2349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2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801688" indent="-225425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966788" indent="-1651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1201738" indent="-176213" algn="l" defTabSz="457200" rtl="0" eaLnBrk="1" latinLnBrk="0" hangingPunct="1">
              <a:lnSpc>
                <a:spcPct val="80000"/>
              </a:lnSpc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b="0" i="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00" dirty="0" smtClean="0"/>
              <a:t>      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Framework is Class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Object based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/>
              <a:t>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Core base level </a:t>
            </a:r>
            <a:r>
              <a:rPr lang="en-US" sz="2000" dirty="0"/>
              <a:t>classes </a:t>
            </a:r>
            <a:r>
              <a:rPr lang="en-US" sz="2000" dirty="0" smtClean="0"/>
              <a:t>define    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common components, Fields,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Buttons, Links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/>
              <a:t>        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/>
              <a:t>Mid Level</a:t>
            </a:r>
            <a:r>
              <a:rPr lang="en-US" sz="2000" dirty="0" smtClean="0"/>
              <a:t>: Specific to an Application,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Collections of bases classes to </a:t>
            </a:r>
            <a:r>
              <a:rPr lang="en-US" sz="2000" dirty="0" smtClean="0">
                <a:solidFill>
                  <a:schemeClr val="bg1"/>
                </a:solidFill>
              </a:rPr>
              <a:t>...</a:t>
            </a:r>
            <a:r>
              <a:rPr lang="en-US" sz="2000" dirty="0" smtClean="0"/>
              <a:t>perform Application page specific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action</a:t>
            </a:r>
          </a:p>
          <a:p>
            <a:pPr indent="-2349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 smtClean="0"/>
              <a:t>  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/>
              <a:t>Script</a:t>
            </a:r>
            <a:r>
              <a:rPr lang="en-US" sz="2000" dirty="0"/>
              <a:t> </a:t>
            </a:r>
            <a:r>
              <a:rPr lang="en-US" sz="2000" dirty="0" smtClean="0"/>
              <a:t>Collection of actions specific to</a:t>
            </a:r>
            <a:r>
              <a:rPr lang="en-US" sz="2000" dirty="0" smtClean="0">
                <a:solidFill>
                  <a:schemeClr val="bg1"/>
                </a:solidFill>
              </a:rPr>
              <a:t> …</a:t>
            </a:r>
            <a:r>
              <a:rPr lang="en-US" sz="2000" dirty="0" smtClean="0"/>
              <a:t>test actions and </a:t>
            </a:r>
            <a:r>
              <a:rPr lang="en-US" sz="2000" dirty="0"/>
              <a:t>methods build up </a:t>
            </a:r>
            <a:r>
              <a:rPr lang="en-US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/>
              <a:t>from </a:t>
            </a:r>
            <a:r>
              <a:rPr lang="en-US" sz="2000" dirty="0"/>
              <a:t>Core &amp; Mid Layer components</a:t>
            </a:r>
          </a:p>
          <a:p>
            <a:pPr marL="34131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1800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 EXECUTION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827213"/>
            <a:ext cx="8567737" cy="5002212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Two primary modes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Schedule Based : Covers Regression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MOT - Cron</a:t>
            </a:r>
            <a:endParaRPr lang="en-US" sz="1200" b="1" dirty="0">
              <a:ea typeface="+mn-ea"/>
            </a:endParaRP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ea typeface="+mn-ea"/>
              </a:rPr>
              <a:t>On Demand : Covers all developer build initiated </a:t>
            </a:r>
            <a:r>
              <a:rPr lang="en-US" sz="1800" b="1" dirty="0" smtClean="0">
                <a:ea typeface="+mn-ea"/>
              </a:rPr>
              <a:t>testing  </a:t>
            </a:r>
            <a:r>
              <a:rPr lang="en-US" sz="1200" b="1" dirty="0" smtClean="0">
                <a:ea typeface="+mn-ea"/>
              </a:rPr>
              <a:t>DIT - Jenkins</a:t>
            </a:r>
            <a:endParaRPr lang="en-US" sz="12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  <a:endParaRPr lang="en-US" sz="1400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ea typeface="+mn-ea"/>
              </a:rPr>
              <a:t>Configuration controlled </a:t>
            </a:r>
            <a:r>
              <a:rPr lang="en-US" sz="2000" b="1" dirty="0" smtClean="0">
                <a:ea typeface="+mn-ea"/>
              </a:rPr>
              <a:t>testing:  </a:t>
            </a:r>
            <a:r>
              <a:rPr lang="en-US" sz="2000" b="1" u="sng" dirty="0" smtClean="0">
                <a:ea typeface="+mn-ea"/>
              </a:rPr>
              <a:t>Biggest Evolutionary Advance</a:t>
            </a:r>
            <a:endParaRPr lang="en-US" sz="2000" b="1" u="sng" dirty="0">
              <a:ea typeface="+mn-ea"/>
            </a:endParaRP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/>
              <a:t>In </a:t>
            </a:r>
            <a:r>
              <a:rPr lang="en-US" sz="1800" b="1" dirty="0"/>
              <a:t>order to scale Market Place across states our research </a:t>
            </a:r>
            <a:r>
              <a:rPr lang="en-US" sz="1800" b="1" dirty="0" smtClean="0"/>
              <a:t>required we </a:t>
            </a:r>
            <a:r>
              <a:rPr lang="en-US" sz="1800" b="1" dirty="0"/>
              <a:t>pull test </a:t>
            </a:r>
            <a:r>
              <a:rPr lang="en-US" sz="1800" b="1" dirty="0" smtClean="0"/>
              <a:t>data points </a:t>
            </a:r>
            <a:r>
              <a:rPr lang="en-US" sz="1800" b="1" dirty="0"/>
              <a:t>out of </a:t>
            </a:r>
            <a:r>
              <a:rPr lang="en-US" sz="1800" b="1" dirty="0" smtClean="0"/>
              <a:t>test scripts</a:t>
            </a:r>
            <a:r>
              <a:rPr lang="en-US" sz="1800" b="1" dirty="0"/>
              <a:t>, decoupling execution from configuration</a:t>
            </a:r>
            <a:r>
              <a:rPr lang="en-US" sz="1800" b="1" dirty="0" smtClean="0"/>
              <a:t>.  Test data is now separate and usable elsewhere</a:t>
            </a:r>
            <a:endParaRPr lang="en-US" sz="18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ea typeface="+mn-ea"/>
            </a:endParaRP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All testing regardless of primary mode is </a:t>
            </a:r>
            <a:r>
              <a:rPr lang="en-US" sz="2000" b="1" u="sng" dirty="0" smtClean="0">
                <a:ea typeface="+mn-ea"/>
              </a:rPr>
              <a:t>configurable</a:t>
            </a:r>
            <a:r>
              <a:rPr lang="en-US" sz="2000" b="1" dirty="0" smtClean="0">
                <a:ea typeface="+mn-ea"/>
              </a:rPr>
              <a:t> prior to run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Developers use the configuration model to focus testing on development code</a:t>
            </a:r>
          </a:p>
          <a:p>
            <a:pPr lvl="1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Gives </a:t>
            </a:r>
            <a:r>
              <a:rPr lang="en-US" sz="1800" b="1" dirty="0"/>
              <a:t>NGTA </a:t>
            </a:r>
            <a:r>
              <a:rPr lang="en-US" sz="1800" b="1" dirty="0" smtClean="0">
                <a:ea typeface="+mn-ea"/>
              </a:rPr>
              <a:t>ability to test on same deployed code w/out stepping on Dev</a:t>
            </a:r>
          </a:p>
          <a:p>
            <a:pPr marL="341313" lvl="1" indent="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1800" b="1" dirty="0" smtClean="0">
              <a:ea typeface="+mn-ea"/>
            </a:endParaRPr>
          </a:p>
          <a:p>
            <a:pPr marL="457206" lvl="1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400" dirty="0" smtClean="0">
                <a:ea typeface="+mn-ea"/>
              </a:rPr>
              <a:t>      </a:t>
            </a:r>
            <a:endParaRPr lang="en-US" sz="14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125413"/>
            <a:ext cx="5238750" cy="1325562"/>
          </a:xfrm>
        </p:spPr>
        <p:txBody>
          <a:bodyPr rtlCol="0" anchor="t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TESTING TYPES  </a:t>
            </a:r>
            <a:endParaRPr lang="en-US" dirty="0">
              <a:solidFill>
                <a:schemeClr val="bg1">
                  <a:lumMod val="85000"/>
                </a:schemeClr>
              </a:solidFill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638" y="1746250"/>
            <a:ext cx="8567737" cy="5002213"/>
          </a:xfrm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 smtClean="0">
                <a:ea typeface="+mn-ea"/>
              </a:rPr>
              <a:t>Three primary types of testing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Page level Functional Integration 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Complete page element analysis</a:t>
            </a:r>
            <a:r>
              <a:rPr lang="en-US" sz="1400" b="1" dirty="0">
                <a:ea typeface="+mn-ea"/>
              </a:rPr>
              <a:t> </a:t>
            </a:r>
            <a:r>
              <a:rPr lang="en-US" sz="1400" b="1" dirty="0" smtClean="0">
                <a:ea typeface="+mn-ea"/>
              </a:rPr>
              <a:t>across all pages in application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Every Button, Field, Check Box, Link, etc.  Functionally evaluated and error checked</a:t>
            </a:r>
          </a:p>
          <a:p>
            <a:pPr marL="341313" lvl="1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800" b="1" dirty="0" smtClean="0">
                <a:ea typeface="+mn-ea"/>
              </a:rPr>
              <a:t>    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Application level work flow : End to End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Designated user work flow execution pathways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Data driven</a:t>
            </a:r>
          </a:p>
          <a:p>
            <a:pPr indent="-2349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dirty="0" smtClean="0">
                <a:ea typeface="+mn-ea"/>
              </a:rPr>
              <a:t>   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ea typeface="+mn-ea"/>
              </a:rPr>
              <a:t>Micro Service REST APIs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Regression coverage for Micro service REST API Data type &amp; Data range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b="1" dirty="0" smtClean="0">
                <a:ea typeface="+mn-ea"/>
              </a:rPr>
              <a:t>Functional test use to supply data driven testing in CX Applications</a:t>
            </a:r>
            <a:endParaRPr lang="en-US" sz="1400" b="1" dirty="0">
              <a:ea typeface="+mn-ea"/>
            </a:endParaRP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smtClean="0">
                <a:ea typeface="+mn-ea"/>
              </a:rPr>
              <a:t>                  </a:t>
            </a:r>
          </a:p>
          <a:p>
            <a:pPr marL="457206" lvl="1" indent="0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endParaRPr lang="en-US" sz="1400" b="1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hlinkClick r:id="rId2" action="ppaction://hlinksldjump"/>
          </p:cNvPr>
          <p:cNvSpPr txBox="1">
            <a:spLocks/>
          </p:cNvSpPr>
          <p:nvPr/>
        </p:nvSpPr>
        <p:spPr>
          <a:xfrm>
            <a:off x="368300" y="47625"/>
            <a:ext cx="312738" cy="287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000" b="0" i="0" kern="1200">
                <a:solidFill>
                  <a:srgbClr val="128BAD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434" name="Title 7"/>
          <p:cNvSpPr>
            <a:spLocks noGrp="1"/>
          </p:cNvSpPr>
          <p:nvPr>
            <p:ph type="title"/>
          </p:nvPr>
        </p:nvSpPr>
        <p:spPr>
          <a:xfrm>
            <a:off x="712788" y="109538"/>
            <a:ext cx="6897687" cy="1528762"/>
          </a:xfrm>
        </p:spPr>
        <p:txBody>
          <a:bodyPr anchor="t"/>
          <a:lstStyle/>
          <a:p>
            <a:pPr algn="ctr" eaLnBrk="1" hangingPunct="1"/>
            <a:r>
              <a:rPr lang="en-US" smtClean="0">
                <a:latin typeface="Calibri Light" pitchFamily="34" charset="0"/>
              </a:rPr>
              <a:t>TEST CASES NUMBERS</a:t>
            </a:r>
            <a:br>
              <a:rPr lang="en-US" smtClean="0">
                <a:latin typeface="Calibri Light" pitchFamily="34" charset="0"/>
              </a:rPr>
            </a:br>
            <a:r>
              <a:rPr lang="en-US" sz="4000" smtClean="0">
                <a:latin typeface="Calibri Light" pitchFamily="34" charset="0"/>
              </a:rPr>
              <a:t>Market Place</a:t>
            </a:r>
            <a:endParaRPr lang="en-US" smtClean="0">
              <a:latin typeface="Calibri Light" pitchFamily="34" charset="0"/>
            </a:endParaRPr>
          </a:p>
        </p:txBody>
      </p:sp>
      <p:sp>
        <p:nvSpPr>
          <p:cNvPr id="20483" name="TextBox 12"/>
          <p:cNvSpPr txBox="1">
            <a:spLocks noChangeArrowheads="1"/>
          </p:cNvSpPr>
          <p:nvPr/>
        </p:nvSpPr>
        <p:spPr bwMode="auto">
          <a:xfrm>
            <a:off x="274638" y="1735138"/>
            <a:ext cx="8869362" cy="508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>
                <a:latin typeface="Calibri" pitchFamily="34" charset="0"/>
              </a:rPr>
              <a:t>Test case results are the result of functional test written                                                  for a product   X   data points tested against   X    States Tested in</a:t>
            </a:r>
          </a:p>
          <a:p>
            <a:pPr marL="342900" indent="-342900"/>
            <a:endParaRPr lang="en-US" sz="20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>
                <a:latin typeface="Calibri" pitchFamily="34" charset="0"/>
              </a:rPr>
              <a:t>Phase 0</a:t>
            </a:r>
            <a:r>
              <a:rPr lang="en-US" sz="1400">
                <a:latin typeface="Calibri" pitchFamily="34" charset="0"/>
              </a:rPr>
              <a:t> contains 4 products (555, 666, 234, 456) with total  of 1873 functional tests written.                                                                              Factoring test data point into the calculation,                                                                                                                                 </a:t>
            </a:r>
            <a:r>
              <a:rPr lang="en-US" sz="2000">
                <a:latin typeface="Calibri" pitchFamily="34" charset="0"/>
              </a:rPr>
              <a:t>4 Products tested in 5 states totals </a:t>
            </a:r>
            <a:r>
              <a:rPr lang="en-US" sz="2400">
                <a:latin typeface="Calibri" pitchFamily="34" charset="0"/>
              </a:rPr>
              <a:t>10125 tests</a:t>
            </a:r>
            <a:endParaRPr lang="en-US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>
                <a:latin typeface="Calibri" pitchFamily="34" charset="0"/>
              </a:rPr>
              <a:t>Phase 1 </a:t>
            </a:r>
            <a:r>
              <a:rPr lang="en-US" sz="1400">
                <a:latin typeface="Calibri" pitchFamily="34" charset="0"/>
              </a:rPr>
              <a:t>contains 2 products with total  of 819 functional tests written.                                                                                  Factoring test data point into the calculation,                                                                                                                                       </a:t>
            </a:r>
            <a:r>
              <a:rPr lang="en-US" sz="2000">
                <a:latin typeface="Calibri" pitchFamily="34" charset="0"/>
              </a:rPr>
              <a:t>2 Products tested in 8 States totals </a:t>
            </a:r>
            <a:r>
              <a:rPr lang="en-US" sz="2400">
                <a:latin typeface="Calibri" pitchFamily="34" charset="0"/>
              </a:rPr>
              <a:t>4394 tests</a:t>
            </a:r>
          </a:p>
          <a:p>
            <a:pPr marL="342900" indent="-342900"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>
                <a:latin typeface="Calibri" pitchFamily="34" charset="0"/>
              </a:rPr>
              <a:t>Phase 2 </a:t>
            </a:r>
            <a:r>
              <a:rPr lang="en-US" sz="1400">
                <a:latin typeface="Calibri" pitchFamily="34" charset="0"/>
              </a:rPr>
              <a:t>contains 1 products with total  of 471 functional tests written.                                                                                  Factoring test data point into the calculation,                                                                                                                                                </a:t>
            </a:r>
            <a:r>
              <a:rPr lang="en-US" sz="2000">
                <a:latin typeface="Calibri" pitchFamily="34" charset="0"/>
              </a:rPr>
              <a:t>1 Product tested in 7 States totals </a:t>
            </a:r>
            <a:r>
              <a:rPr lang="en-US" sz="2400">
                <a:latin typeface="Calibri" pitchFamily="34" charset="0"/>
              </a:rPr>
              <a:t>3234 tests</a:t>
            </a:r>
            <a:endParaRPr lang="en-US" sz="20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sz="200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1400" b="1">
                <a:latin typeface="Calibri" pitchFamily="34" charset="0"/>
              </a:rPr>
              <a:t>Phase 3 </a:t>
            </a:r>
            <a:r>
              <a:rPr lang="en-US" sz="1400">
                <a:latin typeface="Calibri" pitchFamily="34" charset="0"/>
              </a:rPr>
              <a:t>contains 1 products with total  of 471 functional tests written.                                                                                  Factoring test data point into the calculation,                                                                                                                               </a:t>
            </a:r>
            <a:r>
              <a:rPr lang="en-US" sz="2000">
                <a:latin typeface="Calibri" pitchFamily="34" charset="0"/>
              </a:rPr>
              <a:t>1 Product tested in 7 States totals </a:t>
            </a:r>
            <a:r>
              <a:rPr lang="en-US" sz="2400">
                <a:latin typeface="Calibri" pitchFamily="34" charset="0"/>
              </a:rPr>
              <a:t>3234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2" id="{E033CE4F-DAC9-4DC1-B085-D07FC0345DDB}" vid="{0783260F-4856-4ED7-B8E5-5C83CC1572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powerpoint-template-2</Template>
  <TotalTime>7053</TotalTime>
  <Words>1247</Words>
  <Application>Microsoft Office PowerPoint</Application>
  <PresentationFormat>On-screen Show (4:3)</PresentationFormat>
  <Paragraphs>222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 Light</vt:lpstr>
      <vt:lpstr>Calibri</vt:lpstr>
      <vt:lpstr>Bauhaus 93</vt:lpstr>
      <vt:lpstr>Office Theme</vt:lpstr>
      <vt:lpstr>Office Theme</vt:lpstr>
      <vt:lpstr>Slide 1</vt:lpstr>
      <vt:lpstr>INTRODUCTION      NGTA  - Next Generation platform Test Automation</vt:lpstr>
      <vt:lpstr>PURPOSE Operational  &amp; Functional Process </vt:lpstr>
      <vt:lpstr>ACCOMPLISHMENTS / EVOLUTION</vt:lpstr>
      <vt:lpstr>ACCOMPLISHMENTS / EVOLUTION</vt:lpstr>
      <vt:lpstr>ARCHITECTURAL TECH STACK</vt:lpstr>
      <vt:lpstr>TEST EXECUTION  </vt:lpstr>
      <vt:lpstr>TESTING TYPES  </vt:lpstr>
      <vt:lpstr>TEST CASES NUMBERS Market Place</vt:lpstr>
      <vt:lpstr>REPORTING</vt:lpstr>
      <vt:lpstr>REPORTING</vt:lpstr>
      <vt:lpstr>REPORTING</vt:lpstr>
      <vt:lpstr>FUTURE</vt:lpstr>
      <vt:lpstr>ROLL OUT</vt:lpstr>
      <vt:lpstr>ROLES &amp; RESPONSIBILITIES</vt:lpstr>
      <vt:lpstr>PROPOSED TIME LINE</vt:lpstr>
      <vt:lpstr>Market Place  :  Provider Directory :    Other Apps                                     Microservice APIs</vt:lpstr>
      <vt:lpstr>Slide 18</vt:lpstr>
    </vt:vector>
  </TitlesOfParts>
  <Company>Delta Dental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HealthyGrid Dental Optimizer Technology Assessment</dc:title>
  <dc:creator>Nisheet Verma</dc:creator>
  <cp:lastModifiedBy>Owner</cp:lastModifiedBy>
  <cp:revision>212</cp:revision>
  <cp:lastPrinted>2018-03-12T21:48:31Z</cp:lastPrinted>
  <dcterms:created xsi:type="dcterms:W3CDTF">2018-02-03T01:05:09Z</dcterms:created>
  <dcterms:modified xsi:type="dcterms:W3CDTF">2018-04-13T16:13:38Z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0x0101000F421C3DE11F24489C3C49A9442BEF44</vt:lpwstr>
  </property>
  <property fmtid="{D5CDD505-2E9C-101B-9397-08002B2CF9AE}" pid="3" name="_dlc_DocIdItemGuid">
    <vt:lpwstr>8008b40e-4add-4997-9eee-3c0cc54317bf</vt:lpwstr>
  </property>
  <property fmtid="{D5CDD505-2E9C-101B-9397-08002B2CF9AE}" pid="4" name="_dlc_DocId">
    <vt:lpwstr>6AH7XJTKT27D-494-2</vt:lpwstr>
  </property>
  <property fmtid="{D5CDD505-2E9C-101B-9397-08002B2CF9AE}" pid="5" name="_dlc_DocIdUrl">
    <vt:lpwstr>http://itportal/sites/PMD/presentations/_layouts/DocIdRedir.aspx?ID=6AH7XJTKT27D-494-2, 6AH7XJTKT27D-494-2</vt:lpwstr>
  </property>
</Properties>
</file>