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256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437" y="53"/>
      </p:cViewPr>
      <p:guideLst>
        <p:guide orient="horz" pos="26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piece is hacked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4"/>
            <a:ext cx="5757866" cy="391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Independent Product Test</a:t>
            </a:r>
            <a:r>
              <a:rPr lang="en-US" sz="2800" dirty="0" smtClean="0"/>
              <a:t>, </a:t>
            </a:r>
            <a:r>
              <a:rPr lang="en-US" sz="2800" dirty="0" smtClean="0"/>
              <a:t>Scaling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Closing or Conclusions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21" y="78736"/>
            <a:ext cx="4520242" cy="6615098"/>
          </a:xfrm>
        </p:spPr>
      </p:pic>
    </p:spTree>
    <p:extLst>
      <p:ext uri="{BB962C8B-B14F-4D97-AF65-F5344CB8AC3E}">
        <p14:creationId xmlns:p14="http://schemas.microsoft.com/office/powerpoint/2010/main" val="29185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71" y="100492"/>
            <a:ext cx="5436086" cy="6757508"/>
          </a:xfrm>
        </p:spPr>
      </p:pic>
    </p:spTree>
    <p:extLst>
      <p:ext uri="{BB962C8B-B14F-4D97-AF65-F5344CB8AC3E}">
        <p14:creationId xmlns:p14="http://schemas.microsoft.com/office/powerpoint/2010/main" val="159446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57" y="83088"/>
            <a:ext cx="4643418" cy="6810969"/>
          </a:xfrm>
        </p:spPr>
      </p:pic>
    </p:spTree>
    <p:extLst>
      <p:ext uri="{BB962C8B-B14F-4D97-AF65-F5344CB8AC3E}">
        <p14:creationId xmlns:p14="http://schemas.microsoft.com/office/powerpoint/2010/main" val="5659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16" y="1825625"/>
            <a:ext cx="7878920" cy="4351338"/>
          </a:xfrm>
        </p:spPr>
        <p:txBody>
          <a:bodyPr/>
          <a:lstStyle/>
          <a:p>
            <a:r>
              <a:rPr lang="en-US" dirty="0" smtClean="0"/>
              <a:t>Mobile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8174" y="1730866"/>
            <a:ext cx="8845826" cy="39978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>
                <a:effectLst/>
              </a:rPr>
              <a:t>The Test Automation frame work leverages available open source technology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>
                <a:effectLst/>
              </a:rPr>
              <a:t>CXTA validates </a:t>
            </a:r>
            <a:r>
              <a:rPr lang="en-US" sz="2000" dirty="0" smtClean="0"/>
              <a:t>product quality, usability and performance </a:t>
            </a:r>
            <a:r>
              <a:rPr lang="en-US" sz="2000" dirty="0" smtClean="0">
                <a:effectLst/>
              </a:rPr>
              <a:t>of </a:t>
            </a:r>
            <a:r>
              <a:rPr lang="en-US" sz="2000" dirty="0" smtClean="0">
                <a:effectLst/>
              </a:rPr>
              <a:t>CX Web Applications…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CXTA validates </a:t>
            </a:r>
            <a:r>
              <a:rPr lang="en-US" sz="2000" dirty="0" smtClean="0">
                <a:effectLst/>
              </a:rPr>
              <a:t>core functional APIs( micro service API )…</a:t>
            </a:r>
            <a:endParaRPr lang="en-US" sz="2000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smtClean="0"/>
              <a:t>The following provides an </a:t>
            </a:r>
            <a:r>
              <a:rPr lang="en-US" sz="2000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103302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7198" y="1861096"/>
            <a:ext cx="8460218" cy="4762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Develop and deliver an automated </a:t>
            </a:r>
            <a:r>
              <a:rPr lang="en-US" sz="1800" dirty="0"/>
              <a:t>testing frame </a:t>
            </a:r>
            <a:r>
              <a:rPr lang="en-US" sz="1800" dirty="0" smtClean="0"/>
              <a:t>work for Delta Dental Tech teams … </a:t>
            </a:r>
          </a:p>
          <a:p>
            <a:endParaRPr lang="en-US" sz="1800" dirty="0"/>
          </a:p>
          <a:p>
            <a:r>
              <a:rPr lang="en-US" sz="1800" dirty="0"/>
              <a:t>Design with a developmental philosophy that enables seasoned development engineers to create test scripts to validate their own work…</a:t>
            </a:r>
          </a:p>
          <a:p>
            <a:endParaRPr lang="en-US" sz="1800" dirty="0"/>
          </a:p>
          <a:p>
            <a:r>
              <a:rPr lang="en-US" sz="1800" dirty="0" smtClean="0"/>
              <a:t>Design the Framework with enough power and flexibility to meet </a:t>
            </a:r>
            <a:r>
              <a:rPr lang="en-US" sz="1800" dirty="0"/>
              <a:t>current and future </a:t>
            </a:r>
            <a:r>
              <a:rPr lang="en-US" sz="1800" dirty="0" smtClean="0"/>
              <a:t>needs</a:t>
            </a:r>
          </a:p>
          <a:p>
            <a:endParaRPr lang="en-US" sz="1800" dirty="0" smtClean="0"/>
          </a:p>
          <a:p>
            <a:r>
              <a:rPr lang="en-US" sz="1800" dirty="0" smtClean="0"/>
              <a:t>Continue developing and iterating on Framework functional improvement…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136495"/>
            <a:ext cx="5454335" cy="142394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EVOLUTION / ACCOMPLISHMENTS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7991" y="1560442"/>
            <a:ext cx="8727060" cy="4885301"/>
          </a:xfrm>
        </p:spPr>
        <p:txBody>
          <a:bodyPr>
            <a:normAutofit/>
          </a:bodyPr>
          <a:lstStyle/>
          <a:p>
            <a:r>
              <a:rPr lang="en-US" sz="2000" dirty="0"/>
              <a:t>CXTA and the CX Market Place Development Team have matured.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are able to do more and deliver to a greater audience. 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California </a:t>
            </a:r>
            <a:r>
              <a:rPr lang="en-US" sz="2000" dirty="0"/>
              <a:t>is no longer the </a:t>
            </a:r>
            <a:r>
              <a:rPr lang="en-US" sz="2000" dirty="0" smtClean="0"/>
              <a:t>horizon </a:t>
            </a:r>
            <a:r>
              <a:rPr lang="en-US" sz="2000" dirty="0" smtClean="0"/>
              <a:t>!</a:t>
            </a:r>
          </a:p>
          <a:p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scale as is projected we have to change how we develop tests…</a:t>
            </a:r>
          </a:p>
          <a:p>
            <a:endParaRPr lang="en-US" sz="2000" dirty="0" smtClean="0"/>
          </a:p>
          <a:p>
            <a:r>
              <a:rPr lang="en-US" sz="2000" dirty="0" smtClean="0"/>
              <a:t>We have to change how we select and execute tests</a:t>
            </a:r>
            <a:r>
              <a:rPr lang="en-US" sz="2000" dirty="0" smtClean="0"/>
              <a:t>…</a:t>
            </a:r>
          </a:p>
          <a:p>
            <a:endParaRPr lang="en-US" sz="2000" dirty="0"/>
          </a:p>
          <a:p>
            <a:r>
              <a:rPr lang="en-US" sz="2000" dirty="0" smtClean="0"/>
              <a:t>Reduction in the number of hours  Pull out my # from all hands Present</a:t>
            </a:r>
          </a:p>
          <a:p>
            <a:endParaRPr lang="en-US" sz="2000" dirty="0"/>
          </a:p>
          <a:p>
            <a:r>
              <a:rPr lang="en-US" sz="2000" dirty="0" smtClean="0"/>
              <a:t>Dev staff productivity and confidence</a:t>
            </a:r>
          </a:p>
          <a:p>
            <a:endParaRPr lang="en-US" sz="2000" dirty="0"/>
          </a:p>
          <a:p>
            <a:r>
              <a:rPr lang="en-US" sz="2000" dirty="0" smtClean="0"/>
              <a:t>Team Agility. Bug found, code fix submitted, automation run. Its Fixed 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866" y="1795828"/>
            <a:ext cx="8822133" cy="440319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000" dirty="0"/>
              <a:t>CXTA </a:t>
            </a:r>
            <a:r>
              <a:rPr lang="en-US" sz="2000" dirty="0" smtClean="0"/>
              <a:t> is rolling </a:t>
            </a:r>
            <a:r>
              <a:rPr lang="en-US" sz="2000" dirty="0"/>
              <a:t>out </a:t>
            </a:r>
            <a:r>
              <a:rPr lang="en-US" sz="2000" dirty="0" smtClean="0"/>
              <a:t>their </a:t>
            </a:r>
            <a:r>
              <a:rPr lang="en-US" sz="2000" dirty="0"/>
              <a:t>first version </a:t>
            </a:r>
            <a:r>
              <a:rPr lang="en-US" sz="2000" dirty="0" smtClean="0"/>
              <a:t>of the Test </a:t>
            </a:r>
            <a:r>
              <a:rPr lang="en-US" sz="2000" dirty="0"/>
              <a:t>Automation Framework </a:t>
            </a:r>
            <a:endParaRPr lang="en-US" sz="2000" dirty="0" smtClean="0"/>
          </a:p>
          <a:p>
            <a:pPr>
              <a:lnSpc>
                <a:spcPct val="125000"/>
              </a:lnSpc>
            </a:pPr>
            <a:r>
              <a:rPr lang="en-US" sz="2000" dirty="0"/>
              <a:t>Development </a:t>
            </a:r>
            <a:r>
              <a:rPr lang="en-US" sz="2000" dirty="0" smtClean="0"/>
              <a:t>will </a:t>
            </a:r>
            <a:r>
              <a:rPr lang="en-US" sz="2000" dirty="0"/>
              <a:t>write test automation scripts </a:t>
            </a:r>
            <a:r>
              <a:rPr lang="en-US" sz="2000" dirty="0" smtClean="0"/>
              <a:t>supporting their </a:t>
            </a:r>
            <a:r>
              <a:rPr lang="en-US" sz="2000" dirty="0" smtClean="0"/>
              <a:t>work… </a:t>
            </a:r>
            <a:r>
              <a:rPr lang="en-US" sz="1100" dirty="0" smtClean="0"/>
              <a:t>( list bullet voice over )</a:t>
            </a:r>
            <a:endParaRPr lang="en-US" sz="2000" dirty="0" smtClean="0"/>
          </a:p>
          <a:p>
            <a:pPr>
              <a:lnSpc>
                <a:spcPct val="125000"/>
              </a:lnSpc>
            </a:pPr>
            <a:r>
              <a:rPr lang="en-US" sz="2000" dirty="0" smtClean="0"/>
              <a:t>This scripting </a:t>
            </a:r>
            <a:r>
              <a:rPr lang="en-US" sz="2000" dirty="0"/>
              <a:t>will be page specific feature level integration </a:t>
            </a:r>
            <a:r>
              <a:rPr lang="en-US" sz="2000" dirty="0" smtClean="0"/>
              <a:t>tests</a:t>
            </a:r>
          </a:p>
          <a:p>
            <a:pPr>
              <a:lnSpc>
                <a:spcPct val="125000"/>
              </a:lnSpc>
            </a:pPr>
            <a:r>
              <a:rPr lang="en-US" sz="2000" dirty="0" smtClean="0"/>
              <a:t>CXTA will develop and manage </a:t>
            </a:r>
            <a:r>
              <a:rPr lang="en-US" sz="2000" dirty="0"/>
              <a:t>all </a:t>
            </a:r>
            <a:r>
              <a:rPr lang="en-US" sz="2000" dirty="0" smtClean="0"/>
              <a:t>Use Case End </a:t>
            </a:r>
            <a:r>
              <a:rPr lang="en-US" sz="2000" dirty="0"/>
              <a:t>to End test automation </a:t>
            </a:r>
            <a:endParaRPr lang="en-US" sz="2000" dirty="0" smtClean="0"/>
          </a:p>
          <a:p>
            <a:pPr>
              <a:lnSpc>
                <a:spcPct val="125000"/>
              </a:lnSpc>
            </a:pPr>
            <a:r>
              <a:rPr lang="en-US" sz="2000" dirty="0" smtClean="0"/>
              <a:t>CXTA will maintain </a:t>
            </a:r>
            <a:r>
              <a:rPr lang="en-US" sz="2000" dirty="0"/>
              <a:t>and enhance the </a:t>
            </a:r>
            <a:r>
              <a:rPr lang="en-US" sz="2000" dirty="0" smtClean="0"/>
              <a:t>Test Automation </a:t>
            </a:r>
            <a:r>
              <a:rPr lang="en-US" sz="2000" dirty="0"/>
              <a:t>framework.</a:t>
            </a:r>
          </a:p>
          <a:p>
            <a:pPr>
              <a:lnSpc>
                <a:spcPct val="125000"/>
              </a:lnSpc>
            </a:pPr>
            <a:r>
              <a:rPr lang="en-US" sz="2000" dirty="0" smtClean="0"/>
              <a:t>Inclusion of development staff </a:t>
            </a:r>
            <a:r>
              <a:rPr lang="en-US" sz="2000" dirty="0"/>
              <a:t>in the automation development process we </a:t>
            </a:r>
            <a:r>
              <a:rPr lang="en-US" sz="2000" dirty="0" smtClean="0"/>
              <a:t>align </a:t>
            </a:r>
            <a:r>
              <a:rPr lang="en-US" sz="2000" dirty="0"/>
              <a:t>our teams much like the rest of the industry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18661"/>
            <a:ext cx="8686246" cy="110690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INDEPENDENT PRODUCT 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40" y="1839480"/>
            <a:ext cx="8580658" cy="45890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ability to test a products full abilities independently of all other products is a pressing </a:t>
            </a:r>
            <a:r>
              <a:rPr lang="en-US" sz="2000" dirty="0" smtClean="0"/>
              <a:t>need…</a:t>
            </a:r>
          </a:p>
          <a:p>
            <a:pPr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10000"/>
              </a:lnSpc>
            </a:pPr>
            <a:r>
              <a:rPr lang="en-US" sz="2000" smtClean="0"/>
              <a:t>CXTA's </a:t>
            </a:r>
            <a:r>
              <a:rPr lang="en-US" sz="2000" dirty="0"/>
              <a:t>proposed solution </a:t>
            </a:r>
            <a:r>
              <a:rPr lang="en-US" sz="2000" dirty="0" smtClean="0"/>
              <a:t>reduces </a:t>
            </a:r>
            <a:r>
              <a:rPr lang="en-US" sz="2000" dirty="0"/>
              <a:t>the overall quantity of source code that must be maintained.  We see this as an evolutionary improvement</a:t>
            </a:r>
            <a:r>
              <a:rPr lang="en-US" sz="2000" dirty="0" smtClean="0"/>
              <a:t>.  There is a cost…</a:t>
            </a:r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CXTA</a:t>
            </a:r>
            <a:r>
              <a:rPr lang="en-US" sz="2000" dirty="0"/>
              <a:t> sees a direct correlation in manner and approach between refactoring code base and new test data framework methodology giving us the ability to address content test data regionally or by product selection</a:t>
            </a:r>
            <a:r>
              <a:rPr lang="en-US" sz="2000" dirty="0" smtClean="0"/>
              <a:t>.  Independent Product Testing opened a door for us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11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1872760"/>
            <a:ext cx="8821882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dirty="0"/>
              <a:t> </a:t>
            </a:r>
            <a:r>
              <a:rPr lang="en-US" dirty="0" smtClean="0"/>
              <a:t>Node.js, Protractor, JavaScript</a:t>
            </a:r>
          </a:p>
          <a:p>
            <a:r>
              <a:rPr lang="en-US" dirty="0" smtClean="0"/>
              <a:t>Framework is Class/Object based</a:t>
            </a:r>
          </a:p>
          <a:p>
            <a:pPr marL="341313" lvl="1" indent="0">
              <a:buNone/>
            </a:pPr>
            <a:r>
              <a:rPr lang="en-US" dirty="0" smtClean="0"/>
              <a:t>Core base level classes defining what is common to any component on a web page</a:t>
            </a:r>
          </a:p>
          <a:p>
            <a:pPr marL="341313" lvl="1" indent="0">
              <a:buNone/>
            </a:pPr>
            <a:r>
              <a:rPr lang="en-US" dirty="0" smtClean="0"/>
              <a:t>Specialized components and methods build up from the </a:t>
            </a:r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953" y="124691"/>
            <a:ext cx="5240047" cy="1325563"/>
          </a:xfrm>
        </p:spPr>
        <p:txBody>
          <a:bodyPr anchor="t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primary modes</a:t>
            </a:r>
          </a:p>
          <a:p>
            <a:pPr marL="341313" lvl="1" indent="0">
              <a:lnSpc>
                <a:spcPct val="110000"/>
              </a:lnSpc>
              <a:buNone/>
            </a:pPr>
            <a:r>
              <a:rPr lang="en-US" sz="2800" dirty="0"/>
              <a:t>Schedule Based : Covers Regression Testing</a:t>
            </a:r>
          </a:p>
          <a:p>
            <a:pPr marL="341313" lvl="1" indent="0">
              <a:lnSpc>
                <a:spcPct val="110000"/>
              </a:lnSpc>
              <a:buNone/>
            </a:pPr>
            <a:r>
              <a:rPr lang="en-US" sz="2800" dirty="0"/>
              <a:t>On Demand : Covers all developer build initiated testing</a:t>
            </a:r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400" dirty="0"/>
              <a:t>     </a:t>
            </a:r>
            <a:endParaRPr lang="en-US" sz="300" dirty="0"/>
          </a:p>
          <a:p>
            <a:r>
              <a:rPr lang="en-US" dirty="0" smtClean="0"/>
              <a:t>All testing regardless of mode is configurable prior to run</a:t>
            </a:r>
          </a:p>
          <a:p>
            <a:pPr marL="341313" lvl="1" indent="0">
              <a:buNone/>
            </a:pPr>
            <a:r>
              <a:rPr lang="en-US" sz="2800" dirty="0"/>
              <a:t>Gives developers ability to focus testing of code in development</a:t>
            </a:r>
          </a:p>
          <a:p>
            <a:pPr marL="457206" lvl="1" indent="0">
              <a:buNone/>
            </a:pPr>
            <a:r>
              <a:rPr lang="en-US" sz="500" dirty="0"/>
              <a:t>     </a:t>
            </a:r>
          </a:p>
          <a:p>
            <a:r>
              <a:rPr lang="en-US" dirty="0"/>
              <a:t>Configuration </a:t>
            </a:r>
            <a:r>
              <a:rPr lang="en-US" dirty="0" smtClean="0"/>
              <a:t>controlled testing</a:t>
            </a:r>
          </a:p>
          <a:p>
            <a:pPr marL="341313" lvl="1" indent="0">
              <a:lnSpc>
                <a:spcPct val="100000"/>
              </a:lnSpc>
              <a:buNone/>
            </a:pPr>
            <a:r>
              <a:rPr lang="en-US" sz="2800" dirty="0"/>
              <a:t>Evolutionary change in configuration and approach moves to control of what product and state being tested out of the script and to Framework Configuration</a:t>
            </a:r>
            <a:r>
              <a:rPr lang="en-US" sz="2800" dirty="0" smtClean="0"/>
              <a:t>… 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1863333"/>
            <a:ext cx="8427352" cy="4351338"/>
          </a:xfrm>
        </p:spPr>
        <p:txBody>
          <a:bodyPr/>
          <a:lstStyle/>
          <a:p>
            <a:r>
              <a:rPr lang="en-US" dirty="0" smtClean="0"/>
              <a:t>Reporting:  Three levels of information</a:t>
            </a:r>
          </a:p>
          <a:p>
            <a:endParaRPr lang="en-US" dirty="0"/>
          </a:p>
          <a:p>
            <a:r>
              <a:rPr lang="en-US" dirty="0" smtClean="0"/>
              <a:t>Hyper granular:  Cover every Assert and Compare in Framework</a:t>
            </a:r>
          </a:p>
          <a:p>
            <a:pPr marL="341313" lvl="1" indent="0">
              <a:buNone/>
            </a:pPr>
            <a:r>
              <a:rPr lang="en-US" dirty="0" smtClean="0"/>
              <a:t>Debugging and Framework Development tool</a:t>
            </a:r>
          </a:p>
          <a:p>
            <a:r>
              <a:rPr lang="en-US" dirty="0" smtClean="0"/>
              <a:t>Test Run Specific:  Pass / Fail assessment of all written script tests</a:t>
            </a:r>
          </a:p>
          <a:p>
            <a:pPr marL="341313" lvl="1" indent="0">
              <a:buNone/>
            </a:pPr>
            <a:r>
              <a:rPr lang="en-US" dirty="0" smtClean="0"/>
              <a:t>Current Standard test run encompassing test report</a:t>
            </a:r>
          </a:p>
          <a:p>
            <a:r>
              <a:rPr lang="en-US" dirty="0" smtClean="0"/>
              <a:t>High Level Product Specific:  Go / No-go on a Product basis</a:t>
            </a:r>
          </a:p>
          <a:p>
            <a:pPr marL="341313" lvl="1" indent="0">
              <a:buNone/>
            </a:pPr>
            <a:r>
              <a:rPr lang="en-US" dirty="0" smtClean="0"/>
              <a:t>In Design Mode.  Would provide Development and Product Managers a quick look at the current health and capability to ship the product </a:t>
            </a:r>
          </a:p>
        </p:txBody>
      </p:sp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Props1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9B4CF60-C0DC-4692-912B-881AF8D8CFF5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a9328eaf-6333-4034-a7ce-997665b5f80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157</TotalTime>
  <Words>386</Words>
  <Application>Microsoft Office PowerPoint</Application>
  <PresentationFormat>On-screen Show (4:3)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EVOLUTION / ACCOMPLISHMENTS</vt:lpstr>
      <vt:lpstr>ROLL OUT</vt:lpstr>
      <vt:lpstr>INDEPENDENT PRODUCT  TESTING </vt:lpstr>
      <vt:lpstr>HOW IT’S BUILT</vt:lpstr>
      <vt:lpstr>EXECUTION</vt:lpstr>
      <vt:lpstr>REPORTING</vt:lpstr>
      <vt:lpstr>PowerPoint Presentation</vt:lpstr>
      <vt:lpstr>PowerPoint Presentation</vt:lpstr>
      <vt:lpstr>PowerPoint Presentation</vt:lpstr>
      <vt:lpstr>FUTURE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30</cp:revision>
  <dcterms:created xsi:type="dcterms:W3CDTF">2018-02-03T01:05:09Z</dcterms:created>
  <dcterms:modified xsi:type="dcterms:W3CDTF">2018-03-02T01:32:06Z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